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86" r:id="rId2"/>
    <p:sldId id="287" r:id="rId3"/>
    <p:sldId id="289" r:id="rId4"/>
    <p:sldId id="288" r:id="rId5"/>
    <p:sldId id="290" r:id="rId6"/>
    <p:sldId id="256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257" r:id="rId15"/>
    <p:sldId id="258" r:id="rId16"/>
    <p:sldId id="259" r:id="rId17"/>
    <p:sldId id="260" r:id="rId18"/>
    <p:sldId id="261" r:id="rId19"/>
    <p:sldId id="262" r:id="rId20"/>
    <p:sldId id="300" r:id="rId21"/>
    <p:sldId id="292" r:id="rId22"/>
    <p:sldId id="293" r:id="rId23"/>
    <p:sldId id="294" r:id="rId24"/>
    <p:sldId id="295" r:id="rId25"/>
    <p:sldId id="296" r:id="rId26"/>
    <p:sldId id="299" r:id="rId27"/>
    <p:sldId id="263" r:id="rId28"/>
    <p:sldId id="267" r:id="rId29"/>
    <p:sldId id="264" r:id="rId30"/>
    <p:sldId id="265" r:id="rId31"/>
    <p:sldId id="266" r:id="rId32"/>
    <p:sldId id="268" r:id="rId33"/>
    <p:sldId id="269" r:id="rId34"/>
    <p:sldId id="270" r:id="rId35"/>
    <p:sldId id="271" r:id="rId36"/>
    <p:sldId id="272" r:id="rId37"/>
    <p:sldId id="273" r:id="rId38"/>
    <p:sldId id="274" r:id="rId39"/>
    <p:sldId id="275" r:id="rId40"/>
    <p:sldId id="276" r:id="rId41"/>
    <p:sldId id="277" r:id="rId42"/>
    <p:sldId id="278" r:id="rId43"/>
    <p:sldId id="279" r:id="rId44"/>
    <p:sldId id="280" r:id="rId45"/>
    <p:sldId id="281" r:id="rId46"/>
    <p:sldId id="282" r:id="rId47"/>
    <p:sldId id="283" r:id="rId48"/>
    <p:sldId id="285" r:id="rId49"/>
    <p:sldId id="284" r:id="rId50"/>
  </p:sldIdLst>
  <p:sldSz cx="9144000" cy="6858000" type="screen4x3"/>
  <p:notesSz cx="6858000" cy="9144000"/>
  <p:defaultTextStyle>
    <a:defPPr>
      <a:defRPr lang="hu-HU"/>
    </a:defPPr>
    <a:lvl1pPr algn="ctr" rtl="0" fontAlgn="base">
      <a:spcBef>
        <a:spcPct val="0"/>
      </a:spcBef>
      <a:spcAft>
        <a:spcPct val="0"/>
      </a:spcAft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48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CC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3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27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26F87-6684-444A-8B32-B82B9FB027D3}" type="datetimeFigureOut">
              <a:rPr lang="hu-HU" smtClean="0"/>
              <a:pPr/>
              <a:t>2017. 03. 04.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112F1-3CFB-4C04-98E3-027C785E867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947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mtClean="0"/>
              <a:t>((x-2.7)*100)/x=78,4     100x-270=78,4x  21,6x=270   x=12,5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1112F1-3CFB-4C04-98E3-027C785E867E}" type="slidenum">
              <a:rPr lang="hu-HU" smtClean="0"/>
              <a:pPr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244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3ED50-87E1-41DF-82C2-F9FC0BF044B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BDE9A-D6B0-4F4B-9290-C611553E6D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63F0-57C5-4255-B7DB-4FC7F2B8D54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C2602-937D-42DD-9654-EB3E0A549F5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E02A7-67F6-49DC-A246-D2BB05E75B6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98762-555B-42AF-AF64-2E1BCF8DDF4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7E64F-07B5-462D-B9A0-9C43366368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7BBF3-4E2A-4612-BE8E-84027CF4CE7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33A4F-8CAD-4A80-B99D-121A50CE8F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081C0-2D64-4D6E-B1E2-A7FE4B2CF7B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E5BA0-CB31-4843-898C-A1A29C2FC06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24EDD-3FC5-4BC3-AB10-C573B6E1FE0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70D4C-7C17-4112-8D9C-7CB335DE786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3B60A87-10D0-4F99-831E-3383C55DDFA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Word_97-2003_dokumentum1.doc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Microsoft_Word_97-2003_dokumentum2.doc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>
                <a:solidFill>
                  <a:srgbClr val="000066"/>
                </a:solidFill>
              </a:rPr>
              <a:t>Sörvizsgálatok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435975" cy="4781550"/>
          </a:xfrm>
        </p:spPr>
        <p:txBody>
          <a:bodyPr/>
          <a:lstStyle/>
          <a:p>
            <a:pPr marL="812800" indent="-812800" eaLnBrk="1" hangingPunct="1">
              <a:buFontTx/>
              <a:buNone/>
            </a:pPr>
            <a:r>
              <a:rPr lang="hu-HU" dirty="0" smtClean="0"/>
              <a:t>A. Laboratóriumi kísérletek</a:t>
            </a:r>
          </a:p>
          <a:p>
            <a:pPr marL="812800" indent="-812800" eaLnBrk="1" hangingPunct="1">
              <a:buFontTx/>
              <a:buNone/>
            </a:pPr>
            <a:r>
              <a:rPr lang="hu-HU" dirty="0" smtClean="0"/>
              <a:t>I.	Árpaszem vizsgálata</a:t>
            </a:r>
          </a:p>
          <a:p>
            <a:pPr marL="812800" indent="-812800" eaLnBrk="1" hangingPunct="1">
              <a:buFontTx/>
              <a:buNone/>
            </a:pPr>
            <a:r>
              <a:rPr lang="hu-HU" dirty="0" smtClean="0"/>
              <a:t>II.	Csírázás nyomonkövetése</a:t>
            </a:r>
          </a:p>
          <a:p>
            <a:pPr marL="812800" indent="-812800" eaLnBrk="1" hangingPunct="1">
              <a:buFontTx/>
              <a:buNone/>
            </a:pPr>
            <a:r>
              <a:rPr lang="hu-HU" dirty="0" smtClean="0"/>
              <a:t>III.	Maláták minősítése, analízisei</a:t>
            </a:r>
          </a:p>
          <a:p>
            <a:pPr marL="812800" indent="-812800" eaLnBrk="1" hangingPunct="1">
              <a:buFontTx/>
              <a:buNone/>
            </a:pPr>
            <a:r>
              <a:rPr lang="hu-HU" dirty="0" smtClean="0"/>
              <a:t>IV.	Szabványosított sörlevek előállítása</a:t>
            </a:r>
          </a:p>
          <a:p>
            <a:pPr marL="812800" indent="-812800" eaLnBrk="1" hangingPunct="1">
              <a:buFontTx/>
              <a:buNone/>
            </a:pPr>
            <a:r>
              <a:rPr lang="hu-HU" dirty="0" smtClean="0"/>
              <a:t>	(Kongresszusi, Hartong cefrézés)</a:t>
            </a:r>
          </a:p>
          <a:p>
            <a:pPr marL="812800" indent="-812800" eaLnBrk="1" hangingPunct="1">
              <a:buFontTx/>
              <a:buAutoNum type="romanUcPeriod" startAt="5"/>
            </a:pPr>
            <a:r>
              <a:rPr lang="hu-HU" dirty="0" smtClean="0"/>
              <a:t>Cefrézéssel kapcsolatos vizsgálatok</a:t>
            </a:r>
          </a:p>
          <a:p>
            <a:pPr marL="812800" indent="-812800" eaLnBrk="1" hangingPunct="1">
              <a:buFontTx/>
              <a:buAutoNum type="romanUcPeriod" startAt="5"/>
            </a:pPr>
            <a:r>
              <a:rPr lang="hu-HU" dirty="0" smtClean="0"/>
              <a:t>Sörlevek összetevőinek vizsgálatai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smtClean="0">
                <a:latin typeface="Times New Roman" pitchFamily="18" charset="0"/>
                <a:cs typeface="Times New Roman" pitchFamily="18" charset="0"/>
              </a:rPr>
              <a:t>Össz.tömeg meghatározása:</a:t>
            </a:r>
          </a:p>
        </p:txBody>
      </p:sp>
      <p:sp>
        <p:nvSpPr>
          <p:cNvPr id="1433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0,1 m</a:t>
            </a:r>
            <a:r>
              <a:rPr lang="hu-HU" baseline="30000" dirty="0" smtClean="0"/>
              <a:t>3</a:t>
            </a:r>
            <a:r>
              <a:rPr lang="hu-HU" dirty="0" smtClean="0"/>
              <a:t>		→		65 kg</a:t>
            </a:r>
          </a:p>
          <a:p>
            <a:r>
              <a:rPr lang="hu-HU" u="sng" dirty="0" smtClean="0"/>
              <a:t>127,4 m</a:t>
            </a:r>
            <a:r>
              <a:rPr lang="hu-HU" u="sng" baseline="30000" dirty="0" smtClean="0"/>
              <a:t>3</a:t>
            </a:r>
            <a:r>
              <a:rPr lang="hu-HU" u="sng" dirty="0" smtClean="0"/>
              <a:t>	→		X kg</a:t>
            </a:r>
            <a:endParaRPr lang="hu-HU" dirty="0" smtClean="0"/>
          </a:p>
          <a:p>
            <a:r>
              <a:rPr lang="hu-HU" dirty="0" smtClean="0"/>
              <a:t>X = (65 kg x 127,4 m</a:t>
            </a:r>
            <a:r>
              <a:rPr lang="hu-HU" baseline="30000" dirty="0" smtClean="0"/>
              <a:t>3</a:t>
            </a:r>
            <a:r>
              <a:rPr lang="hu-HU" dirty="0" smtClean="0"/>
              <a:t>) / 0,1 m</a:t>
            </a:r>
            <a:r>
              <a:rPr lang="hu-HU" baseline="30000" dirty="0" smtClean="0"/>
              <a:t>3</a:t>
            </a:r>
            <a:r>
              <a:rPr lang="hu-HU" dirty="0" smtClean="0"/>
              <a:t> = 82810 kg = 82,81 tonna</a:t>
            </a:r>
          </a:p>
          <a:p>
            <a:pPr>
              <a:buFontTx/>
              <a:buNone/>
            </a:pPr>
            <a:endParaRPr lang="hu-HU" dirty="0" smtClean="0"/>
          </a:p>
          <a:p>
            <a:pPr>
              <a:buFontTx/>
              <a:buNone/>
            </a:pPr>
            <a:r>
              <a:rPr lang="hu-HU" b="1" i="1" dirty="0" smtClean="0"/>
              <a:t>Megoldás:</a:t>
            </a:r>
            <a:endParaRPr lang="hu-HU" dirty="0" smtClean="0"/>
          </a:p>
          <a:p>
            <a:r>
              <a:rPr lang="hu-HU" b="1" dirty="0" smtClean="0"/>
              <a:t>A silóban 82,81 tonna árpát tárolnak.</a:t>
            </a:r>
            <a:endParaRPr lang="hu-HU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335751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>
              <a:defRPr/>
            </a:pPr>
            <a:r>
              <a:rPr lang="hu-HU" sz="36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Ezer szem tömeg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hu-HU" dirty="0" smtClean="0"/>
              <a:t>Képlet:</a:t>
            </a:r>
          </a:p>
          <a:p>
            <a:r>
              <a:rPr lang="hu-HU" dirty="0" smtClean="0"/>
              <a:t>Ezer szem tömeg, légszáraz (g) 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u="sng" dirty="0" smtClean="0"/>
              <a:t>korrigált szem tömeg x 1000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dirty="0" smtClean="0"/>
              <a:t>      egész szemek száma</a:t>
            </a:r>
          </a:p>
          <a:p>
            <a:pPr>
              <a:buFontTx/>
              <a:buNone/>
            </a:pPr>
            <a:endParaRPr lang="hu-HU" dirty="0" smtClean="0"/>
          </a:p>
          <a:p>
            <a:r>
              <a:rPr lang="hu-HU" dirty="0" smtClean="0"/>
              <a:t>Ezer szem tömeg, száraz tömeg (g) 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u="sng" dirty="0" smtClean="0"/>
              <a:t>ezer szem tömeg, (légszáraz)      x (100-W)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hu-HU" dirty="0" smtClean="0"/>
              <a:t>                                 100</a:t>
            </a:r>
          </a:p>
          <a:p>
            <a:pPr>
              <a:buFontTx/>
              <a:buNone/>
            </a:pPr>
            <a:r>
              <a:rPr lang="hu-HU" sz="2400" dirty="0" smtClean="0"/>
              <a:t>W = az árpa víztartalma %-ban</a:t>
            </a:r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20334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Feladat:</a:t>
            </a:r>
            <a:endParaRPr lang="hu-HU" sz="36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300"/>
          </a:xfrm>
        </p:spPr>
        <p:txBody>
          <a:bodyPr/>
          <a:lstStyle/>
          <a:p>
            <a:pPr algn="just"/>
            <a:r>
              <a:rPr lang="hu-HU" smtClean="0"/>
              <a:t>Egy 40 grammos árpa minta 1,6 g törött és idegen szemet, valamint 1048 árpa szemet tartalmaz. Az árpa víztartalma 11,5%. Mennyi az ezer szem tömege?</a:t>
            </a:r>
          </a:p>
          <a:p>
            <a:endParaRPr lang="hu-HU" smtClean="0"/>
          </a:p>
        </p:txBody>
      </p:sp>
    </p:spTree>
    <p:extLst>
      <p:ext uri="{BB962C8B-B14F-4D97-AF65-F5344CB8AC3E}">
        <p14:creationId xmlns:p14="http://schemas.microsoft.com/office/powerpoint/2010/main" val="8422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smtClean="0">
                <a:latin typeface="Times New Roman" pitchFamily="18" charset="0"/>
                <a:cs typeface="Times New Roman" pitchFamily="18" charset="0"/>
              </a:rPr>
              <a:t>Megoldás:</a:t>
            </a:r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68875"/>
          </a:xfrm>
        </p:spPr>
        <p:txBody>
          <a:bodyPr/>
          <a:lstStyle/>
          <a:p>
            <a:r>
              <a:rPr lang="hu-HU" dirty="0" smtClean="0"/>
              <a:t>1048 szem tömege: 40,0 – 1,6 = 38,4 g</a:t>
            </a:r>
          </a:p>
          <a:p>
            <a:r>
              <a:rPr lang="hu-HU" dirty="0" smtClean="0"/>
              <a:t>Ezer szem tömeg, légszáraz = </a:t>
            </a:r>
          </a:p>
          <a:p>
            <a:pPr algn="ctr">
              <a:buFontTx/>
              <a:buNone/>
            </a:pPr>
            <a:r>
              <a:rPr lang="hu-HU" dirty="0" smtClean="0"/>
              <a:t>(38,4 x 1000) / 1048 = 36,6 g</a:t>
            </a:r>
          </a:p>
          <a:p>
            <a:r>
              <a:rPr lang="hu-HU" dirty="0" smtClean="0"/>
              <a:t>Ezer szem tömeg, száraz tömeg =</a:t>
            </a:r>
          </a:p>
          <a:p>
            <a:pPr algn="ctr">
              <a:buFontTx/>
              <a:buNone/>
            </a:pPr>
            <a:r>
              <a:rPr lang="hu-HU" dirty="0" smtClean="0"/>
              <a:t> [36,6 x (100 – 11,5)] / 100 = 32,4 g </a:t>
            </a:r>
          </a:p>
          <a:p>
            <a:r>
              <a:rPr lang="hu-HU" b="1" i="1" dirty="0" smtClean="0"/>
              <a:t>Megoldás:	</a:t>
            </a:r>
            <a:endParaRPr lang="hu-HU" dirty="0" smtClean="0"/>
          </a:p>
          <a:p>
            <a:pPr>
              <a:buFontTx/>
              <a:buNone/>
            </a:pPr>
            <a:r>
              <a:rPr lang="hu-HU" b="1" dirty="0" smtClean="0"/>
              <a:t>Az árpa ezer szem tömege:</a:t>
            </a:r>
          </a:p>
          <a:p>
            <a:pPr>
              <a:buFontTx/>
              <a:buNone/>
            </a:pPr>
            <a:r>
              <a:rPr lang="hu-HU" b="1" dirty="0" smtClean="0"/>
              <a:t> 32,4 gramm.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9500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>
                <a:solidFill>
                  <a:srgbClr val="000066"/>
                </a:solidFill>
              </a:rPr>
              <a:t>Főzőházi kihozatal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A főzőházi kihozatal megmutatja, hogy a sörlé főzéséhez felhasznált malátaőrlemény mennyiség hány százaléka van jelen a komlózott sörlében. A főzőházi kihozatal a főzőházi műveletek hatékonyságának fontos mérőszáma.</a:t>
            </a:r>
          </a:p>
          <a:p>
            <a:pPr marL="0" indent="0"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Kiszámításához az alábbi adatok ismeretére van szükség:</a:t>
            </a:r>
          </a:p>
          <a:p>
            <a:pPr marL="0" indent="0" eaLnBrk="1" hangingPunct="1"/>
            <a:r>
              <a:rPr lang="hu-HU" sz="2800" dirty="0" smtClean="0">
                <a:solidFill>
                  <a:srgbClr val="000000"/>
                </a:solidFill>
              </a:rPr>
              <a:t>malátaőrlemény mennyisége (kg),</a:t>
            </a:r>
          </a:p>
          <a:p>
            <a:pPr marL="0" indent="0" eaLnBrk="1" hangingPunct="1"/>
            <a:r>
              <a:rPr lang="hu-HU" sz="2800" dirty="0" smtClean="0">
                <a:solidFill>
                  <a:srgbClr val="000000"/>
                </a:solidFill>
              </a:rPr>
              <a:t>komlózott sörlé mennyisége (hl),</a:t>
            </a:r>
          </a:p>
          <a:p>
            <a:pPr marL="0" indent="0" eaLnBrk="1" hangingPunct="1"/>
            <a:r>
              <a:rPr lang="hu-HU" sz="2800" dirty="0" smtClean="0">
                <a:solidFill>
                  <a:srgbClr val="000000"/>
                </a:solidFill>
              </a:rPr>
              <a:t>komlózott sörlé extrakt-tartalma (kg/hl).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A komlózott sörlé extrakt-tartalmát szacharométerrel (fokolóval) állapíthatjuk meg, ám az arról leolvasott érték – mely 20°C-ra vonatkozik – 100 kg sörlére adja meg az értéket. A főzőházi kihozatalhoz azonban 100 literre (= 1hl) vonatkoztatva kell megadni. Az átszámításhoz az alábbi képlet alkalmazható: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hu-HU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hu-HU" sz="2000" b="1" dirty="0" smtClean="0">
                <a:solidFill>
                  <a:srgbClr val="000000"/>
                </a:solidFill>
              </a:rPr>
              <a:t>extrakt-tartalom (kg/hl) = extrakt-tartalom (kg/100 kg) x fajsúly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endParaRPr lang="hu-HU" sz="2000" b="1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vagy táblázatból olvasható ki.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A komlózott sörlé mennyiségét a komlóforralás végén tudjuk leolvasni, amikor a sörlé közel 100°C-os. Ha lehűtjük 20°C-ra (amely hőmérsékleten az extrakt-tartalmat is mérjük) térfogata mintegy 4%-ot csökken. A forró komlózott sörlé mennyiségét ezért 0,96-tal kell szorozni. A 0,96-os faktort korrekciós vagy összehúzódási tényezőnek nevezzük. A szacharométerről leolvasott érték, a fajsúly és a korrekciós tényező szorzatát kihasználási tényezőnek nevezzük, amely a Plato táblázatban is megtalálható érték.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hu-HU" sz="2400" b="1" smtClean="0"/>
              <a:t/>
            </a:r>
            <a:br>
              <a:rPr lang="hu-HU" sz="2400" b="1" smtClean="0"/>
            </a:br>
            <a:r>
              <a:rPr lang="hu-HU" sz="2400" b="1" smtClean="0">
                <a:solidFill>
                  <a:srgbClr val="000066"/>
                </a:solidFill>
              </a:rPr>
              <a:t>Ezen adatok ismeretében már kiszámolható a főzőházi kihozatal:</a:t>
            </a:r>
            <a:br>
              <a:rPr lang="hu-HU" sz="2400" b="1" smtClean="0">
                <a:solidFill>
                  <a:srgbClr val="000066"/>
                </a:solidFill>
              </a:rPr>
            </a:br>
            <a:endParaRPr lang="hu-HU" sz="2400" b="1" smtClean="0">
              <a:solidFill>
                <a:srgbClr val="000066"/>
              </a:solidFill>
            </a:endParaRPr>
          </a:p>
        </p:txBody>
      </p:sp>
      <p:pic>
        <p:nvPicPr>
          <p:cNvPr id="13315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628775"/>
            <a:ext cx="8569325" cy="1008063"/>
          </a:xfrm>
          <a:noFill/>
          <a:ln>
            <a:solidFill>
              <a:srgbClr val="000066"/>
            </a:solidFill>
          </a:ln>
        </p:spPr>
      </p:pic>
      <p:pic>
        <p:nvPicPr>
          <p:cNvPr id="1331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23850" y="3068638"/>
            <a:ext cx="8496300" cy="1081087"/>
          </a:xfrm>
          <a:noFill/>
          <a:ln>
            <a:solidFill>
              <a:srgbClr val="000066"/>
            </a:solidFill>
          </a:ln>
        </p:spPr>
      </p:pic>
      <p:pic>
        <p:nvPicPr>
          <p:cNvPr id="1331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23850" y="4508500"/>
            <a:ext cx="8820150" cy="1152525"/>
          </a:xfrm>
          <a:noFill/>
          <a:ln>
            <a:solidFill>
              <a:srgbClr val="000066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4000" i="1" smtClean="0">
                <a:solidFill>
                  <a:srgbClr val="000066"/>
                </a:solidFill>
              </a:rPr>
              <a:t>Feladat:</a:t>
            </a:r>
            <a:r>
              <a:rPr lang="hu-HU" sz="4000" smtClean="0">
                <a:solidFill>
                  <a:srgbClr val="000066"/>
                </a:solidFill>
              </a:rPr>
              <a:t/>
            </a:r>
            <a:br>
              <a:rPr lang="hu-HU" sz="4000" smtClean="0">
                <a:solidFill>
                  <a:srgbClr val="000066"/>
                </a:solidFill>
              </a:rPr>
            </a:br>
            <a:endParaRPr lang="hu-HU" sz="4000" smtClean="0">
              <a:solidFill>
                <a:srgbClr val="000066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hu-HU" dirty="0" smtClean="0">
                <a:solidFill>
                  <a:srgbClr val="000066"/>
                </a:solidFill>
              </a:rPr>
              <a:t>Egy pilseni típusú sörhöz 4600 kg malátaőrleményt használtunk fel. A komlózott sörlé mennyisége 331 hl lett, extrakt-tartalma a szacharométer szerint 10,7%. A 10,7%-os sörlé fajsúlya 1,04294. Számolja ki a főzőházi kihozatalt!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hu-HU" sz="2400" b="1" smtClean="0"/>
              <a:t>Kihozatal = (10,7 x 1,04294 x 0,96 x 331)/46 = 76,95%</a:t>
            </a:r>
          </a:p>
          <a:p>
            <a:pPr eaLnBrk="1" hangingPunct="1"/>
            <a:endParaRPr lang="hu-HU" sz="2400" b="1" smtClean="0"/>
          </a:p>
          <a:p>
            <a:pPr eaLnBrk="1" hangingPunct="1">
              <a:buFontTx/>
              <a:buNone/>
            </a:pPr>
            <a:endParaRPr lang="hu-HU" b="1" i="1" smtClean="0"/>
          </a:p>
          <a:p>
            <a:pPr eaLnBrk="1" hangingPunct="1">
              <a:buFontTx/>
              <a:buNone/>
            </a:pPr>
            <a:r>
              <a:rPr lang="hu-HU" b="1" i="1" smtClean="0"/>
              <a:t>Megoldás:</a:t>
            </a:r>
            <a:endParaRPr lang="hu-HU" b="1" smtClean="0"/>
          </a:p>
          <a:p>
            <a:pPr eaLnBrk="1" hangingPunct="1"/>
            <a:r>
              <a:rPr lang="hu-HU" b="1" smtClean="0"/>
              <a:t>A főzőházi kihozatal 76,95%-os.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>
                <a:solidFill>
                  <a:srgbClr val="000066"/>
                </a:solidFill>
              </a:rPr>
              <a:t>Sörvizsgálatok II.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435975" cy="5068888"/>
          </a:xfrm>
        </p:spPr>
        <p:txBody>
          <a:bodyPr/>
          <a:lstStyle/>
          <a:p>
            <a:pPr marL="812800" indent="-812800" eaLnBrk="1" hangingPunct="1"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B. Félüzemi kísérletek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Cefrézés nyomonkövetése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Szűrési tapasztalatok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Komlózatlan sörlé vizsgálatai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Komlózott sörlé vizsgálatai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Erjesztési körülmények nyomonkövetése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Fickó sör – főerjedés vége</a:t>
            </a:r>
          </a:p>
          <a:p>
            <a:pPr marL="812800" indent="-812800" eaLnBrk="1" hangingPunct="1">
              <a:buFontTx/>
              <a:buAutoNum type="romanUcPeriod"/>
            </a:pPr>
            <a:r>
              <a:rPr lang="hu-HU" dirty="0" smtClean="0">
                <a:solidFill>
                  <a:srgbClr val="000000"/>
                </a:solidFill>
              </a:rPr>
              <a:t>Kész sör –érlelés vége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10952" y="0"/>
            <a:ext cx="8229600" cy="692696"/>
          </a:xfrm>
        </p:spPr>
        <p:txBody>
          <a:bodyPr/>
          <a:lstStyle/>
          <a:p>
            <a:r>
              <a:rPr lang="hu-HU" dirty="0" smtClean="0"/>
              <a:t>Komlóadagolás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107504" y="764704"/>
            <a:ext cx="88569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600" dirty="0" smtClean="0"/>
              <a:t>A </a:t>
            </a:r>
            <a:r>
              <a:rPr lang="hu-HU" sz="1600" dirty="0" err="1"/>
              <a:t>sörlé</a:t>
            </a:r>
            <a:r>
              <a:rPr lang="hu-HU" sz="1600" dirty="0"/>
              <a:t> forralása közben komlót adagolunk. A komlóban található </a:t>
            </a:r>
            <a:r>
              <a:rPr lang="hu-HU" sz="1600" dirty="0" err="1"/>
              <a:t>α-savak</a:t>
            </a:r>
            <a:r>
              <a:rPr lang="hu-HU" sz="1600" dirty="0"/>
              <a:t> </a:t>
            </a:r>
            <a:r>
              <a:rPr lang="hu-HU" sz="1600" dirty="0" err="1"/>
              <a:t>izomerizálódnak</a:t>
            </a:r>
            <a:r>
              <a:rPr lang="hu-HU" sz="1600" dirty="0"/>
              <a:t> </a:t>
            </a:r>
            <a:r>
              <a:rPr lang="hu-HU" sz="1600" dirty="0" err="1"/>
              <a:t>izo-α-savakká</a:t>
            </a:r>
            <a:r>
              <a:rPr lang="hu-HU" sz="1600" dirty="0"/>
              <a:t>, amelyek a sör kellemesen keserű, aromás ízét adják. A keserűséget ún. keserűség egységben</a:t>
            </a:r>
            <a:r>
              <a:rPr lang="hu-HU" sz="1600"/>
              <a:t>, </a:t>
            </a:r>
            <a:r>
              <a:rPr lang="hu-HU" sz="1600" smtClean="0"/>
              <a:t>IBU</a:t>
            </a:r>
            <a:r>
              <a:rPr lang="hu-HU" sz="1600" smtClean="0"/>
              <a:t> </a:t>
            </a:r>
            <a:r>
              <a:rPr lang="hu-HU" sz="1600" dirty="0"/>
              <a:t>egységben adjuk meg:</a:t>
            </a:r>
          </a:p>
          <a:p>
            <a:r>
              <a:rPr lang="hu-HU" sz="1600" dirty="0"/>
              <a:t>1 </a:t>
            </a:r>
            <a:r>
              <a:rPr lang="hu-HU" sz="1600" dirty="0" smtClean="0"/>
              <a:t>IBU</a:t>
            </a:r>
            <a:r>
              <a:rPr lang="hu-HU" sz="1600" dirty="0" smtClean="0"/>
              <a:t> </a:t>
            </a:r>
            <a:r>
              <a:rPr lang="hu-HU" sz="1600" dirty="0"/>
              <a:t>egység = 1 mg </a:t>
            </a:r>
            <a:r>
              <a:rPr lang="hu-HU" sz="1600" dirty="0" err="1"/>
              <a:t>α-sav</a:t>
            </a:r>
            <a:r>
              <a:rPr lang="hu-HU" sz="1600" dirty="0"/>
              <a:t> / 1 liter sör</a:t>
            </a:r>
          </a:p>
        </p:txBody>
      </p:sp>
      <p:sp>
        <p:nvSpPr>
          <p:cNvPr id="5" name="Téglalap 4"/>
          <p:cNvSpPr/>
          <p:nvPr/>
        </p:nvSpPr>
        <p:spPr>
          <a:xfrm>
            <a:off x="107504" y="1864610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600" dirty="0"/>
              <a:t>Komlózáskor azt is figyelembe kell venni, hogy a </a:t>
            </a:r>
            <a:r>
              <a:rPr lang="hu-HU" sz="1600" dirty="0" err="1"/>
              <a:t>sörléhez</a:t>
            </a:r>
            <a:r>
              <a:rPr lang="hu-HU" sz="1600" dirty="0"/>
              <a:t> adagolt komló </a:t>
            </a:r>
            <a:r>
              <a:rPr lang="hu-HU" sz="1600" dirty="0" err="1"/>
              <a:t>α-sav</a:t>
            </a:r>
            <a:r>
              <a:rPr lang="hu-HU" sz="1600" dirty="0"/>
              <a:t> tartalmának csak kb. egyharmada hasznosul</a:t>
            </a:r>
            <a:r>
              <a:rPr lang="hu-HU" sz="1600" dirty="0" smtClean="0"/>
              <a:t>.</a:t>
            </a:r>
            <a:endParaRPr lang="hu-HU" sz="1600" dirty="0"/>
          </a:p>
        </p:txBody>
      </p:sp>
      <p:sp>
        <p:nvSpPr>
          <p:cNvPr id="6" name="Téglalap 5"/>
          <p:cNvSpPr/>
          <p:nvPr/>
        </p:nvSpPr>
        <p:spPr>
          <a:xfrm>
            <a:off x="107504" y="2430303"/>
            <a:ext cx="9036496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000000"/>
                </a:solidFill>
              </a:rPr>
              <a:t>Olyan komló </a:t>
            </a:r>
            <a:r>
              <a:rPr lang="hu-HU" sz="1600" dirty="0" err="1">
                <a:solidFill>
                  <a:srgbClr val="000000"/>
                </a:solidFill>
              </a:rPr>
              <a:t>pelletet</a:t>
            </a:r>
            <a:r>
              <a:rPr lang="hu-HU" sz="1600" dirty="0">
                <a:solidFill>
                  <a:srgbClr val="000000"/>
                </a:solidFill>
              </a:rPr>
              <a:t> használunk komlózáshoz, melynek </a:t>
            </a:r>
            <a:r>
              <a:rPr lang="hu-HU" sz="1600" dirty="0" err="1">
                <a:solidFill>
                  <a:srgbClr val="000000"/>
                </a:solidFill>
              </a:rPr>
              <a:t>α-sav</a:t>
            </a:r>
            <a:r>
              <a:rPr lang="hu-HU" sz="1600" dirty="0">
                <a:solidFill>
                  <a:srgbClr val="000000"/>
                </a:solidFill>
              </a:rPr>
              <a:t> tartalma 14,5%. Mennyi </a:t>
            </a:r>
            <a:r>
              <a:rPr lang="hu-HU" sz="1600" dirty="0" err="1">
                <a:solidFill>
                  <a:srgbClr val="000000"/>
                </a:solidFill>
              </a:rPr>
              <a:t>pellet</a:t>
            </a:r>
            <a:r>
              <a:rPr lang="hu-HU" sz="1600" dirty="0">
                <a:solidFill>
                  <a:srgbClr val="000000"/>
                </a:solidFill>
              </a:rPr>
              <a:t> szükséges 50 l  24 mg/l </a:t>
            </a:r>
            <a:r>
              <a:rPr lang="hu-HU" sz="1600" dirty="0" err="1">
                <a:solidFill>
                  <a:srgbClr val="000000"/>
                </a:solidFill>
              </a:rPr>
              <a:t>α-sav</a:t>
            </a:r>
            <a:r>
              <a:rPr lang="hu-HU" sz="1600" dirty="0">
                <a:solidFill>
                  <a:srgbClr val="000000"/>
                </a:solidFill>
              </a:rPr>
              <a:t> tartalmú sörbe? Ne felejtse el figyelembe venni a hasznosulás mértékét!</a:t>
            </a:r>
          </a:p>
          <a:p>
            <a:r>
              <a:rPr lang="hu-HU" sz="1800" dirty="0">
                <a:solidFill>
                  <a:srgbClr val="000000"/>
                </a:solidFill>
              </a:rPr>
              <a:t> </a:t>
            </a:r>
            <a:r>
              <a:rPr lang="hu-HU" sz="1800" dirty="0" smtClean="0">
                <a:solidFill>
                  <a:srgbClr val="000000"/>
                </a:solidFill>
              </a:rPr>
              <a:t>24 </a:t>
            </a:r>
            <a:r>
              <a:rPr lang="hu-HU" sz="1800" dirty="0">
                <a:solidFill>
                  <a:srgbClr val="000000"/>
                </a:solidFill>
              </a:rPr>
              <a:t>mg	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dirty="0">
                <a:solidFill>
                  <a:srgbClr val="000000"/>
                </a:solidFill>
              </a:rPr>
              <a:t>	→	1 liter sörben</a:t>
            </a:r>
          </a:p>
          <a:p>
            <a:r>
              <a:rPr lang="hu-HU" sz="1800" u="sng" dirty="0">
                <a:solidFill>
                  <a:srgbClr val="000000"/>
                </a:solidFill>
              </a:rPr>
              <a:t>X mg	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u="sng" dirty="0">
                <a:solidFill>
                  <a:srgbClr val="000000"/>
                </a:solidFill>
              </a:rPr>
              <a:t>	→	50 liter sörben</a:t>
            </a:r>
            <a:endParaRPr lang="hu-HU" sz="1800" dirty="0">
              <a:solidFill>
                <a:srgbClr val="000000"/>
              </a:solidFill>
            </a:endParaRPr>
          </a:p>
          <a:p>
            <a:r>
              <a:rPr lang="hu-HU" sz="1800" dirty="0">
                <a:solidFill>
                  <a:srgbClr val="000000"/>
                </a:solidFill>
              </a:rPr>
              <a:t>X = (50 l x 24 mg) / 1 = 1200 mg </a:t>
            </a:r>
            <a:r>
              <a:rPr lang="hu-HU" sz="1800" dirty="0" err="1" smtClean="0">
                <a:solidFill>
                  <a:srgbClr val="000000"/>
                </a:solidFill>
              </a:rPr>
              <a:t>α-sav</a:t>
            </a:r>
            <a:endParaRPr lang="hu-HU" sz="1800" dirty="0">
              <a:solidFill>
                <a:srgbClr val="000000"/>
              </a:solidFill>
            </a:endParaRPr>
          </a:p>
          <a:p>
            <a:endParaRPr lang="hu-HU" sz="1800" dirty="0" smtClean="0">
              <a:solidFill>
                <a:srgbClr val="000000"/>
              </a:solidFill>
            </a:endParaRPr>
          </a:p>
          <a:p>
            <a:r>
              <a:rPr lang="hu-HU" sz="1800" dirty="0" smtClean="0">
                <a:solidFill>
                  <a:srgbClr val="000000"/>
                </a:solidFill>
              </a:rPr>
              <a:t>1200 </a:t>
            </a:r>
            <a:r>
              <a:rPr lang="hu-HU" sz="1800" dirty="0">
                <a:solidFill>
                  <a:srgbClr val="000000"/>
                </a:solidFill>
              </a:rPr>
              <a:t>mg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dirty="0">
                <a:solidFill>
                  <a:srgbClr val="000000"/>
                </a:solidFill>
              </a:rPr>
              <a:t>	→	</a:t>
            </a:r>
            <a:r>
              <a:rPr lang="hu-HU" sz="1800" dirty="0" smtClean="0">
                <a:solidFill>
                  <a:srgbClr val="000000"/>
                </a:solidFill>
              </a:rPr>
              <a:t>30%</a:t>
            </a:r>
          </a:p>
          <a:p>
            <a:r>
              <a:rPr lang="hu-HU" sz="1800" u="sng" dirty="0" smtClean="0">
                <a:solidFill>
                  <a:srgbClr val="000000"/>
                </a:solidFill>
              </a:rPr>
              <a:t>X mg </a:t>
            </a:r>
            <a:r>
              <a:rPr lang="hu-HU" sz="1800" u="sng" dirty="0" err="1" smtClean="0">
                <a:solidFill>
                  <a:srgbClr val="000000"/>
                </a:solidFill>
              </a:rPr>
              <a:t>α-sav</a:t>
            </a:r>
            <a:r>
              <a:rPr lang="hu-HU" sz="1800" u="sng" dirty="0" smtClean="0">
                <a:solidFill>
                  <a:srgbClr val="000000"/>
                </a:solidFill>
              </a:rPr>
              <a:t>              →	100%</a:t>
            </a:r>
            <a:endParaRPr lang="hu-HU" sz="1800" dirty="0" smtClean="0">
              <a:solidFill>
                <a:srgbClr val="000000"/>
              </a:solidFill>
            </a:endParaRPr>
          </a:p>
          <a:p>
            <a:r>
              <a:rPr lang="hu-HU" sz="1800" dirty="0" smtClean="0">
                <a:solidFill>
                  <a:srgbClr val="000000"/>
                </a:solidFill>
              </a:rPr>
              <a:t>X </a:t>
            </a:r>
            <a:r>
              <a:rPr lang="hu-HU" sz="1800" dirty="0">
                <a:solidFill>
                  <a:srgbClr val="000000"/>
                </a:solidFill>
              </a:rPr>
              <a:t>= (1200 mg x 100%) / 30% = 4000 mg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dirty="0">
                <a:solidFill>
                  <a:srgbClr val="000000"/>
                </a:solidFill>
              </a:rPr>
              <a:t> = 4 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endParaRPr lang="hu-HU" sz="1800" dirty="0">
              <a:solidFill>
                <a:srgbClr val="000000"/>
              </a:solidFill>
            </a:endParaRPr>
          </a:p>
          <a:p>
            <a:r>
              <a:rPr lang="hu-HU" sz="1800" dirty="0">
                <a:solidFill>
                  <a:srgbClr val="000000"/>
                </a:solidFill>
              </a:rPr>
              <a:t> </a:t>
            </a:r>
          </a:p>
          <a:p>
            <a:r>
              <a:rPr lang="hu-HU" sz="1800" dirty="0">
                <a:solidFill>
                  <a:srgbClr val="000000"/>
                </a:solidFill>
              </a:rPr>
              <a:t>100 g </a:t>
            </a:r>
            <a:r>
              <a:rPr lang="hu-HU" sz="1800" dirty="0" err="1">
                <a:solidFill>
                  <a:srgbClr val="000000"/>
                </a:solidFill>
              </a:rPr>
              <a:t>pelletben</a:t>
            </a:r>
            <a:r>
              <a:rPr lang="hu-HU" sz="1800" dirty="0">
                <a:solidFill>
                  <a:srgbClr val="000000"/>
                </a:solidFill>
              </a:rPr>
              <a:t>	→	14,5 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endParaRPr lang="hu-HU" sz="1800" dirty="0">
              <a:solidFill>
                <a:srgbClr val="000000"/>
              </a:solidFill>
            </a:endParaRPr>
          </a:p>
          <a:p>
            <a:r>
              <a:rPr lang="hu-HU" sz="1800" u="sng" dirty="0">
                <a:solidFill>
                  <a:srgbClr val="000000"/>
                </a:solidFill>
              </a:rPr>
              <a:t>X g </a:t>
            </a:r>
            <a:r>
              <a:rPr lang="hu-HU" sz="1800" u="sng" dirty="0" err="1" smtClean="0">
                <a:solidFill>
                  <a:srgbClr val="000000"/>
                </a:solidFill>
              </a:rPr>
              <a:t>pelletben</a:t>
            </a:r>
            <a:r>
              <a:rPr lang="hu-HU" sz="1800" u="sng" dirty="0" smtClean="0">
                <a:solidFill>
                  <a:srgbClr val="000000"/>
                </a:solidFill>
              </a:rPr>
              <a:t>   →</a:t>
            </a:r>
            <a:r>
              <a:rPr lang="hu-HU" sz="1800" u="sng" dirty="0">
                <a:solidFill>
                  <a:srgbClr val="000000"/>
                </a:solidFill>
              </a:rPr>
              <a:t>	</a:t>
            </a:r>
            <a:r>
              <a:rPr lang="hu-HU" sz="1800" u="sng" dirty="0" smtClean="0">
                <a:solidFill>
                  <a:srgbClr val="000000"/>
                </a:solidFill>
              </a:rPr>
              <a:t>       4 </a:t>
            </a:r>
            <a:r>
              <a:rPr lang="hu-HU" sz="1800" u="sng" dirty="0">
                <a:solidFill>
                  <a:srgbClr val="000000"/>
                </a:solidFill>
              </a:rPr>
              <a:t>g </a:t>
            </a:r>
            <a:r>
              <a:rPr lang="hu-HU" sz="1800" u="sng" dirty="0" err="1">
                <a:solidFill>
                  <a:srgbClr val="000000"/>
                </a:solidFill>
              </a:rPr>
              <a:t>α-sav</a:t>
            </a:r>
            <a:endParaRPr lang="hu-HU" sz="1800" dirty="0">
              <a:solidFill>
                <a:srgbClr val="000000"/>
              </a:solidFill>
            </a:endParaRPr>
          </a:p>
          <a:p>
            <a:r>
              <a:rPr lang="hu-HU" sz="1800" dirty="0">
                <a:solidFill>
                  <a:srgbClr val="000000"/>
                </a:solidFill>
              </a:rPr>
              <a:t>X = (4 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dirty="0">
                <a:solidFill>
                  <a:srgbClr val="000000"/>
                </a:solidFill>
              </a:rPr>
              <a:t> x 100 g </a:t>
            </a:r>
            <a:r>
              <a:rPr lang="hu-HU" sz="1800" dirty="0" err="1">
                <a:solidFill>
                  <a:srgbClr val="000000"/>
                </a:solidFill>
              </a:rPr>
              <a:t>pellet</a:t>
            </a:r>
            <a:r>
              <a:rPr lang="hu-HU" sz="1800" dirty="0">
                <a:solidFill>
                  <a:srgbClr val="000000"/>
                </a:solidFill>
              </a:rPr>
              <a:t>) / 14,5 g </a:t>
            </a:r>
            <a:r>
              <a:rPr lang="hu-HU" sz="1800" dirty="0" err="1">
                <a:solidFill>
                  <a:srgbClr val="000000"/>
                </a:solidFill>
              </a:rPr>
              <a:t>α-sav</a:t>
            </a:r>
            <a:r>
              <a:rPr lang="hu-HU" sz="1800" dirty="0">
                <a:solidFill>
                  <a:srgbClr val="000000"/>
                </a:solidFill>
              </a:rPr>
              <a:t> = 27,58 g </a:t>
            </a:r>
            <a:r>
              <a:rPr lang="hu-HU" sz="1800" dirty="0" err="1">
                <a:solidFill>
                  <a:srgbClr val="000000"/>
                </a:solidFill>
              </a:rPr>
              <a:t>pellet</a:t>
            </a:r>
            <a:endParaRPr lang="hu-HU" sz="1800" dirty="0">
              <a:solidFill>
                <a:srgbClr val="000000"/>
              </a:solidFill>
            </a:endParaRPr>
          </a:p>
          <a:p>
            <a:endParaRPr lang="hu-HU" sz="1800" dirty="0" smtClean="0">
              <a:solidFill>
                <a:srgbClr val="000000"/>
              </a:solidFill>
            </a:endParaRPr>
          </a:p>
          <a:p>
            <a:r>
              <a:rPr lang="hu-HU" sz="1800" dirty="0">
                <a:solidFill>
                  <a:srgbClr val="000000"/>
                </a:solidFill>
              </a:rPr>
              <a:t> </a:t>
            </a:r>
            <a:r>
              <a:rPr lang="hu-HU" sz="1800" i="1" dirty="0" smtClean="0">
                <a:solidFill>
                  <a:srgbClr val="000000"/>
                </a:solidFill>
              </a:rPr>
              <a:t>Megoldás:</a:t>
            </a:r>
            <a:r>
              <a:rPr lang="hu-HU" sz="1800" dirty="0">
                <a:solidFill>
                  <a:srgbClr val="000000"/>
                </a:solidFill>
              </a:rPr>
              <a:t> </a:t>
            </a:r>
            <a:r>
              <a:rPr lang="hu-HU" sz="1800" dirty="0" smtClean="0">
                <a:solidFill>
                  <a:srgbClr val="000000"/>
                </a:solidFill>
              </a:rPr>
              <a:t>A </a:t>
            </a:r>
            <a:r>
              <a:rPr lang="hu-HU" sz="1800" dirty="0">
                <a:solidFill>
                  <a:srgbClr val="000000"/>
                </a:solidFill>
              </a:rPr>
              <a:t>sörünkhöz 27,58 g szükséges az adott komló </a:t>
            </a:r>
            <a:r>
              <a:rPr lang="hu-HU" sz="1800" dirty="0" err="1">
                <a:solidFill>
                  <a:srgbClr val="000000"/>
                </a:solidFill>
              </a:rPr>
              <a:t>pelletből</a:t>
            </a:r>
            <a:r>
              <a:rPr lang="hu-HU" sz="1800" dirty="0">
                <a:solidFill>
                  <a:srgbClr val="000000"/>
                </a:solidFill>
              </a:rPr>
              <a:t>.</a:t>
            </a:r>
          </a:p>
          <a:p>
            <a:r>
              <a:rPr lang="hu-HU" sz="1800" dirty="0">
                <a:solidFill>
                  <a:srgbClr val="000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362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ctrTitle"/>
          </p:nvPr>
        </p:nvSpPr>
        <p:spPr>
          <a:xfrm>
            <a:off x="684213" y="620713"/>
            <a:ext cx="7772400" cy="1470025"/>
          </a:xfrm>
        </p:spPr>
        <p:txBody>
          <a:bodyPr/>
          <a:lstStyle/>
          <a:p>
            <a:r>
              <a:rPr lang="hu-HU" b="1" smtClean="0">
                <a:latin typeface="Times New Roman" pitchFamily="18" charset="0"/>
                <a:cs typeface="Times New Roman" pitchFamily="18" charset="0"/>
              </a:rPr>
              <a:t>ERJESZTÉS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350" y="2276475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hu-HU" b="1" cap="small" dirty="0" err="1" smtClean="0"/>
              <a:t>Beélesztőzés</a:t>
            </a:r>
            <a:endParaRPr lang="hu-HU" dirty="0" smtClean="0"/>
          </a:p>
          <a:p>
            <a:pPr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750" y="620713"/>
            <a:ext cx="8229600" cy="4957762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hu-HU" dirty="0" smtClean="0">
                <a:solidFill>
                  <a:srgbClr val="000000"/>
                </a:solidFill>
              </a:rPr>
              <a:t>A sörlevet az erjesztés megkezdése előtt levegőztetik és beélesztőzik, azaz beoltják sörélesztővel. A </a:t>
            </a:r>
            <a:r>
              <a:rPr lang="hu-HU" dirty="0" err="1" smtClean="0">
                <a:solidFill>
                  <a:srgbClr val="000000"/>
                </a:solidFill>
              </a:rPr>
              <a:t>beélesztőzéshez</a:t>
            </a:r>
            <a:r>
              <a:rPr lang="hu-HU" dirty="0" smtClean="0">
                <a:solidFill>
                  <a:srgbClr val="000000"/>
                </a:solidFill>
              </a:rPr>
              <a:t> több lépésben szaporítják fel az élesztőt, kiindulva a színtenyészetből, melyet ferde </a:t>
            </a:r>
            <a:r>
              <a:rPr lang="hu-HU" dirty="0" err="1" smtClean="0">
                <a:solidFill>
                  <a:srgbClr val="000000"/>
                </a:solidFill>
              </a:rPr>
              <a:t>agaron</a:t>
            </a:r>
            <a:r>
              <a:rPr lang="hu-HU" dirty="0" smtClean="0">
                <a:solidFill>
                  <a:srgbClr val="000000"/>
                </a:solidFill>
              </a:rPr>
              <a:t> tárolnak. Más esetekben egy előző erjesztésből elvett, savazással tisztított élesztőt használják fel újra. A </a:t>
            </a:r>
            <a:r>
              <a:rPr lang="hu-HU" dirty="0" err="1" smtClean="0">
                <a:solidFill>
                  <a:srgbClr val="000000"/>
                </a:solidFill>
              </a:rPr>
              <a:t>beélesztőzés</a:t>
            </a:r>
            <a:r>
              <a:rPr lang="hu-HU" dirty="0" smtClean="0">
                <a:solidFill>
                  <a:srgbClr val="000000"/>
                </a:solidFill>
              </a:rPr>
              <a:t> általában milliliterenként (!) 20 millió élesztősejttel történik, tehát 20 x 10</a:t>
            </a:r>
            <a:r>
              <a:rPr lang="hu-HU" baseline="30000" dirty="0" smtClean="0">
                <a:solidFill>
                  <a:srgbClr val="000000"/>
                </a:solidFill>
              </a:rPr>
              <a:t>6</a:t>
            </a:r>
            <a:r>
              <a:rPr lang="hu-HU" dirty="0" smtClean="0">
                <a:solidFill>
                  <a:srgbClr val="000000"/>
                </a:solidFill>
              </a:rPr>
              <a:t> sejt / ml koncentrációban. </a:t>
            </a:r>
          </a:p>
          <a:p>
            <a:pPr>
              <a:defRPr/>
            </a:pPr>
            <a:endParaRPr lang="hu-H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u-HU" i="1" dirty="0" smtClean="0">
                <a:solidFill>
                  <a:srgbClr val="000000"/>
                </a:solidFill>
              </a:rPr>
              <a:t>1. Feladat:</a:t>
            </a:r>
            <a:endParaRPr lang="hu-HU" dirty="0" smtClean="0">
              <a:solidFill>
                <a:srgbClr val="000000"/>
              </a:solidFill>
            </a:endParaRPr>
          </a:p>
          <a:p>
            <a:pPr marL="0" indent="0" algn="just">
              <a:buFontTx/>
              <a:buNone/>
              <a:defRPr/>
            </a:pPr>
            <a:r>
              <a:rPr lang="hu-HU" dirty="0" smtClean="0">
                <a:solidFill>
                  <a:srgbClr val="000000"/>
                </a:solidFill>
              </a:rPr>
              <a:t>A söriparban sűrű élesztő szuszpenzióval végzik a </a:t>
            </a:r>
            <a:r>
              <a:rPr lang="hu-HU" dirty="0" err="1" smtClean="0">
                <a:solidFill>
                  <a:srgbClr val="000000"/>
                </a:solidFill>
              </a:rPr>
              <a:t>beélesztőzést</a:t>
            </a:r>
            <a:r>
              <a:rPr lang="hu-HU" dirty="0" smtClean="0">
                <a:solidFill>
                  <a:srgbClr val="000000"/>
                </a:solidFill>
              </a:rPr>
              <a:t>. Egy hektoliter </a:t>
            </a:r>
            <a:r>
              <a:rPr lang="hu-HU" dirty="0" err="1" smtClean="0">
                <a:solidFill>
                  <a:srgbClr val="000000"/>
                </a:solidFill>
              </a:rPr>
              <a:t>sörléhez</a:t>
            </a:r>
            <a:r>
              <a:rPr lang="hu-HU" dirty="0" smtClean="0">
                <a:solidFill>
                  <a:srgbClr val="000000"/>
                </a:solidFill>
              </a:rPr>
              <a:t> általában 0,6-0,7 liter szuszpenziót adnak. Ha az előbbiekben említett </a:t>
            </a:r>
            <a:r>
              <a:rPr lang="hu-HU" dirty="0" err="1" smtClean="0">
                <a:solidFill>
                  <a:srgbClr val="000000"/>
                </a:solidFill>
              </a:rPr>
              <a:t>beélesztőzési</a:t>
            </a:r>
            <a:r>
              <a:rPr lang="hu-HU" dirty="0" smtClean="0">
                <a:solidFill>
                  <a:srgbClr val="000000"/>
                </a:solidFill>
              </a:rPr>
              <a:t> arányt alkalmazzák (20 x 10</a:t>
            </a:r>
            <a:r>
              <a:rPr lang="hu-HU" baseline="30000" dirty="0" smtClean="0">
                <a:solidFill>
                  <a:srgbClr val="000000"/>
                </a:solidFill>
              </a:rPr>
              <a:t>6</a:t>
            </a:r>
            <a:r>
              <a:rPr lang="hu-HU" dirty="0" smtClean="0">
                <a:solidFill>
                  <a:srgbClr val="000000"/>
                </a:solidFill>
              </a:rPr>
              <a:t> sejt/ml), akkor milyen határok között mozog az élesztő szuszpenzió sejtkoncentrációja?</a:t>
            </a:r>
          </a:p>
          <a:p>
            <a:pPr>
              <a:defRPr/>
            </a:pPr>
            <a:endParaRPr lang="hu-H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80175"/>
          </a:xfrm>
        </p:spPr>
        <p:txBody>
          <a:bodyPr/>
          <a:lstStyle/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hl = 100 l = 100000 ml =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ml</a:t>
            </a: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1ml </a:t>
            </a:r>
            <a:r>
              <a:rPr lang="hu-H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sörlébe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	→	20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</a:t>
            </a:r>
          </a:p>
          <a:p>
            <a:pPr>
              <a:defRPr/>
            </a:pP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hu-HU" sz="2400" u="sng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ml		→	       </a:t>
            </a:r>
            <a:r>
              <a:rPr lang="hu-HU" sz="2400" u="sng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X =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x 20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 kerül bele 1 hektoliter </a:t>
            </a:r>
            <a:r>
              <a:rPr lang="hu-H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sörlébe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	→	0,6 l = 600 ml</a:t>
            </a:r>
          </a:p>
          <a:p>
            <a:pPr>
              <a:buFontTx/>
              <a:buNone/>
              <a:defRPr/>
            </a:pP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u-HU" sz="2400" u="sng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→	        1ml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= (2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/ 600 = 3,</a:t>
            </a:r>
            <a:r>
              <a:rPr lang="hu-HU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sejt/ml</a:t>
            </a: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	→	0,7 l = 700 ml</a:t>
            </a:r>
          </a:p>
          <a:p>
            <a:pPr>
              <a:buFontTx/>
              <a:buNone/>
              <a:defRPr/>
            </a:pP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u-HU" sz="2400" u="sng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hu-HU" sz="2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→	        1ml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= (2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/ 700 = 2,8 x 10</a:t>
            </a:r>
            <a:r>
              <a:rPr lang="hu-HU" sz="24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hu-HU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sejt/ml</a:t>
            </a:r>
          </a:p>
          <a:p>
            <a:pPr>
              <a:defRPr/>
            </a:pPr>
            <a:r>
              <a:rPr lang="hu-H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Megoldás: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hu-H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sűrű élesztő szuszpenzió sejtkoncentrációja 2,8-3,3 x 10</a:t>
            </a:r>
            <a:r>
              <a:rPr lang="hu-HU" sz="24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hu-H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sejt/ml.</a:t>
            </a:r>
            <a:endParaRPr lang="hu-HU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hu-H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17512"/>
          </a:xfrm>
        </p:spPr>
        <p:txBody>
          <a:bodyPr/>
          <a:lstStyle/>
          <a:p>
            <a:pPr>
              <a:defRPr/>
            </a:pPr>
            <a:r>
              <a:rPr lang="hu-HU" sz="24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Az erjesztő tankok hűtése</a:t>
            </a:r>
            <a:r>
              <a:rPr lang="hu-HU" sz="6000" dirty="0" smtClean="0">
                <a:solidFill>
                  <a:schemeClr val="tx1"/>
                </a:solidFill>
              </a:rPr>
              <a:t/>
            </a:r>
            <a:br>
              <a:rPr lang="hu-HU" sz="6000" dirty="0" smtClean="0">
                <a:solidFill>
                  <a:schemeClr val="tx1"/>
                </a:solidFill>
              </a:rPr>
            </a:br>
            <a:endParaRPr lang="hu-HU" dirty="0"/>
          </a:p>
        </p:txBody>
      </p:sp>
      <p:sp>
        <p:nvSpPr>
          <p:cNvPr id="20483" name="Tartalom helye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721350"/>
          </a:xfrm>
        </p:spPr>
        <p:txBody>
          <a:bodyPr/>
          <a:lstStyle/>
          <a:p>
            <a:pPr algn="just"/>
            <a:r>
              <a:rPr lang="hu-H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Az erjesztés során fejlődő hőt hűtéssel vonják el. </a:t>
            </a:r>
          </a:p>
          <a:p>
            <a:pPr algn="just"/>
            <a:r>
              <a:rPr lang="hu-H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Az erjesztés során </a:t>
            </a:r>
            <a:r>
              <a:rPr lang="hu-HU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extrakt</a:t>
            </a:r>
            <a:r>
              <a:rPr lang="hu-H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kilogrammonként 586,6 kJ hő termelődik.</a:t>
            </a:r>
            <a:endParaRPr lang="hu-HU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Az </a:t>
            </a:r>
            <a:r>
              <a:rPr lang="hu-H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extrakt-tartalomnak</a:t>
            </a:r>
            <a:r>
              <a:rPr lang="hu-H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mintegy kétharmadát erjesztik le az élesztők a főerjesztés során. Ha egy hektoliter sörlé 12 kg </a:t>
            </a:r>
            <a:r>
              <a:rPr lang="hu-H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extraktot</a:t>
            </a:r>
            <a:r>
              <a:rPr lang="hu-H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tartalmaz, akkor ebből kb. 8 kg-ot használnak fel az élesztők a főerjesztés során. Ez azt jelenti, hogy az erjesztés első szakaszában </a:t>
            </a:r>
          </a:p>
          <a:p>
            <a:pPr algn="just"/>
            <a:r>
              <a:rPr lang="hu-H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egy hektoliter </a:t>
            </a:r>
            <a:r>
              <a:rPr lang="hu-HU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sörlére</a:t>
            </a:r>
            <a:r>
              <a:rPr lang="hu-H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vonatkoztatva </a:t>
            </a:r>
            <a:r>
              <a:rPr lang="hu-HU" b="1" dirty="0" smtClean="0">
                <a:solidFill>
                  <a:srgbClr val="000000"/>
                </a:solidFill>
              </a:rPr>
              <a:t>4693 kJ (=586,6 kJ x 8) hő fejlődik.</a:t>
            </a:r>
            <a:endParaRPr lang="hu-HU" dirty="0" smtClean="0">
              <a:solidFill>
                <a:srgbClr val="000000"/>
              </a:solidFill>
            </a:endParaRPr>
          </a:p>
          <a:p>
            <a:endParaRPr lang="hu-HU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r>
              <a:rPr lang="hu-HU" sz="32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Feladat</a:t>
            </a:r>
            <a:r>
              <a:rPr lang="hu-H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hu-H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hu-HU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Tartalom helye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903913"/>
          </a:xfrm>
        </p:spPr>
        <p:txBody>
          <a:bodyPr/>
          <a:lstStyle/>
          <a:p>
            <a:r>
              <a:rPr lang="hu-HU" sz="2400" dirty="0" smtClean="0">
                <a:solidFill>
                  <a:srgbClr val="000000"/>
                </a:solidFill>
              </a:rPr>
              <a:t>Egy erjesztő pincében átlagosan 2000 hektoliter sörlevet erjesztenek 6 napig. Mennyi hőt kell naponta elvonni?</a:t>
            </a:r>
          </a:p>
          <a:p>
            <a:r>
              <a:rPr lang="hu-HU" sz="2400" dirty="0" smtClean="0">
                <a:solidFill>
                  <a:srgbClr val="000000"/>
                </a:solidFill>
              </a:rPr>
              <a:t> </a:t>
            </a:r>
          </a:p>
          <a:p>
            <a:r>
              <a:rPr lang="hu-HU" sz="2400" dirty="0" smtClean="0">
                <a:solidFill>
                  <a:srgbClr val="000000"/>
                </a:solidFill>
              </a:rPr>
              <a:t>1 hl sörlé erjesztésekor 4693 kJ hőt kell elvonni 6 nap alatt. </a:t>
            </a:r>
          </a:p>
          <a:p>
            <a:r>
              <a:rPr lang="hu-HU" sz="2400" dirty="0" smtClean="0">
                <a:solidFill>
                  <a:srgbClr val="000000"/>
                </a:solidFill>
              </a:rPr>
              <a:t>→ 1 nap alatt 1 hl-ből 4693/6 = 782 kJ hőt kell elvonni.</a:t>
            </a:r>
          </a:p>
          <a:p>
            <a:r>
              <a:rPr lang="hu-HU" sz="2400" dirty="0" smtClean="0">
                <a:solidFill>
                  <a:srgbClr val="000000"/>
                </a:solidFill>
              </a:rPr>
              <a:t>Tehát 2000 hl-ből 782 x 2000 = 1564000 kJ hőt kell elvonni.</a:t>
            </a:r>
          </a:p>
          <a:p>
            <a:r>
              <a:rPr lang="hu-HU" sz="2400" dirty="0" smtClean="0">
                <a:solidFill>
                  <a:srgbClr val="000000"/>
                </a:solidFill>
              </a:rPr>
              <a:t> </a:t>
            </a:r>
          </a:p>
          <a:p>
            <a:r>
              <a:rPr lang="hu-HU" b="1" i="1" dirty="0" smtClean="0">
                <a:solidFill>
                  <a:srgbClr val="000000"/>
                </a:solidFill>
              </a:rPr>
              <a:t>Megoldás:</a:t>
            </a:r>
            <a:endParaRPr lang="hu-HU" dirty="0" smtClean="0">
              <a:solidFill>
                <a:srgbClr val="000000"/>
              </a:solidFill>
            </a:endParaRPr>
          </a:p>
          <a:p>
            <a:r>
              <a:rPr lang="hu-HU" b="1" dirty="0" smtClean="0">
                <a:solidFill>
                  <a:srgbClr val="000000"/>
                </a:solidFill>
              </a:rPr>
              <a:t>Az erjesztő pincét úgy kell tervezni, hogy naponta 1560 MJ hőt tudjanak elvonni. </a:t>
            </a:r>
            <a:endParaRPr lang="hu-HU" dirty="0" smtClean="0">
              <a:solidFill>
                <a:srgbClr val="000000"/>
              </a:solidFill>
            </a:endParaRPr>
          </a:p>
          <a:p>
            <a:endParaRPr lang="hu-HU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b="1" smtClean="0">
                <a:solidFill>
                  <a:schemeClr val="bg1"/>
                </a:solidFill>
              </a:rPr>
              <a:t>Erjesztés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hu-HU" b="1" dirty="0" smtClean="0">
                <a:solidFill>
                  <a:srgbClr val="000000"/>
                </a:solidFill>
              </a:rPr>
              <a:t>Szén-dioxid elvezetés</a:t>
            </a:r>
            <a:endParaRPr lang="hu-HU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Az erjesztés során az élesztők szén-dioxidot termelnek, amely mérgező. Mivel 4%-nyi CO</a:t>
            </a:r>
            <a:r>
              <a:rPr lang="hu-HU" baseline="-25000" dirty="0" smtClean="0">
                <a:solidFill>
                  <a:srgbClr val="000000"/>
                </a:solidFill>
              </a:rPr>
              <a:t>2</a:t>
            </a:r>
            <a:r>
              <a:rPr lang="hu-HU" dirty="0" smtClean="0">
                <a:solidFill>
                  <a:srgbClr val="000000"/>
                </a:solidFill>
              </a:rPr>
              <a:t> már halálos mérgezést okozhat, a fejlődő gázt el kell távolítani. </a:t>
            </a:r>
          </a:p>
          <a:p>
            <a:pPr marL="0" indent="0" algn="just" eaLnBrk="1" hangingPunct="1">
              <a:buFontTx/>
              <a:buNone/>
            </a:pPr>
            <a:endParaRPr lang="hu-HU" b="1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Tx/>
              <a:buNone/>
            </a:pPr>
            <a:endParaRPr lang="hu-HU" b="1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hu-HU" b="1" dirty="0" smtClean="0">
                <a:solidFill>
                  <a:srgbClr val="000000"/>
                </a:solidFill>
              </a:rPr>
              <a:t>1 m</a:t>
            </a:r>
            <a:r>
              <a:rPr lang="hu-HU" b="1" baseline="30000" dirty="0" smtClean="0">
                <a:solidFill>
                  <a:srgbClr val="000000"/>
                </a:solidFill>
              </a:rPr>
              <a:t>3</a:t>
            </a:r>
            <a:r>
              <a:rPr lang="hu-HU" b="1" dirty="0" smtClean="0">
                <a:solidFill>
                  <a:srgbClr val="000000"/>
                </a:solidFill>
              </a:rPr>
              <a:t> szén-dioxid = 2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424862" cy="1719263"/>
          </a:xfrm>
        </p:spPr>
        <p:txBody>
          <a:bodyPr/>
          <a:lstStyle/>
          <a:p>
            <a:pPr algn="just" eaLnBrk="1" hangingPunct="1"/>
            <a:r>
              <a:rPr lang="hu-HU" sz="2400" b="1" i="1" smtClean="0">
                <a:solidFill>
                  <a:schemeClr val="bg1"/>
                </a:solidFill>
              </a:rPr>
              <a:t>1. Feladat:	</a:t>
            </a:r>
            <a:r>
              <a:rPr lang="hu-HU" sz="2400" b="1" smtClean="0">
                <a:solidFill>
                  <a:schemeClr val="bg1"/>
                </a:solidFill>
              </a:rPr>
              <a:t/>
            </a:r>
            <a:br>
              <a:rPr lang="hu-HU" sz="2400" b="1" smtClean="0">
                <a:solidFill>
                  <a:schemeClr val="bg1"/>
                </a:solidFill>
              </a:rPr>
            </a:br>
            <a:r>
              <a:rPr lang="hu-HU" sz="2400" b="1" smtClean="0">
                <a:solidFill>
                  <a:schemeClr val="bg1"/>
                </a:solidFill>
              </a:rPr>
              <a:t>Egy erjesztő pincében átlagosan 2000 hektoliter sörlevet erjesztenek 6 napig. Naponta hány köbméter CO</a:t>
            </a:r>
            <a:r>
              <a:rPr lang="hu-HU" sz="4000" b="1" baseline="-25000" smtClean="0">
                <a:solidFill>
                  <a:schemeClr val="bg1"/>
                </a:solidFill>
              </a:rPr>
              <a:t>2</a:t>
            </a:r>
            <a:r>
              <a:rPr lang="hu-HU" sz="2400" b="1" smtClean="0">
                <a:solidFill>
                  <a:schemeClr val="bg1"/>
                </a:solidFill>
              </a:rPr>
              <a:t> termelődik, ha hektoliterenként 0,3 kg CO</a:t>
            </a:r>
            <a:r>
              <a:rPr lang="hu-HU" sz="4000" b="1" baseline="-25000" smtClean="0">
                <a:solidFill>
                  <a:schemeClr val="bg1"/>
                </a:solidFill>
              </a:rPr>
              <a:t>2</a:t>
            </a:r>
            <a:r>
              <a:rPr lang="hu-HU" sz="2400" b="1" smtClean="0">
                <a:solidFill>
                  <a:schemeClr val="bg1"/>
                </a:solidFill>
              </a:rPr>
              <a:t> a fickósörben elnyelődik?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 </a:t>
            </a:r>
            <a:r>
              <a:rPr lang="hu-HU" b="1" dirty="0" smtClean="0">
                <a:solidFill>
                  <a:srgbClr val="000000"/>
                </a:solidFill>
              </a:rPr>
              <a:t>C</a:t>
            </a:r>
            <a:r>
              <a:rPr lang="hu-HU" b="1" baseline="-25000" dirty="0" smtClean="0">
                <a:solidFill>
                  <a:srgbClr val="000000"/>
                </a:solidFill>
              </a:rPr>
              <a:t>6</a:t>
            </a:r>
            <a:r>
              <a:rPr lang="hu-HU" b="1" dirty="0" smtClean="0">
                <a:solidFill>
                  <a:srgbClr val="000000"/>
                </a:solidFill>
              </a:rPr>
              <a:t>H</a:t>
            </a:r>
            <a:r>
              <a:rPr lang="hu-HU" b="1" baseline="-25000" dirty="0" smtClean="0">
                <a:solidFill>
                  <a:srgbClr val="000000"/>
                </a:solidFill>
              </a:rPr>
              <a:t>12</a:t>
            </a:r>
            <a:r>
              <a:rPr lang="hu-HU" b="1" dirty="0" smtClean="0">
                <a:solidFill>
                  <a:srgbClr val="000000"/>
                </a:solidFill>
              </a:rPr>
              <a:t>O</a:t>
            </a:r>
            <a:r>
              <a:rPr lang="hu-HU" b="1" baseline="-25000" dirty="0" smtClean="0">
                <a:solidFill>
                  <a:srgbClr val="000000"/>
                </a:solidFill>
              </a:rPr>
              <a:t>6</a:t>
            </a:r>
            <a:r>
              <a:rPr lang="hu-HU" b="1" dirty="0" smtClean="0">
                <a:solidFill>
                  <a:srgbClr val="000000"/>
                </a:solidFill>
              </a:rPr>
              <a:t> → 2 C</a:t>
            </a:r>
            <a:r>
              <a:rPr lang="hu-HU" b="1" baseline="-25000" dirty="0" smtClean="0">
                <a:solidFill>
                  <a:srgbClr val="000000"/>
                </a:solidFill>
              </a:rPr>
              <a:t>2</a:t>
            </a:r>
            <a:r>
              <a:rPr lang="hu-HU" b="1" dirty="0" smtClean="0">
                <a:solidFill>
                  <a:srgbClr val="000000"/>
                </a:solidFill>
              </a:rPr>
              <a:t>H</a:t>
            </a:r>
            <a:r>
              <a:rPr lang="hu-HU" b="1" baseline="-25000" dirty="0" smtClean="0">
                <a:solidFill>
                  <a:srgbClr val="000000"/>
                </a:solidFill>
              </a:rPr>
              <a:t>5</a:t>
            </a:r>
            <a:r>
              <a:rPr lang="hu-HU" b="1" dirty="0" smtClean="0">
                <a:solidFill>
                  <a:srgbClr val="000000"/>
                </a:solidFill>
              </a:rPr>
              <a:t>OH + 2 CO</a:t>
            </a:r>
            <a:r>
              <a:rPr lang="hu-HU" b="1" baseline="-25000" dirty="0" smtClean="0">
                <a:solidFill>
                  <a:srgbClr val="000000"/>
                </a:solidFill>
              </a:rPr>
              <a:t>2</a:t>
            </a:r>
            <a:endParaRPr lang="hu-HU" b="1" dirty="0" smtClean="0">
              <a:solidFill>
                <a:srgbClr val="000000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hu-HU" b="1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buFontTx/>
              <a:buNone/>
            </a:pPr>
            <a:r>
              <a:rPr lang="hu-HU" dirty="0" smtClean="0">
                <a:solidFill>
                  <a:srgbClr val="000000"/>
                </a:solidFill>
              </a:rPr>
              <a:t>1 hl 12% extrakt-tartalmú sörléből kb. 8 kg szénhidrátot erjesztenek meg az élesztők, amelyből 4 kg etanol és 4 kg CO</a:t>
            </a:r>
            <a:r>
              <a:rPr lang="hu-HU" baseline="-25000" dirty="0" smtClean="0">
                <a:solidFill>
                  <a:srgbClr val="000000"/>
                </a:solidFill>
              </a:rPr>
              <a:t>2</a:t>
            </a:r>
            <a:r>
              <a:rPr lang="hu-HU" dirty="0" smtClean="0">
                <a:solidFill>
                  <a:srgbClr val="000000"/>
                </a:solidFill>
              </a:rPr>
              <a:t> keletkezik.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z="3600" b="1" smtClean="0">
                <a:solidFill>
                  <a:schemeClr val="bg1"/>
                </a:solidFill>
              </a:rPr>
              <a:t>Levezetés: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507413" cy="5400675"/>
          </a:xfrm>
        </p:spPr>
        <p:txBody>
          <a:bodyPr/>
          <a:lstStyle/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1 hl sörléből 6 nap alatt → 4 kg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  <a:r>
              <a:rPr lang="hu-HU" sz="2800" b="1" dirty="0" smtClean="0">
                <a:solidFill>
                  <a:srgbClr val="000000"/>
                </a:solidFill>
              </a:rPr>
              <a:t> keletkezik</a:t>
            </a: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2000 hl-ből 6 nap alatt → 2000 x 4 kg = 8000 kg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  <a:r>
              <a:rPr lang="hu-HU" sz="2800" b="1" dirty="0" smtClean="0">
                <a:solidFill>
                  <a:srgbClr val="000000"/>
                </a:solidFill>
              </a:rPr>
              <a:t> keletkezik</a:t>
            </a: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Ebből a fickósörben oldott állapotban marad → 2000 x 0,3 kg = 600 kg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Tehát 6 nap alatt 7400 kg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  <a:r>
              <a:rPr lang="hu-HU" sz="2800" b="1" dirty="0" smtClean="0">
                <a:solidFill>
                  <a:srgbClr val="000000"/>
                </a:solidFill>
              </a:rPr>
              <a:t> keletkezik</a:t>
            </a: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1 nap alatt → 7400/6 = 1233 kg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1233 kg / 2 ≈ 616 m3</a:t>
            </a:r>
          </a:p>
          <a:p>
            <a:pPr eaLnBrk="1" hangingPunct="1"/>
            <a:r>
              <a:rPr lang="hu-HU" sz="2800" b="1" i="1" dirty="0" smtClean="0">
                <a:solidFill>
                  <a:srgbClr val="000000"/>
                </a:solidFill>
              </a:rPr>
              <a:t>Megoldás:</a:t>
            </a: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Ebben az erjesztő pincében naponta 616 m3 szén-dioxid termelődik.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Vizsgálatok csoportosítása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3705225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hu-HU" sz="3600" dirty="0" smtClean="0"/>
              <a:t>Érzékszervi vizsgálatok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hu-HU" sz="3600" dirty="0" smtClean="0"/>
              <a:t>Mechanikai vizsgálatok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hu-HU" sz="3600" dirty="0" smtClean="0"/>
              <a:t>Fizikai és kémiai vizsgálatok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hu-HU" sz="3600" dirty="0" smtClean="0"/>
              <a:t>Mikrobiológiai vizsgálatok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 eaLnBrk="1" hangingPunct="1"/>
            <a:r>
              <a:rPr lang="hu-HU" sz="2800" b="1" i="1" smtClean="0"/>
              <a:t>2. Feladat:</a:t>
            </a:r>
            <a:r>
              <a:rPr lang="hu-HU" sz="2400" b="1" i="1" smtClean="0"/>
              <a:t>	</a:t>
            </a:r>
            <a:r>
              <a:rPr lang="hu-HU" sz="2400" b="1" smtClean="0"/>
              <a:t/>
            </a:r>
            <a:br>
              <a:rPr lang="hu-HU" sz="2400" b="1" smtClean="0"/>
            </a:br>
            <a:endParaRPr lang="hu-HU" sz="2400" b="1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42350" cy="48577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b="1" dirty="0" smtClean="0"/>
              <a:t>200 m</a:t>
            </a:r>
            <a:r>
              <a:rPr lang="hu-HU" b="1" baseline="30000" dirty="0" smtClean="0"/>
              <a:t>3</a:t>
            </a:r>
            <a:r>
              <a:rPr lang="hu-HU" b="1" dirty="0" smtClean="0"/>
              <a:t> 12%-os extrakt-tartalmú sört erjesztünk 78%-os erjedésfokig miközben a termelődő CO</a:t>
            </a:r>
            <a:r>
              <a:rPr lang="hu-HU" b="1" baseline="-25000" dirty="0" smtClean="0"/>
              <a:t>2</a:t>
            </a:r>
            <a:r>
              <a:rPr lang="hu-HU" b="1" dirty="0" smtClean="0"/>
              <a:t> 0,2%-át nyeli el a sör.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hu-HU" b="1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hu-HU" b="1" dirty="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b="1" dirty="0" smtClean="0"/>
              <a:t>a) Hány m</a:t>
            </a:r>
            <a:r>
              <a:rPr lang="hu-HU" b="1" baseline="30000" dirty="0" smtClean="0"/>
              <a:t>3</a:t>
            </a:r>
            <a:r>
              <a:rPr lang="hu-HU" b="1" dirty="0" smtClean="0"/>
              <a:t> normál állapotú gáz fogható fel zárt erjesztési rendszerben?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b="1" dirty="0" smtClean="0"/>
              <a:t>b) Hány m</a:t>
            </a:r>
            <a:r>
              <a:rPr lang="hu-HU" b="1" baseline="30000" dirty="0" smtClean="0"/>
              <a:t>3</a:t>
            </a:r>
            <a:r>
              <a:rPr lang="hu-HU" b="1" dirty="0" smtClean="0"/>
              <a:t>-es tároló tartály kell, ha a CO</a:t>
            </a:r>
            <a:r>
              <a:rPr lang="hu-HU" b="1" baseline="-25000" dirty="0" smtClean="0"/>
              <a:t>2</a:t>
            </a:r>
            <a:r>
              <a:rPr lang="hu-HU" b="1" dirty="0" smtClean="0"/>
              <a:t>-t -20°C-ra hűtve 50 bar nyomáson tároljuk?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06438"/>
          </a:xfrm>
        </p:spPr>
        <p:txBody>
          <a:bodyPr/>
          <a:lstStyle/>
          <a:p>
            <a:pPr algn="l" eaLnBrk="1" hangingPunct="1"/>
            <a:r>
              <a:rPr lang="hu-HU" sz="3600" b="1" smtClean="0"/>
              <a:t>Alapadatok: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692150"/>
            <a:ext cx="8651875" cy="2260600"/>
          </a:xfrm>
        </p:spPr>
        <p:txBody>
          <a:bodyPr/>
          <a:lstStyle/>
          <a:p>
            <a:pPr eaLnBrk="1" hangingPunct="1"/>
            <a:r>
              <a:rPr lang="hu-HU" sz="2800" b="1" dirty="0" smtClean="0"/>
              <a:t>Normál állapotú gáz:1 bar, 0°C, 22,41 dm</a:t>
            </a:r>
            <a:r>
              <a:rPr lang="hu-HU" sz="2800" b="1" baseline="30000" dirty="0" smtClean="0"/>
              <a:t>3</a:t>
            </a:r>
            <a:r>
              <a:rPr lang="hu-HU" sz="2800" b="1" dirty="0" smtClean="0"/>
              <a:t>/mol</a:t>
            </a:r>
          </a:p>
          <a:p>
            <a:pPr eaLnBrk="1" hangingPunct="1"/>
            <a:r>
              <a:rPr lang="hu-HU" sz="2800" b="1" dirty="0" smtClean="0"/>
              <a:t>C</a:t>
            </a:r>
            <a:r>
              <a:rPr lang="hu-HU" sz="2800" b="1" baseline="-25000" dirty="0" smtClean="0"/>
              <a:t>6</a:t>
            </a:r>
            <a:r>
              <a:rPr lang="hu-HU" sz="2800" b="1" dirty="0" smtClean="0"/>
              <a:t>H</a:t>
            </a:r>
            <a:r>
              <a:rPr lang="hu-HU" sz="2800" b="1" baseline="-25000" dirty="0" smtClean="0"/>
              <a:t>12</a:t>
            </a:r>
            <a:r>
              <a:rPr lang="hu-HU" sz="2800" b="1" dirty="0" smtClean="0"/>
              <a:t>O</a:t>
            </a:r>
            <a:r>
              <a:rPr lang="hu-HU" sz="2800" b="1" baseline="-25000" dirty="0" smtClean="0"/>
              <a:t>6</a:t>
            </a:r>
            <a:r>
              <a:rPr lang="hu-HU" sz="2800" b="1" dirty="0" smtClean="0"/>
              <a:t> → 2 C</a:t>
            </a:r>
            <a:r>
              <a:rPr lang="hu-HU" sz="2800" b="1" baseline="-25000" dirty="0" smtClean="0"/>
              <a:t>2</a:t>
            </a:r>
            <a:r>
              <a:rPr lang="hu-HU" sz="2800" b="1" dirty="0" smtClean="0"/>
              <a:t>H</a:t>
            </a:r>
            <a:r>
              <a:rPr lang="hu-HU" sz="2800" b="1" baseline="-25000" dirty="0" smtClean="0"/>
              <a:t>5</a:t>
            </a:r>
            <a:r>
              <a:rPr lang="hu-HU" sz="2800" b="1" dirty="0" smtClean="0"/>
              <a:t>OH + 2 CO</a:t>
            </a:r>
            <a:r>
              <a:rPr lang="hu-HU" sz="2800" b="1" baseline="-25000" dirty="0" smtClean="0"/>
              <a:t>2</a:t>
            </a:r>
          </a:p>
          <a:p>
            <a:pPr eaLnBrk="1" hangingPunct="1"/>
            <a:r>
              <a:rPr lang="hu-HU" sz="2800" b="1" dirty="0" smtClean="0"/>
              <a:t>Mt glükóz = 180 g</a:t>
            </a:r>
          </a:p>
          <a:p>
            <a:pPr eaLnBrk="1" hangingPunct="1"/>
            <a:r>
              <a:rPr lang="hu-HU" sz="2800" b="1" dirty="0" smtClean="0"/>
              <a:t>Mt CO</a:t>
            </a:r>
            <a:r>
              <a:rPr lang="hu-HU" sz="2800" b="1" baseline="-25000" dirty="0" smtClean="0"/>
              <a:t>2</a:t>
            </a:r>
            <a:r>
              <a:rPr lang="hu-HU" sz="2800" b="1" dirty="0" smtClean="0"/>
              <a:t> = 44 g</a:t>
            </a:r>
            <a:endParaRPr lang="hu-HU" sz="2800" dirty="0" smtClean="0"/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4716463" y="3716338"/>
            <a:ext cx="26654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50000"/>
              </a:lnSpc>
              <a:spcBef>
                <a:spcPct val="50000"/>
              </a:spcBef>
            </a:pPr>
            <a:endParaRPr lang="hu-HU" sz="2400" b="0" u="sng" dirty="0">
              <a:solidFill>
                <a:schemeClr val="tx1"/>
              </a:solidFill>
              <a:latin typeface="Impact" pitchFamily="34" charset="0"/>
            </a:endParaRP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hu-HU" sz="2400" b="0" u="sng" dirty="0">
                <a:solidFill>
                  <a:schemeClr val="tx1"/>
                </a:solidFill>
                <a:latin typeface="Impact" pitchFamily="34" charset="0"/>
              </a:rPr>
              <a:t>p1 x V1=p2 x V2</a:t>
            </a:r>
          </a:p>
          <a:p>
            <a:pPr algn="l">
              <a:lnSpc>
                <a:spcPct val="50000"/>
              </a:lnSpc>
              <a:spcBef>
                <a:spcPct val="50000"/>
              </a:spcBef>
            </a:pPr>
            <a:r>
              <a:rPr lang="hu-HU" sz="2400" b="0" dirty="0">
                <a:solidFill>
                  <a:schemeClr val="tx1"/>
                </a:solidFill>
                <a:latin typeface="Impact" pitchFamily="34" charset="0"/>
              </a:rPr>
              <a:t>      t1             t2</a:t>
            </a:r>
          </a:p>
          <a:p>
            <a:pPr algn="l">
              <a:spcBef>
                <a:spcPct val="50000"/>
              </a:spcBef>
            </a:pPr>
            <a:endParaRPr lang="hu-HU" sz="2400" b="0" dirty="0">
              <a:solidFill>
                <a:schemeClr val="tx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85225" cy="5473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sz="1400" dirty="0" smtClean="0">
                <a:solidFill>
                  <a:srgbClr val="000000"/>
                </a:solidFill>
              </a:rPr>
              <a:t>a) </a:t>
            </a: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1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sörlében→0,12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szénhidrát (mert 12%-os extrakt-tartalmú a sörlé)</a:t>
            </a: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200 m3 sörlében	→	24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szénhidrát</a:t>
            </a: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A 24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szénhidrátnak csak 78%-át erjeszti meg az élesztő</a:t>
            </a: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24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x 0,78 = 18,72 m3 ≈ 18720 kg</a:t>
            </a:r>
          </a:p>
          <a:p>
            <a:pPr eaLnBrk="1" hangingPunct="1">
              <a:buFontTx/>
              <a:buNone/>
            </a:pPr>
            <a:endParaRPr lang="hu-HU" sz="20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180 kg glükóz erjesztésekor		→	88 kg CO</a:t>
            </a:r>
            <a:r>
              <a:rPr lang="hu-HU" sz="20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keletkezik</a:t>
            </a:r>
            <a:endParaRPr lang="hu-HU" sz="2000" b="1" u="sng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u="sng" dirty="0" smtClean="0">
                <a:solidFill>
                  <a:srgbClr val="000000"/>
                </a:solidFill>
                <a:latin typeface="Times New Roman" pitchFamily="18" charset="0"/>
              </a:rPr>
              <a:t>18720 kg glükóz erjesztésekor	→	          X kg</a:t>
            </a:r>
            <a:endParaRPr lang="hu-HU" sz="20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X = (18720 kg x 88 kg) / 180 kg = 9152 kg CO</a:t>
            </a:r>
            <a:r>
              <a:rPr lang="hu-HU" sz="20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keletkezik összesen.</a:t>
            </a: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9152 kg x 0,998 = 9133,69 kg keletkezik és nem nyelődik el a sörben.</a:t>
            </a:r>
          </a:p>
          <a:p>
            <a:pPr eaLnBrk="1" hangingPunct="1">
              <a:buFontTx/>
              <a:buNone/>
            </a:pPr>
            <a:endParaRPr lang="hu-HU" sz="20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44 kg CO</a:t>
            </a:r>
            <a:r>
              <a:rPr lang="hu-HU" sz="20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	→	22,41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hu-HU" sz="2000" b="1" u="sng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u="sng" dirty="0" smtClean="0">
                <a:solidFill>
                  <a:srgbClr val="000000"/>
                </a:solidFill>
                <a:latin typeface="Times New Roman" pitchFamily="18" charset="0"/>
              </a:rPr>
              <a:t>9133,69 kg CO</a:t>
            </a:r>
            <a:r>
              <a:rPr lang="hu-HU" sz="2000" b="1" baseline="-25000" dirty="0" smtClean="0">
                <a:solidFill>
                  <a:srgbClr val="000000"/>
                </a:solidFill>
                <a:latin typeface="Times New Roman" pitchFamily="18" charset="0"/>
              </a:rPr>
              <a:t>2</a:t>
            </a:r>
            <a:r>
              <a:rPr lang="hu-HU" sz="2000" b="1" u="sng" dirty="0" smtClean="0">
                <a:solidFill>
                  <a:srgbClr val="000000"/>
                </a:solidFill>
                <a:latin typeface="Times New Roman" pitchFamily="18" charset="0"/>
              </a:rPr>
              <a:t>	→	   X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endParaRPr lang="hu-HU" sz="2000" b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X = (9133,69 kg x 22,41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) / 44 kg = 4651,95 m</a:t>
            </a:r>
            <a:r>
              <a:rPr lang="hu-HU" sz="2000" b="1" baseline="30000" dirty="0" smtClean="0">
                <a:solidFill>
                  <a:srgbClr val="000000"/>
                </a:solidFill>
                <a:latin typeface="Times New Roman" pitchFamily="18" charset="0"/>
              </a:rPr>
              <a:t>3</a:t>
            </a:r>
            <a:r>
              <a:rPr lang="hu-HU" sz="20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hu-HU" sz="2000" b="1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hu-HU" sz="2000" b="1" i="1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250825" y="5805488"/>
            <a:ext cx="8713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hu-HU" sz="2400" i="1" dirty="0">
                <a:solidFill>
                  <a:srgbClr val="000000"/>
                </a:solidFill>
              </a:rPr>
              <a:t>Megoldás:</a:t>
            </a:r>
            <a:endParaRPr lang="hu-HU" sz="2400" dirty="0">
              <a:solidFill>
                <a:srgbClr val="000000"/>
              </a:solidFill>
            </a:endParaRPr>
          </a:p>
          <a:p>
            <a:pPr algn="l"/>
            <a:r>
              <a:rPr lang="hu-HU" sz="2400" dirty="0">
                <a:solidFill>
                  <a:srgbClr val="000000"/>
                </a:solidFill>
              </a:rPr>
              <a:t>Az erjesztési során 4651,95 m3 normál állapotú CO2 keletkezik.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549275"/>
            <a:ext cx="8713788" cy="61198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b="1" dirty="0" smtClean="0">
                <a:solidFill>
                  <a:srgbClr val="000000"/>
                </a:solidFill>
              </a:rPr>
              <a:t>b)</a:t>
            </a:r>
          </a:p>
          <a:p>
            <a:pPr eaLnBrk="1" hangingPunct="1">
              <a:buFontTx/>
              <a:buNone/>
            </a:pPr>
            <a:endParaRPr lang="hu-HU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hu-HU" sz="2800" b="1" dirty="0" smtClean="0">
                <a:solidFill>
                  <a:srgbClr val="000000"/>
                </a:solidFill>
              </a:rPr>
              <a:t>V2 = </a:t>
            </a:r>
            <a:r>
              <a:rPr lang="hu-HU" sz="2800" b="1" u="sng" dirty="0" smtClean="0">
                <a:solidFill>
                  <a:srgbClr val="000000"/>
                </a:solidFill>
              </a:rPr>
              <a:t>p1 x V1 x t2   </a:t>
            </a:r>
            <a:r>
              <a:rPr lang="hu-HU" sz="2800" b="1" dirty="0" smtClean="0">
                <a:solidFill>
                  <a:srgbClr val="000000"/>
                </a:solidFill>
              </a:rPr>
              <a:t>=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hu-HU" sz="2800" b="1" dirty="0" smtClean="0">
                <a:solidFill>
                  <a:srgbClr val="000000"/>
                </a:solidFill>
              </a:rPr>
              <a:t>                t1 x p2</a:t>
            </a:r>
          </a:p>
          <a:p>
            <a:pPr eaLnBrk="1" hangingPunct="1">
              <a:buFontTx/>
              <a:buNone/>
            </a:pP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hu-HU" sz="2800" b="1" dirty="0" smtClean="0">
                <a:solidFill>
                  <a:srgbClr val="000000"/>
                </a:solidFill>
              </a:rPr>
              <a:t>V2 = (1 bar x 4651 m</a:t>
            </a:r>
            <a:r>
              <a:rPr lang="hu-HU" sz="2800" b="1" baseline="30000" dirty="0" smtClean="0">
                <a:solidFill>
                  <a:srgbClr val="000000"/>
                </a:solidFill>
              </a:rPr>
              <a:t>3</a:t>
            </a:r>
            <a:r>
              <a:rPr lang="hu-HU" sz="2800" b="1" dirty="0" smtClean="0">
                <a:solidFill>
                  <a:srgbClr val="000000"/>
                </a:solidFill>
              </a:rPr>
              <a:t> x 253K) / (273K x 50 bar) = 86,2 m</a:t>
            </a:r>
            <a:r>
              <a:rPr lang="hu-HU" sz="2800" b="1" baseline="30000" dirty="0" smtClean="0">
                <a:solidFill>
                  <a:srgbClr val="000000"/>
                </a:solidFill>
              </a:rPr>
              <a:t>3</a:t>
            </a:r>
            <a:r>
              <a:rPr lang="hu-HU" sz="2800" b="1" dirty="0" smtClean="0">
                <a:solidFill>
                  <a:srgbClr val="000000"/>
                </a:solidFill>
              </a:rPr>
              <a:t> CO</a:t>
            </a:r>
            <a:r>
              <a:rPr lang="hu-HU" sz="2800" b="1" baseline="-25000" dirty="0" smtClean="0">
                <a:solidFill>
                  <a:srgbClr val="000000"/>
                </a:solidFill>
              </a:rPr>
              <a:t>2</a:t>
            </a:r>
          </a:p>
          <a:p>
            <a:pPr eaLnBrk="1" hangingPunct="1">
              <a:buFontTx/>
              <a:buNone/>
            </a:pPr>
            <a:endParaRPr lang="hu-HU" sz="2800" b="1" i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hu-HU" sz="2800" b="1" i="1" dirty="0" smtClean="0">
                <a:solidFill>
                  <a:srgbClr val="000000"/>
                </a:solidFill>
              </a:rPr>
              <a:t>Megoldás:</a:t>
            </a:r>
            <a:endParaRPr lang="hu-HU" sz="28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r>
              <a:rPr lang="hu-HU" sz="2800" b="1" dirty="0" smtClean="0">
                <a:solidFill>
                  <a:srgbClr val="000000"/>
                </a:solidFill>
              </a:rPr>
              <a:t>A tároló tartály mérete 86,2 m</a:t>
            </a:r>
            <a:r>
              <a:rPr lang="hu-HU" sz="2800" b="1" baseline="30000" dirty="0" smtClean="0">
                <a:solidFill>
                  <a:srgbClr val="000000"/>
                </a:solidFill>
              </a:rPr>
              <a:t>3</a:t>
            </a:r>
            <a:r>
              <a:rPr lang="hu-HU" sz="2800" b="1" dirty="0" smtClean="0">
                <a:solidFill>
                  <a:srgbClr val="000000"/>
                </a:solidFill>
              </a:rPr>
              <a:t> kell legyen.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b="1" smtClean="0"/>
              <a:t>Erjedésfok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b="1" dirty="0" smtClean="0">
                <a:latin typeface="Times New Roman" pitchFamily="18" charset="0"/>
              </a:rPr>
              <a:t>Az erjesztés során a sörlé extrakt-tartalmát folyamatosan használja fel az élesztő. Az erjedésfok megmutatja, hogy a sörlé extrakt-tartalmának hány százaléka került erjesztésre.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hu-HU" b="1" dirty="0" smtClean="0">
              <a:latin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b="1" dirty="0" smtClean="0">
                <a:latin typeface="Times New Roman" pitchFamily="18" charset="0"/>
              </a:rPr>
              <a:t>A beélesztőzött sörlé és az erjesztés alatt álló sör extrakt-tartalma közötti különbséget egy bizonyos idő pillanatban leerjesztett extraktnak hívjuk.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836613"/>
            <a:ext cx="9144000" cy="1081087"/>
          </a:xfrm>
          <a:noFill/>
        </p:spPr>
      </p:pic>
      <p:pic>
        <p:nvPicPr>
          <p:cNvPr id="30723" name="Picture 7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844675"/>
            <a:ext cx="9144000" cy="981075"/>
          </a:xfrm>
          <a:noFill/>
        </p:spPr>
      </p:pic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250825" y="2997200"/>
            <a:ext cx="88931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hu-HU" sz="2400" dirty="0">
                <a:solidFill>
                  <a:schemeClr val="tx1"/>
                </a:solidFill>
              </a:rPr>
              <a:t>Látszólagos erjedésfok</a:t>
            </a:r>
            <a:r>
              <a:rPr lang="hu-HU" sz="2400" b="0" dirty="0">
                <a:solidFill>
                  <a:schemeClr val="tx1"/>
                </a:solidFill>
              </a:rPr>
              <a:t>: A </a:t>
            </a:r>
            <a:r>
              <a:rPr lang="hu-HU" sz="2400" b="0" dirty="0" err="1">
                <a:solidFill>
                  <a:schemeClr val="tx1"/>
                </a:solidFill>
              </a:rPr>
              <a:t>szacharométerrel</a:t>
            </a:r>
            <a:r>
              <a:rPr lang="hu-HU" sz="2400" b="0" dirty="0">
                <a:solidFill>
                  <a:schemeClr val="tx1"/>
                </a:solidFill>
              </a:rPr>
              <a:t> leolvasott értékből számított erjedésfok, amit befolyásol az erjedő sör alkoholtartalma.</a:t>
            </a:r>
          </a:p>
          <a:p>
            <a:pPr algn="just"/>
            <a:endParaRPr lang="hu-HU" sz="2400" dirty="0">
              <a:solidFill>
                <a:schemeClr val="tx1"/>
              </a:solidFill>
            </a:endParaRPr>
          </a:p>
          <a:p>
            <a:pPr algn="just"/>
            <a:r>
              <a:rPr lang="hu-HU" sz="2400" dirty="0">
                <a:solidFill>
                  <a:schemeClr val="tx1"/>
                </a:solidFill>
              </a:rPr>
              <a:t>Valódi erjedésfok</a:t>
            </a:r>
            <a:r>
              <a:rPr lang="hu-HU" sz="2400" b="0" dirty="0">
                <a:solidFill>
                  <a:schemeClr val="tx1"/>
                </a:solidFill>
              </a:rPr>
              <a:t>: az alkohol eltávolítása (pl. lepárlással) után mért érték (az eltávolított etanolt vízzel pótolni kell!). </a:t>
            </a:r>
            <a:r>
              <a:rPr lang="hu-HU" sz="2400" b="0" dirty="0" err="1">
                <a:solidFill>
                  <a:schemeClr val="tx1"/>
                </a:solidFill>
              </a:rPr>
              <a:t>Balling</a:t>
            </a:r>
            <a:r>
              <a:rPr lang="hu-HU" sz="2400" b="0" dirty="0">
                <a:solidFill>
                  <a:schemeClr val="tx1"/>
                </a:solidFill>
              </a:rPr>
              <a:t> tapasztalati úton bevezetett egy képletet, mellyel a látszólagos erjedésfokból egyszerűen számolható a valódi erjedésfok:</a:t>
            </a:r>
          </a:p>
          <a:p>
            <a:pPr algn="just"/>
            <a:endParaRPr lang="hu-HU" sz="2400" dirty="0">
              <a:solidFill>
                <a:schemeClr val="tx1"/>
              </a:solidFill>
            </a:endParaRPr>
          </a:p>
          <a:p>
            <a:pPr algn="just"/>
            <a:r>
              <a:rPr lang="hu-HU" sz="2400" dirty="0">
                <a:solidFill>
                  <a:schemeClr val="tx1"/>
                </a:solidFill>
              </a:rPr>
              <a:t>Valódi erjedésfok = látszólagos erjedésfok </a:t>
            </a:r>
            <a:r>
              <a:rPr lang="hu-HU" sz="2400" dirty="0" smtClean="0">
                <a:solidFill>
                  <a:schemeClr val="tx1"/>
                </a:solidFill>
              </a:rPr>
              <a:t>/ </a:t>
            </a:r>
            <a:r>
              <a:rPr lang="hu-HU" sz="2400" dirty="0">
                <a:solidFill>
                  <a:schemeClr val="tx1"/>
                </a:solidFill>
              </a:rPr>
              <a:t>0,81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algn="l" eaLnBrk="1" hangingPunct="1"/>
            <a:r>
              <a:rPr lang="hu-HU" sz="3200" b="1" i="1" smtClean="0">
                <a:latin typeface="Times New Roman" pitchFamily="18" charset="0"/>
              </a:rPr>
              <a:t>1. Feladat:	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4929188"/>
          </a:xfrm>
        </p:spPr>
        <p:txBody>
          <a:bodyPr/>
          <a:lstStyle/>
          <a:p>
            <a:pPr marL="0" indent="0" algn="just" eaLnBrk="1" hangingPunct="1">
              <a:buFontTx/>
              <a:buNone/>
              <a:tabLst>
                <a:tab pos="0" algn="l"/>
              </a:tabLst>
            </a:pPr>
            <a:r>
              <a:rPr lang="hu-HU" dirty="0" smtClean="0"/>
              <a:t>Egy 12%-os komlózott sörlé erjesztése során a </a:t>
            </a:r>
            <a:r>
              <a:rPr lang="hu-HU" dirty="0" err="1" smtClean="0"/>
              <a:t>szacharométerrel</a:t>
            </a:r>
            <a:r>
              <a:rPr lang="hu-HU" dirty="0" smtClean="0"/>
              <a:t> 4 % </a:t>
            </a:r>
            <a:r>
              <a:rPr lang="hu-HU" dirty="0" err="1" smtClean="0"/>
              <a:t>extrak-tartalmat</a:t>
            </a:r>
            <a:r>
              <a:rPr lang="hu-HU" dirty="0" smtClean="0"/>
              <a:t> mérünk. Mennyi a látszólagos és valódi erjedésfok?</a:t>
            </a:r>
          </a:p>
          <a:p>
            <a:pPr marL="0" indent="0" algn="just" eaLnBrk="1" hangingPunct="1">
              <a:buFontTx/>
              <a:buNone/>
              <a:tabLst>
                <a:tab pos="0" algn="l"/>
              </a:tabLst>
            </a:pPr>
            <a:endParaRPr lang="hu-HU" dirty="0" smtClean="0"/>
          </a:p>
          <a:p>
            <a:pPr marL="0" indent="0" eaLnBrk="1" hangingPunct="1">
              <a:tabLst>
                <a:tab pos="0" algn="l"/>
              </a:tabLst>
            </a:pPr>
            <a:r>
              <a:rPr lang="hu-HU" sz="2400" dirty="0" smtClean="0"/>
              <a:t> </a:t>
            </a:r>
            <a:r>
              <a:rPr lang="hu-HU" sz="2800" b="1" dirty="0" err="1" smtClean="0"/>
              <a:t>Leerjeszetett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extrakt</a:t>
            </a:r>
            <a:r>
              <a:rPr lang="hu-HU" sz="2800" b="1" dirty="0" smtClean="0"/>
              <a:t> mennyisége = 12 % - 4 % = 8 %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hu-HU" sz="2800" b="1" dirty="0" smtClean="0"/>
          </a:p>
          <a:p>
            <a:pPr marL="0" indent="0" eaLnBrk="1" hangingPunct="1">
              <a:tabLst>
                <a:tab pos="0" algn="l"/>
              </a:tabLst>
            </a:pPr>
            <a:r>
              <a:rPr lang="hu-HU" sz="2800" b="1" dirty="0" smtClean="0"/>
              <a:t> Látszólagos erjedésfok = (8 x 100)/12 = 66,7 %</a:t>
            </a:r>
          </a:p>
          <a:p>
            <a:pPr marL="0" indent="0" eaLnBrk="1" hangingPunct="1">
              <a:buFontTx/>
              <a:buNone/>
              <a:tabLst>
                <a:tab pos="0" algn="l"/>
              </a:tabLst>
            </a:pPr>
            <a:endParaRPr lang="hu-HU" sz="2800" b="1" dirty="0" smtClean="0"/>
          </a:p>
          <a:p>
            <a:pPr marL="0" indent="0" eaLnBrk="1" hangingPunct="1">
              <a:tabLst>
                <a:tab pos="0" algn="l"/>
              </a:tabLst>
            </a:pPr>
            <a:r>
              <a:rPr lang="hu-HU" sz="2800" b="1" dirty="0" smtClean="0"/>
              <a:t> Valódi erjedésfok = 66,7 / 0,81 = 82,3 %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713788" cy="6192838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sz="2800" dirty="0" smtClean="0"/>
              <a:t>Az erjesztés során még két fontos paraméter van, amely az erjesztés lefutását mutatja: a végerjedésfok és a kiadási végerjedésfok.</a:t>
            </a:r>
            <a:endParaRPr lang="hu-HU" sz="2800" b="1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hu-HU" sz="2800" b="1" dirty="0" smtClean="0"/>
              <a:t>Végerjedésfok limit</a:t>
            </a:r>
            <a:r>
              <a:rPr lang="hu-HU" sz="2800" dirty="0" smtClean="0"/>
              <a:t>: a legmagasabb elérhető erjedésfok.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sz="2800" dirty="0" smtClean="0"/>
              <a:t>Ezt az értéket már erjesztés kezdetekor megállapítják a következő módon: a sörléhez nagyobb mennyiségben élesztőt adnak, szobahőmérsékleten (25°C-on) erjesztik addig, amíg már nem csökken az extrakt-tartalma (kb. 48 óra). </a:t>
            </a:r>
            <a:endParaRPr lang="hu-HU" sz="2800" b="1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hu-HU" sz="2800" b="1" dirty="0" smtClean="0"/>
              <a:t>Végerjedésfok</a:t>
            </a:r>
            <a:r>
              <a:rPr lang="hu-HU" sz="2800" dirty="0" smtClean="0"/>
              <a:t>: az erjesztés végén mért erjedésfok. Értéke lehetőleg minél közelebb legyen a végerjedésfok limithez.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hu-HU" sz="2400" dirty="0" smtClean="0"/>
              <a:t>Kiszámításukhoz ugyanazt a képletet használjuk, mint az erjedésfok számításához.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hu-HU" sz="2400" b="1" i="1" smtClean="0">
                <a:latin typeface="Times New Roman" pitchFamily="18" charset="0"/>
              </a:rPr>
              <a:t>2. Feladat:	</a:t>
            </a:r>
            <a:r>
              <a:rPr lang="hu-HU" sz="2400" b="1" smtClean="0">
                <a:latin typeface="Times New Roman" pitchFamily="18" charset="0"/>
              </a:rPr>
              <a:t/>
            </a:r>
            <a:br>
              <a:rPr lang="hu-HU" sz="2400" b="1" smtClean="0">
                <a:latin typeface="Times New Roman" pitchFamily="18" charset="0"/>
              </a:rPr>
            </a:br>
            <a:r>
              <a:rPr lang="hu-HU" sz="2400" b="1" smtClean="0">
                <a:latin typeface="Times New Roman" pitchFamily="18" charset="0"/>
              </a:rPr>
              <a:t>Egészítse ki a táblázatot, amellyel egy erjesztés lefolyása jellemezhető.</a:t>
            </a:r>
          </a:p>
        </p:txBody>
      </p:sp>
      <p:sp>
        <p:nvSpPr>
          <p:cNvPr id="1029" name="Text Box 40"/>
          <p:cNvSpPr txBox="1">
            <a:spLocks noChangeArrowheads="1"/>
          </p:cNvSpPr>
          <p:nvPr/>
        </p:nvSpPr>
        <p:spPr bwMode="auto">
          <a:xfrm>
            <a:off x="611188" y="1844675"/>
            <a:ext cx="741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hu-HU" sz="1800" b="0">
              <a:solidFill>
                <a:schemeClr val="tx1"/>
              </a:solidFill>
              <a:latin typeface="Impact" pitchFamily="34" charset="0"/>
            </a:endParaRPr>
          </a:p>
        </p:txBody>
      </p:sp>
      <p:graphicFrame>
        <p:nvGraphicFramePr>
          <p:cNvPr id="1026" name="Object 41"/>
          <p:cNvGraphicFramePr>
            <a:graphicFrameLocks noGrp="1" noChangeAspect="1"/>
          </p:cNvGraphicFramePr>
          <p:nvPr>
            <p:ph idx="1"/>
          </p:nvPr>
        </p:nvGraphicFramePr>
        <p:xfrm>
          <a:off x="0" y="1557338"/>
          <a:ext cx="9144000" cy="345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kumentum" r:id="rId4" imgW="6019800" imgH="1790700" progId="Word.Document.8">
                  <p:embed/>
                </p:oleObj>
              </mc:Choice>
              <mc:Fallback>
                <p:oleObj name="Dokumentum" r:id="rId4" imgW="6019800" imgH="1790700" progId="Word.Document.8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57338"/>
                        <a:ext cx="9144000" cy="345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Line 43"/>
          <p:cNvSpPr>
            <a:spLocks noChangeShapeType="1"/>
          </p:cNvSpPr>
          <p:nvPr/>
        </p:nvSpPr>
        <p:spPr bwMode="auto">
          <a:xfrm>
            <a:off x="5867400" y="1557338"/>
            <a:ext cx="0" cy="309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31" name="Line 44"/>
          <p:cNvSpPr>
            <a:spLocks noChangeShapeType="1"/>
          </p:cNvSpPr>
          <p:nvPr/>
        </p:nvSpPr>
        <p:spPr bwMode="auto">
          <a:xfrm>
            <a:off x="0" y="36449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32" name="Line 45"/>
          <p:cNvSpPr>
            <a:spLocks noChangeShapeType="1"/>
          </p:cNvSpPr>
          <p:nvPr/>
        </p:nvSpPr>
        <p:spPr bwMode="auto">
          <a:xfrm>
            <a:off x="7380288" y="1557338"/>
            <a:ext cx="0" cy="3095625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hu-HU" sz="3600" b="1" smtClean="0"/>
              <a:t>Megoldás: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0" y="2036763"/>
          <a:ext cx="9144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Dokumentum" r:id="rId5" imgW="6019800" imgH="1790700" progId="Word.Document.8">
                  <p:embed/>
                </p:oleObj>
              </mc:Choice>
              <mc:Fallback>
                <p:oleObj name="Dokumentum" r:id="rId5" imgW="6019800" imgH="1790700" progId="Word.Document.8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36763"/>
                        <a:ext cx="9144000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Line 6"/>
          <p:cNvSpPr>
            <a:spLocks noChangeShapeType="1"/>
          </p:cNvSpPr>
          <p:nvPr/>
        </p:nvSpPr>
        <p:spPr bwMode="auto">
          <a:xfrm>
            <a:off x="5867400" y="2060575"/>
            <a:ext cx="0" cy="266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Mérések A.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600200"/>
            <a:ext cx="8821738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A.I.: 	- </a:t>
            </a:r>
            <a:r>
              <a:rPr lang="hu-HU" sz="2000" b="1" i="1" dirty="0" smtClean="0">
                <a:solidFill>
                  <a:srgbClr val="000000"/>
                </a:solidFill>
              </a:rPr>
              <a:t>Mechanikai vizsgálatok: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Szárazanyag tartalom (légszáraz, </a:t>
            </a:r>
            <a:r>
              <a:rPr lang="hu-HU" sz="2000" dirty="0" err="1" smtClean="0">
                <a:solidFill>
                  <a:srgbClr val="000000"/>
                </a:solidFill>
              </a:rPr>
              <a:t>sz.a</a:t>
            </a:r>
            <a:r>
              <a:rPr lang="hu-HU" sz="2000" dirty="0" smtClean="0">
                <a:solidFill>
                  <a:srgbClr val="000000"/>
                </a:solidFill>
              </a:rPr>
              <a:t>.), </a:t>
            </a:r>
            <a:r>
              <a:rPr lang="hu-HU" sz="2000" dirty="0" err="1" smtClean="0">
                <a:solidFill>
                  <a:srgbClr val="000000"/>
                </a:solidFill>
              </a:rPr>
              <a:t>Ezerszemtömeg</a:t>
            </a:r>
            <a:r>
              <a:rPr lang="hu-HU" sz="2000" dirty="0" smtClean="0">
                <a:solidFill>
                  <a:srgbClr val="000000"/>
                </a:solidFill>
              </a:rPr>
              <a:t>, Hektolitertömeg, osztályozottság, vágási felület, </a:t>
            </a:r>
            <a:r>
              <a:rPr lang="hu-HU" sz="2000" dirty="0" err="1" smtClean="0">
                <a:solidFill>
                  <a:srgbClr val="000000"/>
                </a:solidFill>
              </a:rPr>
              <a:t>friabilitás</a:t>
            </a:r>
            <a:endParaRPr lang="hu-HU" sz="2000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	- </a:t>
            </a:r>
            <a:r>
              <a:rPr lang="hu-HU" sz="2000" b="1" i="1" dirty="0" smtClean="0">
                <a:solidFill>
                  <a:srgbClr val="000000"/>
                </a:solidFill>
              </a:rPr>
              <a:t>Analitikai vizsgálatok: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Fehérjetartalom.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A.II.: 	Csírázási energia, (pl. </a:t>
            </a:r>
            <a:r>
              <a:rPr lang="hu-HU" sz="2000" dirty="0" err="1" smtClean="0">
                <a:solidFill>
                  <a:srgbClr val="000000"/>
                </a:solidFill>
              </a:rPr>
              <a:t>Aurby</a:t>
            </a:r>
            <a:r>
              <a:rPr lang="hu-HU" sz="2000" dirty="0" smtClean="0">
                <a:solidFill>
                  <a:srgbClr val="000000"/>
                </a:solidFill>
              </a:rPr>
              <a:t>) levélcsíra hossza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A.III.: 	Mechanikai ugyanaz,mint szem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	Analitikai: fehérje, </a:t>
            </a:r>
            <a:r>
              <a:rPr lang="hu-HU" sz="2000" dirty="0" err="1" smtClean="0">
                <a:solidFill>
                  <a:srgbClr val="000000"/>
                </a:solidFill>
              </a:rPr>
              <a:t>Phadebas</a:t>
            </a:r>
            <a:r>
              <a:rPr lang="hu-HU" sz="2000" dirty="0" smtClean="0">
                <a:solidFill>
                  <a:srgbClr val="000000"/>
                </a:solidFill>
              </a:rPr>
              <a:t> teszt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AIV.: 	Cukrosodási és szűrési idő, jódpróba, SZAN, pH, </a:t>
            </a:r>
            <a:r>
              <a:rPr lang="hu-HU" sz="2000" dirty="0" err="1" smtClean="0">
                <a:solidFill>
                  <a:srgbClr val="000000"/>
                </a:solidFill>
              </a:rPr>
              <a:t>extrakttartalom</a:t>
            </a:r>
            <a:r>
              <a:rPr lang="hu-HU" sz="2000" dirty="0" smtClean="0">
                <a:solidFill>
                  <a:srgbClr val="000000"/>
                </a:solidFill>
              </a:rPr>
              <a:t>, EBC szín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	Viszonyszámok, </a:t>
            </a:r>
            <a:r>
              <a:rPr lang="hu-HU" sz="2000" dirty="0" err="1" smtClean="0">
                <a:solidFill>
                  <a:srgbClr val="000000"/>
                </a:solidFill>
              </a:rPr>
              <a:t>Hartong</a:t>
            </a:r>
            <a:r>
              <a:rPr lang="hu-HU" sz="2000" dirty="0" smtClean="0">
                <a:solidFill>
                  <a:srgbClr val="000000"/>
                </a:solidFill>
              </a:rPr>
              <a:t> szám, </a:t>
            </a:r>
            <a:r>
              <a:rPr lang="hu-HU" sz="2000" dirty="0" err="1" smtClean="0">
                <a:solidFill>
                  <a:srgbClr val="000000"/>
                </a:solidFill>
              </a:rPr>
              <a:t>extrakttartalom</a:t>
            </a:r>
            <a:endParaRPr lang="hu-HU" sz="2000" dirty="0" smtClean="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A.V.:	Cefrézési </a:t>
            </a:r>
            <a:r>
              <a:rPr lang="hu-HU" sz="2000" dirty="0" err="1" smtClean="0">
                <a:solidFill>
                  <a:srgbClr val="000000"/>
                </a:solidFill>
              </a:rPr>
              <a:t>diagrammok</a:t>
            </a:r>
            <a:r>
              <a:rPr lang="hu-HU" sz="2000" dirty="0" smtClean="0">
                <a:solidFill>
                  <a:srgbClr val="000000"/>
                </a:solidFill>
              </a:rPr>
              <a:t>, cukrosodási és szűrési idők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hu-HU" sz="2000" dirty="0" smtClean="0">
                <a:solidFill>
                  <a:srgbClr val="000000"/>
                </a:solidFill>
              </a:rPr>
              <a:t>A.VI.:	</a:t>
            </a:r>
            <a:r>
              <a:rPr lang="hu-HU" sz="2000" dirty="0" err="1" smtClean="0">
                <a:solidFill>
                  <a:srgbClr val="000000"/>
                </a:solidFill>
              </a:rPr>
              <a:t>HPLC-szénhidrát</a:t>
            </a:r>
            <a:r>
              <a:rPr lang="hu-HU" sz="2000" dirty="0" smtClean="0">
                <a:solidFill>
                  <a:srgbClr val="000000"/>
                </a:solidFill>
              </a:rPr>
              <a:t>, cefrézési görbe paraméterei, oldható N-tartalom, SZAN, pH, </a:t>
            </a:r>
            <a:r>
              <a:rPr lang="hu-HU" sz="2000" dirty="0" err="1" smtClean="0">
                <a:solidFill>
                  <a:srgbClr val="000000"/>
                </a:solidFill>
              </a:rPr>
              <a:t>Phadebas</a:t>
            </a:r>
            <a:r>
              <a:rPr lang="hu-HU" sz="2000" dirty="0" smtClean="0">
                <a:solidFill>
                  <a:srgbClr val="000000"/>
                </a:solidFill>
              </a:rPr>
              <a:t> teszt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hu-HU" sz="2000" dirty="0" smtClean="0">
              <a:solidFill>
                <a:srgbClr val="000000"/>
              </a:solidFill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 bwMode="auto">
          <a:xfrm>
            <a:off x="6072188" y="285750"/>
            <a:ext cx="2786062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A. Laboratóriumi kísérletek</a:t>
            </a: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I.Árpaszem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vizsgálata</a:t>
            </a: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II.Csírázás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</a:t>
            </a: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nyomonkövetése</a:t>
            </a:r>
            <a:endParaRPr lang="hu-HU" sz="1100" kern="0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III.Maláták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minősítése, analízisei</a:t>
            </a: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IV.Szabványosított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sörlevek</a:t>
            </a: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V.Cefrézéssel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kapcsolatos vizsgálatok</a:t>
            </a:r>
          </a:p>
          <a:p>
            <a:pPr marL="812800" indent="-812800" algn="l">
              <a:spcBef>
                <a:spcPct val="20000"/>
              </a:spcBef>
              <a:defRPr/>
            </a:pPr>
            <a:r>
              <a:rPr lang="hu-HU" sz="1100" kern="0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VI.Sörlevek</a:t>
            </a:r>
            <a:r>
              <a:rPr lang="hu-HU" sz="1100" kern="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összetevőinek vizsgálatai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hu-HU" sz="1100" b="0" kern="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hu-HU" sz="4800" b="1" smtClean="0">
                <a:latin typeface="Times New Roman" pitchFamily="18" charset="0"/>
              </a:rPr>
              <a:t>Sörlé keverés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362902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sz="3600" b="1" dirty="0" smtClean="0">
                <a:latin typeface="Times New Roman" pitchFamily="18" charset="0"/>
              </a:rPr>
              <a:t>A sörfőzéshez használt alapanyagok minősége nem egyenletes, így az erjesztés végén kapott termékek is eltérőek lehetnek.</a:t>
            </a:r>
            <a:br>
              <a:rPr lang="hu-HU" sz="3600" b="1" dirty="0" smtClean="0">
                <a:latin typeface="Times New Roman" pitchFamily="18" charset="0"/>
              </a:rPr>
            </a:br>
            <a:r>
              <a:rPr lang="hu-HU" sz="3600" b="1" dirty="0" smtClean="0">
                <a:latin typeface="Times New Roman" pitchFamily="18" charset="0"/>
              </a:rPr>
              <a:t>Ennek elkerülésére a sörleveket és a söröket is keverhetik – vágják –, hogy kiegyenlítsék az eltéréseket.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b="1" i="1" smtClean="0">
                <a:latin typeface="Times New Roman" pitchFamily="18" charset="0"/>
              </a:rPr>
              <a:t>1. Feladat:</a:t>
            </a:r>
            <a:endParaRPr lang="hu-HU" b="1" smtClean="0">
              <a:latin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 eaLnBrk="1" hangingPunct="1">
              <a:lnSpc>
                <a:spcPct val="120000"/>
              </a:lnSpc>
              <a:buFontTx/>
              <a:buNone/>
            </a:pPr>
            <a:r>
              <a:rPr lang="hu-HU" sz="3600" b="1" dirty="0" smtClean="0">
                <a:latin typeface="Times New Roman" pitchFamily="18" charset="0"/>
              </a:rPr>
              <a:t>Egy hiba eredményeként 643 hektoliter sörlé túl „sűrű” lett – 12,2%-os – ezért hígítani kell vízzel, hogy a kívánatos 11,3% legyen az extrakt-tartalma. Hány hektoliter vizet kell hozzáadni?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hu-HU" sz="4000" b="1" dirty="0" smtClean="0">
                <a:solidFill>
                  <a:schemeClr val="accent6"/>
                </a:solidFill>
                <a:latin typeface="Times New Roman" pitchFamily="18" charset="0"/>
              </a:rPr>
              <a:t>A problémát két módon is meg lehet oldani.</a:t>
            </a:r>
            <a:endParaRPr lang="hu-HU" sz="4000" b="1" u="sng" dirty="0" smtClean="0">
              <a:solidFill>
                <a:schemeClr val="accent6"/>
              </a:solidFill>
              <a:latin typeface="Times New Roman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buFontTx/>
              <a:buAutoNum type="alphaUcPeriod"/>
              <a:defRPr/>
            </a:pPr>
            <a:r>
              <a:rPr lang="hu-HU" u="sng" dirty="0" smtClean="0"/>
              <a:t> </a:t>
            </a:r>
            <a:r>
              <a:rPr lang="hu-HU" b="1" u="sng" dirty="0" smtClean="0">
                <a:solidFill>
                  <a:schemeClr val="accent6"/>
                </a:solidFill>
              </a:rPr>
              <a:t>Keverési egyenlet</a:t>
            </a:r>
          </a:p>
          <a:p>
            <a:pPr marL="0" indent="0" eaLnBrk="1" hangingPunct="1">
              <a:buFontTx/>
              <a:buNone/>
              <a:defRPr/>
            </a:pPr>
            <a:endParaRPr lang="hu-HU" b="1" dirty="0" smtClean="0">
              <a:solidFill>
                <a:schemeClr val="accent6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hu-HU" sz="2200" b="1" dirty="0" smtClean="0">
                <a:solidFill>
                  <a:schemeClr val="accent6"/>
                </a:solidFill>
                <a:latin typeface="Times New Roman" pitchFamily="18" charset="0"/>
              </a:rPr>
              <a:t>mennyiség I. x </a:t>
            </a:r>
            <a:r>
              <a:rPr lang="hu-HU" sz="2200" b="1" dirty="0" err="1" smtClean="0">
                <a:solidFill>
                  <a:schemeClr val="accent6"/>
                </a:solidFill>
                <a:latin typeface="Times New Roman" pitchFamily="18" charset="0"/>
              </a:rPr>
              <a:t>extrakt-tartalom</a:t>
            </a:r>
            <a:r>
              <a:rPr lang="hu-HU" sz="2200" b="1" dirty="0" smtClean="0">
                <a:solidFill>
                  <a:schemeClr val="accent6"/>
                </a:solidFill>
                <a:latin typeface="Times New Roman" pitchFamily="18" charset="0"/>
              </a:rPr>
              <a:t> I. + mennyiség II. x </a:t>
            </a:r>
            <a:r>
              <a:rPr lang="hu-HU" sz="2200" b="1" dirty="0" err="1" smtClean="0">
                <a:solidFill>
                  <a:schemeClr val="accent6"/>
                </a:solidFill>
                <a:latin typeface="Times New Roman" pitchFamily="18" charset="0"/>
              </a:rPr>
              <a:t>extrakt-tartalom</a:t>
            </a:r>
            <a:r>
              <a:rPr lang="hu-HU" sz="2200" b="1" dirty="0" smtClean="0">
                <a:solidFill>
                  <a:schemeClr val="accent6"/>
                </a:solidFill>
                <a:latin typeface="Times New Roman" pitchFamily="18" charset="0"/>
              </a:rPr>
              <a:t> II.</a:t>
            </a:r>
          </a:p>
          <a:p>
            <a:pPr marL="0" indent="0" eaLnBrk="1" hangingPunct="1">
              <a:buFontTx/>
              <a:buNone/>
              <a:defRPr/>
            </a:pPr>
            <a:endParaRPr lang="hu-HU" sz="2200" b="1" dirty="0" smtClean="0">
              <a:solidFill>
                <a:schemeClr val="accent6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  <a:defRPr/>
            </a:pPr>
            <a:endParaRPr lang="hu-HU" sz="2400" b="1" dirty="0" smtClean="0">
              <a:solidFill>
                <a:schemeClr val="accent6"/>
              </a:solidFill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hu-HU" b="1" dirty="0" smtClean="0">
                <a:solidFill>
                  <a:schemeClr val="accent6"/>
                </a:solidFill>
              </a:rPr>
              <a:t>= (mennyiség I. + II.) x </a:t>
            </a:r>
            <a:r>
              <a:rPr lang="hu-HU" b="1" dirty="0" err="1" smtClean="0">
                <a:solidFill>
                  <a:schemeClr val="accent6"/>
                </a:solidFill>
              </a:rPr>
              <a:t>extrakt-tartalom</a:t>
            </a:r>
            <a:r>
              <a:rPr lang="hu-HU" b="1" dirty="0" smtClean="0">
                <a:solidFill>
                  <a:schemeClr val="accent6"/>
                </a:solidFill>
              </a:rPr>
              <a:t> III.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>
              <a:defRPr/>
            </a:pPr>
            <a:r>
              <a:rPr lang="hu-HU" sz="2800" b="1" dirty="0" smtClean="0">
                <a:solidFill>
                  <a:schemeClr val="accent6"/>
                </a:solidFill>
                <a:latin typeface="Times New Roman" pitchFamily="18" charset="0"/>
              </a:rPr>
              <a:t>Behelyettesítve a példában szereplő értékeket: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39908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643 hl x 12,2% + mennyiség II. x 0% = 643 hl x 11,3% + mennyiség II. x 11,3%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hu-HU" sz="2400" b="1" dirty="0" smtClean="0">
              <a:solidFill>
                <a:schemeClr val="accent6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643 hl x 12,2% - 643 hl x 11,3% = mennyiség II. x 11,3% - mennyiség II. x 0%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hu-HU" sz="2400" b="1" dirty="0" smtClean="0">
              <a:solidFill>
                <a:schemeClr val="accent6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mennyiség II. (11,3% - 0%) = 643 hl (12,2% - 11,3%)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hu-HU" sz="2400" b="1" dirty="0" smtClean="0">
              <a:solidFill>
                <a:schemeClr val="accent6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mennyiség II. = </a:t>
            </a:r>
            <a:r>
              <a:rPr lang="de-DE" sz="2400" b="1" dirty="0" smtClean="0">
                <a:solidFill>
                  <a:schemeClr val="accent6"/>
                </a:solidFill>
              </a:rPr>
              <a:t>[</a:t>
            </a:r>
            <a:r>
              <a:rPr lang="hu-HU" sz="2400" b="1" dirty="0" smtClean="0">
                <a:solidFill>
                  <a:schemeClr val="accent6"/>
                </a:solidFill>
              </a:rPr>
              <a:t>643 hl (12,2% - 11,3%)</a:t>
            </a:r>
            <a:r>
              <a:rPr lang="de-DE" sz="2400" b="1" dirty="0" smtClean="0">
                <a:solidFill>
                  <a:schemeClr val="accent6"/>
                </a:solidFill>
              </a:rPr>
              <a:t>]</a:t>
            </a:r>
            <a:r>
              <a:rPr lang="hu-HU" sz="2400" b="1" dirty="0" smtClean="0">
                <a:solidFill>
                  <a:schemeClr val="accent6"/>
                </a:solidFill>
              </a:rPr>
              <a:t> / (11,3% - 0%) =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(643 hl x 0,9%) / 11,3% = 51,2 hl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hu-HU" sz="2400" b="1" i="1" dirty="0" smtClean="0">
              <a:solidFill>
                <a:schemeClr val="accent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i="1" dirty="0" smtClean="0">
                <a:solidFill>
                  <a:schemeClr val="accent6"/>
                </a:solidFill>
                <a:latin typeface="Times New Roman" pitchFamily="18" charset="0"/>
              </a:rPr>
              <a:t>Megoldás: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hu-HU" sz="2400" b="1" dirty="0" smtClean="0">
              <a:solidFill>
                <a:schemeClr val="accent6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olidFill>
                  <a:schemeClr val="accent6"/>
                </a:solidFill>
              </a:rPr>
              <a:t>A 12,2%-os </a:t>
            </a:r>
            <a:r>
              <a:rPr lang="hu-HU" sz="2400" b="1" dirty="0" err="1" smtClean="0">
                <a:solidFill>
                  <a:schemeClr val="accent6"/>
                </a:solidFill>
              </a:rPr>
              <a:t>sörléhez</a:t>
            </a:r>
            <a:r>
              <a:rPr lang="hu-HU" sz="2400" b="1" dirty="0" smtClean="0">
                <a:solidFill>
                  <a:schemeClr val="accent6"/>
                </a:solidFill>
              </a:rPr>
              <a:t> 51,2 hl vizet kell adni, hogy a kívánt 11,3%-os sörlevet kapjuk.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sz="2400" b="1" u="sng" smtClean="0">
                <a:latin typeface="Times New Roman" pitchFamily="18" charset="0"/>
              </a:rPr>
              <a:t>B. Keverési kereszt („András kereszt”)</a:t>
            </a:r>
            <a:r>
              <a:rPr lang="hu-HU" sz="2400" b="1" smtClean="0">
                <a:latin typeface="Times New Roman" pitchFamily="18" charset="0"/>
              </a:rPr>
              <a:t/>
            </a:r>
            <a:br>
              <a:rPr lang="hu-HU" sz="2400" b="1" smtClean="0">
                <a:latin typeface="Times New Roman" pitchFamily="18" charset="0"/>
              </a:rPr>
            </a:br>
            <a:r>
              <a:rPr lang="hu-HU" sz="2400" b="1" smtClean="0">
                <a:latin typeface="Times New Roman" pitchFamily="18" charset="0"/>
              </a:rPr>
              <a:t>Ezzel a módszerrel a keverési arányt kapjuk meg.</a:t>
            </a:r>
          </a:p>
        </p:txBody>
      </p:sp>
      <p:grpSp>
        <p:nvGrpSpPr>
          <p:cNvPr id="37891" name="Group 4"/>
          <p:cNvGrpSpPr>
            <a:grpSpLocks noChangeAspect="1"/>
          </p:cNvGrpSpPr>
          <p:nvPr/>
        </p:nvGrpSpPr>
        <p:grpSpPr bwMode="auto">
          <a:xfrm>
            <a:off x="0" y="1557338"/>
            <a:ext cx="8964613" cy="4679950"/>
            <a:chOff x="1417" y="8868"/>
            <a:chExt cx="9000" cy="3780"/>
          </a:xfrm>
        </p:grpSpPr>
        <p:sp>
          <p:nvSpPr>
            <p:cNvPr id="37892" name="AutoShape 5"/>
            <p:cNvSpPr>
              <a:spLocks noChangeAspect="1" noChangeArrowheads="1"/>
            </p:cNvSpPr>
            <p:nvPr/>
          </p:nvSpPr>
          <p:spPr bwMode="auto">
            <a:xfrm>
              <a:off x="1417" y="8868"/>
              <a:ext cx="9000" cy="37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grpSp>
          <p:nvGrpSpPr>
            <p:cNvPr id="37893" name="Group 6"/>
            <p:cNvGrpSpPr>
              <a:grpSpLocks/>
            </p:cNvGrpSpPr>
            <p:nvPr/>
          </p:nvGrpSpPr>
          <p:grpSpPr bwMode="auto">
            <a:xfrm>
              <a:off x="2317" y="9588"/>
              <a:ext cx="7020" cy="2520"/>
              <a:chOff x="2317" y="9588"/>
              <a:chExt cx="7020" cy="2520"/>
            </a:xfrm>
          </p:grpSpPr>
          <p:sp>
            <p:nvSpPr>
              <p:cNvPr id="37894" name="Text Box 7"/>
              <p:cNvSpPr txBox="1">
                <a:spLocks noChangeArrowheads="1"/>
              </p:cNvSpPr>
              <p:nvPr/>
            </p:nvSpPr>
            <p:spPr bwMode="auto">
              <a:xfrm>
                <a:off x="2317" y="9588"/>
                <a:ext cx="252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hu-HU" sz="1400"/>
                  <a:t>Extrakt-tartalom I. (%)</a:t>
                </a:r>
              </a:p>
            </p:txBody>
          </p:sp>
          <p:sp>
            <p:nvSpPr>
              <p:cNvPr id="37895" name="Text Box 8"/>
              <p:cNvSpPr txBox="1">
                <a:spLocks noChangeArrowheads="1"/>
              </p:cNvSpPr>
              <p:nvPr/>
            </p:nvSpPr>
            <p:spPr bwMode="auto">
              <a:xfrm>
                <a:off x="2317" y="11568"/>
                <a:ext cx="270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hu-HU" sz="1400"/>
                  <a:t>Extrakt-tartalom II. (%)</a:t>
                </a:r>
              </a:p>
              <a:p>
                <a:endParaRPr lang="hu-HU" sz="1400"/>
              </a:p>
            </p:txBody>
          </p:sp>
          <p:sp>
            <p:nvSpPr>
              <p:cNvPr id="37896" name="Text Box 9"/>
              <p:cNvSpPr txBox="1">
                <a:spLocks noChangeArrowheads="1"/>
              </p:cNvSpPr>
              <p:nvPr/>
            </p:nvSpPr>
            <p:spPr bwMode="auto">
              <a:xfrm>
                <a:off x="4477" y="10488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hu-HU" sz="1400"/>
                  <a:t>Extrakt-tartalom III. (%)</a:t>
                </a:r>
              </a:p>
              <a:p>
                <a:r>
                  <a:rPr lang="hu-HU" sz="1400"/>
                  <a:t>(elérendő extrakt-tart.)</a:t>
                </a:r>
              </a:p>
              <a:p>
                <a:endParaRPr lang="hu-HU" sz="1400"/>
              </a:p>
            </p:txBody>
          </p:sp>
          <p:sp>
            <p:nvSpPr>
              <p:cNvPr id="37897" name="Text Box 10"/>
              <p:cNvSpPr txBox="1">
                <a:spLocks noChangeArrowheads="1"/>
              </p:cNvSpPr>
              <p:nvPr/>
            </p:nvSpPr>
            <p:spPr bwMode="auto">
              <a:xfrm>
                <a:off x="6817" y="9588"/>
                <a:ext cx="252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hu-HU" sz="1400"/>
                  <a:t>Arány I.</a:t>
                </a:r>
              </a:p>
            </p:txBody>
          </p:sp>
          <p:sp>
            <p:nvSpPr>
              <p:cNvPr id="37898" name="Text Box 11"/>
              <p:cNvSpPr txBox="1">
                <a:spLocks noChangeArrowheads="1"/>
              </p:cNvSpPr>
              <p:nvPr/>
            </p:nvSpPr>
            <p:spPr bwMode="auto">
              <a:xfrm>
                <a:off x="6817" y="11568"/>
                <a:ext cx="252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hu-HU" sz="1400"/>
                  <a:t>Arány II.</a:t>
                </a:r>
              </a:p>
            </p:txBody>
          </p:sp>
          <p:sp>
            <p:nvSpPr>
              <p:cNvPr id="37899" name="Line 12"/>
              <p:cNvSpPr>
                <a:spLocks noChangeShapeType="1"/>
              </p:cNvSpPr>
              <p:nvPr/>
            </p:nvSpPr>
            <p:spPr bwMode="auto">
              <a:xfrm>
                <a:off x="4117" y="10128"/>
                <a:ext cx="900" cy="3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hu-HU"/>
              </a:p>
            </p:txBody>
          </p:sp>
          <p:sp>
            <p:nvSpPr>
              <p:cNvPr id="37900" name="Line 13"/>
              <p:cNvSpPr>
                <a:spLocks noChangeShapeType="1"/>
              </p:cNvSpPr>
              <p:nvPr/>
            </p:nvSpPr>
            <p:spPr bwMode="auto">
              <a:xfrm>
                <a:off x="6817" y="11208"/>
                <a:ext cx="900" cy="3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hu-HU"/>
              </a:p>
            </p:txBody>
          </p:sp>
          <p:sp>
            <p:nvSpPr>
              <p:cNvPr id="37901" name="Line 14"/>
              <p:cNvSpPr>
                <a:spLocks noChangeShapeType="1"/>
              </p:cNvSpPr>
              <p:nvPr/>
            </p:nvSpPr>
            <p:spPr bwMode="auto">
              <a:xfrm flipH="1">
                <a:off x="6817" y="10128"/>
                <a:ext cx="900" cy="3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hu-HU"/>
              </a:p>
            </p:txBody>
          </p:sp>
          <p:sp>
            <p:nvSpPr>
              <p:cNvPr id="37902" name="Line 15"/>
              <p:cNvSpPr>
                <a:spLocks noChangeShapeType="1"/>
              </p:cNvSpPr>
              <p:nvPr/>
            </p:nvSpPr>
            <p:spPr bwMode="auto">
              <a:xfrm flipH="1">
                <a:off x="4117" y="11208"/>
                <a:ext cx="900" cy="3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hu-H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sz="3200" b="1" smtClean="0">
                <a:latin typeface="Times New Roman" pitchFamily="18" charset="0"/>
              </a:rPr>
              <a:t>Az arányokat a jelenlegi extrakt-tartalmak és az elérendő extrakt-tartalom különbsége adja.</a:t>
            </a:r>
          </a:p>
        </p:txBody>
      </p:sp>
      <p:grpSp>
        <p:nvGrpSpPr>
          <p:cNvPr id="38915" name="Group 4"/>
          <p:cNvGrpSpPr>
            <a:grpSpLocks/>
          </p:cNvGrpSpPr>
          <p:nvPr/>
        </p:nvGrpSpPr>
        <p:grpSpPr bwMode="auto">
          <a:xfrm>
            <a:off x="250825" y="1989138"/>
            <a:ext cx="8893175" cy="3527425"/>
            <a:chOff x="2317" y="9588"/>
            <a:chExt cx="7020" cy="2520"/>
          </a:xfrm>
        </p:grpSpPr>
        <p:sp>
          <p:nvSpPr>
            <p:cNvPr id="38916" name="Text Box 5"/>
            <p:cNvSpPr txBox="1">
              <a:spLocks noChangeArrowheads="1"/>
            </p:cNvSpPr>
            <p:nvPr/>
          </p:nvSpPr>
          <p:spPr bwMode="auto">
            <a:xfrm>
              <a:off x="2317" y="9588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hu-HU" sz="2800"/>
                <a:t>12,2 %</a:t>
              </a:r>
            </a:p>
          </p:txBody>
        </p:sp>
        <p:sp>
          <p:nvSpPr>
            <p:cNvPr id="38917" name="Text Box 6"/>
            <p:cNvSpPr txBox="1">
              <a:spLocks noChangeArrowheads="1"/>
            </p:cNvSpPr>
            <p:nvPr/>
          </p:nvSpPr>
          <p:spPr bwMode="auto">
            <a:xfrm>
              <a:off x="2317" y="11568"/>
              <a:ext cx="270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hu-HU" sz="2800"/>
                <a:t>0 %</a:t>
              </a:r>
            </a:p>
            <a:p>
              <a:endParaRPr lang="hu-HU" sz="2800"/>
            </a:p>
          </p:txBody>
        </p:sp>
        <p:sp>
          <p:nvSpPr>
            <p:cNvPr id="38918" name="Text Box 7"/>
            <p:cNvSpPr txBox="1">
              <a:spLocks noChangeArrowheads="1"/>
            </p:cNvSpPr>
            <p:nvPr/>
          </p:nvSpPr>
          <p:spPr bwMode="auto">
            <a:xfrm>
              <a:off x="4477" y="10488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hu-HU" sz="2800"/>
                <a:t>11,3 %</a:t>
              </a:r>
            </a:p>
          </p:txBody>
        </p:sp>
        <p:sp>
          <p:nvSpPr>
            <p:cNvPr id="38919" name="Text Box 8"/>
            <p:cNvSpPr txBox="1">
              <a:spLocks noChangeArrowheads="1"/>
            </p:cNvSpPr>
            <p:nvPr/>
          </p:nvSpPr>
          <p:spPr bwMode="auto">
            <a:xfrm>
              <a:off x="6817" y="9588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hu-HU" sz="2800"/>
                <a:t>11,3 rész</a:t>
              </a:r>
            </a:p>
          </p:txBody>
        </p:sp>
        <p:sp>
          <p:nvSpPr>
            <p:cNvPr id="38920" name="Text Box 9"/>
            <p:cNvSpPr txBox="1">
              <a:spLocks noChangeArrowheads="1"/>
            </p:cNvSpPr>
            <p:nvPr/>
          </p:nvSpPr>
          <p:spPr bwMode="auto">
            <a:xfrm>
              <a:off x="6817" y="11568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hu-HU" sz="2800"/>
                <a:t>0,9 rész</a:t>
              </a:r>
            </a:p>
          </p:txBody>
        </p:sp>
        <p:sp>
          <p:nvSpPr>
            <p:cNvPr id="38921" name="Line 10"/>
            <p:cNvSpPr>
              <a:spLocks noChangeShapeType="1"/>
            </p:cNvSpPr>
            <p:nvPr/>
          </p:nvSpPr>
          <p:spPr bwMode="auto">
            <a:xfrm>
              <a:off x="4117" y="10128"/>
              <a:ext cx="90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8922" name="Line 11"/>
            <p:cNvSpPr>
              <a:spLocks noChangeShapeType="1"/>
            </p:cNvSpPr>
            <p:nvPr/>
          </p:nvSpPr>
          <p:spPr bwMode="auto">
            <a:xfrm>
              <a:off x="6817" y="11208"/>
              <a:ext cx="90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8923" name="Line 12"/>
            <p:cNvSpPr>
              <a:spLocks noChangeShapeType="1"/>
            </p:cNvSpPr>
            <p:nvPr/>
          </p:nvSpPr>
          <p:spPr bwMode="auto">
            <a:xfrm flipH="1">
              <a:off x="6817" y="10128"/>
              <a:ext cx="90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8924" name="Line 13"/>
            <p:cNvSpPr>
              <a:spLocks noChangeShapeType="1"/>
            </p:cNvSpPr>
            <p:nvPr/>
          </p:nvSpPr>
          <p:spPr bwMode="auto">
            <a:xfrm flipH="1">
              <a:off x="4117" y="11208"/>
              <a:ext cx="900" cy="3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sz="3200" b="1" dirty="0" smtClean="0">
                <a:latin typeface="Times New Roman" pitchFamily="18" charset="0"/>
              </a:rPr>
              <a:t>A kereszten kapott értékeket így lehet leolvasni: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99745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hu-HU" sz="2800" b="1" dirty="0" smtClean="0">
                <a:latin typeface="Times New Roman" pitchFamily="18" charset="0"/>
              </a:rPr>
              <a:t>ha a 12,2%-os sörléből 11,3 részt és a vízből (0%-os rész) 0,9 részt keverünk össze, akkor 11,3%-os sörlevet kapunk.</a:t>
            </a:r>
          </a:p>
          <a:p>
            <a:pPr marL="0" indent="0" eaLnBrk="1" hangingPunct="1">
              <a:buFontTx/>
              <a:buNone/>
            </a:pPr>
            <a:endParaRPr lang="hu-HU" sz="2800" b="1" dirty="0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hu-HU" sz="2800" b="1" dirty="0" smtClean="0">
                <a:latin typeface="Times New Roman" pitchFamily="18" charset="0"/>
              </a:rPr>
              <a:t>A megadott mennyiséget behelyettesítve:</a:t>
            </a:r>
          </a:p>
          <a:p>
            <a:pPr marL="0" indent="0" eaLnBrk="1" hangingPunct="1">
              <a:buFontTx/>
              <a:buNone/>
            </a:pPr>
            <a:r>
              <a:rPr lang="hu-HU" sz="2800" dirty="0" smtClean="0"/>
              <a:t>11,3 rész = 643 hl</a:t>
            </a:r>
          </a:p>
          <a:p>
            <a:pPr marL="0" indent="0" eaLnBrk="1" hangingPunct="1">
              <a:buFontTx/>
              <a:buNone/>
            </a:pPr>
            <a:r>
              <a:rPr lang="hu-HU" sz="2800" dirty="0" smtClean="0"/>
              <a:t>0,9 rész = (643 hl x 0,9 rész) / 11,3 rész = 51,2 hl</a:t>
            </a:r>
          </a:p>
          <a:p>
            <a:pPr marL="0" indent="0" eaLnBrk="1" hangingPunct="1">
              <a:buFontTx/>
              <a:buNone/>
            </a:pPr>
            <a:endParaRPr lang="hu-HU" sz="2800" b="1" i="1" dirty="0" smtClean="0"/>
          </a:p>
          <a:p>
            <a:pPr marL="0" indent="0" eaLnBrk="1" hangingPunct="1">
              <a:buFontTx/>
              <a:buNone/>
            </a:pPr>
            <a:r>
              <a:rPr lang="hu-HU" sz="2800" b="1" i="1" dirty="0" smtClean="0"/>
              <a:t>Megoldás:</a:t>
            </a:r>
            <a:endParaRPr lang="hu-HU" sz="2800" b="1" dirty="0" smtClean="0"/>
          </a:p>
          <a:p>
            <a:pPr marL="0" indent="0" eaLnBrk="1" hangingPunct="1">
              <a:buFontTx/>
              <a:buNone/>
            </a:pPr>
            <a:r>
              <a:rPr lang="hu-HU" sz="2800" b="1" dirty="0" smtClean="0"/>
              <a:t>A 12,2%-os sörléhez 51,2 hl vizet kell adni, hogy a kívánt 11,3%-os sörlevet kapjuk.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b="1" i="1" smtClean="0">
                <a:latin typeface="Times New Roman" pitchFamily="18" charset="0"/>
              </a:rPr>
              <a:t>2. Feladat:</a:t>
            </a:r>
            <a:endParaRPr lang="hu-HU" b="1" smtClean="0">
              <a:latin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398938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latin typeface="Times New Roman" pitchFamily="18" charset="0"/>
              </a:rPr>
              <a:t>Kétféle sörlevünk van: egy 11,6% és egy 12,2% extrakt-tartalmú.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hu-HU" sz="4000" b="1" smtClean="0">
              <a:latin typeface="Times New Roman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latin typeface="Times New Roman" pitchFamily="18" charset="0"/>
              </a:rPr>
              <a:t>Milyen arányban kell keverni, hogy 12%-os extrakt-tartalmú sörlevet kapjuk?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sz="4000" u="sng" smtClean="0">
                <a:latin typeface="Times New Roman" pitchFamily="18" charset="0"/>
              </a:rPr>
              <a:t>A. Keverési kereszt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68638"/>
            <a:ext cx="8229600" cy="378936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buFontTx/>
              <a:buNone/>
            </a:pPr>
            <a:r>
              <a:rPr lang="hu-HU" sz="2800" b="1" smtClean="0">
                <a:latin typeface="Times New Roman" pitchFamily="18" charset="0"/>
              </a:rPr>
              <a:t>A kereszten kapott értékeket leolvasva:</a:t>
            </a:r>
          </a:p>
          <a:p>
            <a:pPr marL="0" indent="0" eaLnBrk="1" hangingPunct="1">
              <a:buFontTx/>
              <a:buNone/>
            </a:pPr>
            <a:endParaRPr lang="hu-HU" sz="2800" b="1" smtClean="0">
              <a:latin typeface="Times New Roman" pitchFamily="18" charset="0"/>
            </a:endParaRPr>
          </a:p>
          <a:p>
            <a:pPr marL="0" indent="0" algn="just" eaLnBrk="1" hangingPunct="1">
              <a:buFontTx/>
              <a:buNone/>
            </a:pPr>
            <a:r>
              <a:rPr lang="hu-HU" sz="2400" b="1" smtClean="0">
                <a:latin typeface="Times New Roman" pitchFamily="18" charset="0"/>
              </a:rPr>
              <a:t>ha a 12,2%-os sörléből 0,4 részt és a 11,6%-os sörléből 0,2 részt keverünk össze, akkor 12 %-os sörlevet kapunk. </a:t>
            </a:r>
          </a:p>
          <a:p>
            <a:pPr marL="0" indent="0" algn="just" eaLnBrk="1" hangingPunct="1">
              <a:buFontTx/>
              <a:buNone/>
            </a:pPr>
            <a:endParaRPr lang="hu-HU" sz="2400" b="1" i="1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hu-HU" sz="2800" b="1" i="1" smtClean="0"/>
              <a:t>Megoldás:</a:t>
            </a:r>
            <a:endParaRPr lang="hu-HU" sz="2800" b="1" smtClean="0"/>
          </a:p>
          <a:p>
            <a:pPr marL="0" indent="0" eaLnBrk="1" hangingPunct="1">
              <a:buFontTx/>
              <a:buNone/>
            </a:pPr>
            <a:r>
              <a:rPr lang="hu-HU" sz="2800" b="1" smtClean="0"/>
              <a:t>Tehát a keverési arány 12,2% : 11,6% = 2 : 1.</a:t>
            </a:r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3492500" y="1052513"/>
            <a:ext cx="4457700" cy="1600200"/>
            <a:chOff x="2317" y="9588"/>
            <a:chExt cx="7020" cy="2520"/>
          </a:xfrm>
        </p:grpSpPr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2317" y="9588"/>
              <a:ext cx="25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hu-HU" sz="2000"/>
                <a:t>12,2 %</a:t>
              </a:r>
            </a:p>
          </p:txBody>
        </p:sp>
        <p:sp>
          <p:nvSpPr>
            <p:cNvPr id="41990" name="Text Box 6"/>
            <p:cNvSpPr txBox="1">
              <a:spLocks noChangeArrowheads="1"/>
            </p:cNvSpPr>
            <p:nvPr/>
          </p:nvSpPr>
          <p:spPr bwMode="auto">
            <a:xfrm>
              <a:off x="2317" y="11568"/>
              <a:ext cx="270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hu-HU" sz="2000"/>
                <a:t>11,6 %</a:t>
              </a:r>
            </a:p>
            <a:p>
              <a:endParaRPr lang="hu-HU" sz="2000"/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4477" y="10488"/>
              <a:ext cx="288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hu-HU" sz="2000" dirty="0"/>
                <a:t>12 %</a:t>
              </a: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6817" y="9588"/>
              <a:ext cx="25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hu-HU" sz="2000"/>
                <a:t>0,4 rész</a:t>
              </a:r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6817" y="11568"/>
              <a:ext cx="252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hu-HU" sz="2000"/>
                <a:t>0,2 rész</a:t>
              </a:r>
            </a:p>
          </p:txBody>
        </p:sp>
        <p:sp>
          <p:nvSpPr>
            <p:cNvPr id="41994" name="Line 10"/>
            <p:cNvSpPr>
              <a:spLocks noChangeShapeType="1"/>
            </p:cNvSpPr>
            <p:nvPr/>
          </p:nvSpPr>
          <p:spPr bwMode="auto">
            <a:xfrm>
              <a:off x="4117" y="10128"/>
              <a:ext cx="90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6817" y="11208"/>
              <a:ext cx="90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41996" name="Line 12"/>
            <p:cNvSpPr>
              <a:spLocks noChangeShapeType="1"/>
            </p:cNvSpPr>
            <p:nvPr/>
          </p:nvSpPr>
          <p:spPr bwMode="auto">
            <a:xfrm flipH="1">
              <a:off x="6817" y="10128"/>
              <a:ext cx="90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41997" name="Line 13"/>
            <p:cNvSpPr>
              <a:spLocks noChangeShapeType="1"/>
            </p:cNvSpPr>
            <p:nvPr/>
          </p:nvSpPr>
          <p:spPr bwMode="auto">
            <a:xfrm flipH="1">
              <a:off x="4117" y="11208"/>
              <a:ext cx="900" cy="3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 eaLnBrk="1" hangingPunct="1"/>
            <a:r>
              <a:rPr lang="hu-HU" sz="3600" b="1" u="sng" smtClean="0">
                <a:latin typeface="Times New Roman" pitchFamily="18" charset="0"/>
              </a:rPr>
              <a:t>B. Keverési egyenlet</a:t>
            </a:r>
            <a:r>
              <a:rPr lang="hu-HU" smtClean="0"/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buFontTx/>
              <a:buNone/>
            </a:pPr>
            <a:r>
              <a:rPr lang="hu-HU" smtClean="0"/>
              <a:t>12% x 100 = 12,2% x Y + 11,6% x (100-Y)</a:t>
            </a:r>
          </a:p>
          <a:p>
            <a:pPr marL="0" indent="0" eaLnBrk="1" hangingPunct="1">
              <a:buFontTx/>
              <a:buNone/>
            </a:pPr>
            <a:r>
              <a:rPr lang="hu-HU" smtClean="0"/>
              <a:t>1200 = 12,2 Y + 1160 – 11,6 Y</a:t>
            </a:r>
          </a:p>
          <a:p>
            <a:pPr marL="0" indent="0" eaLnBrk="1" hangingPunct="1">
              <a:buFontTx/>
              <a:buNone/>
            </a:pPr>
            <a:r>
              <a:rPr lang="hu-HU" smtClean="0"/>
              <a:t>40 = 0,6 Y</a:t>
            </a:r>
          </a:p>
          <a:p>
            <a:pPr marL="0" indent="0" eaLnBrk="1" hangingPunct="1">
              <a:buFontTx/>
              <a:buNone/>
            </a:pPr>
            <a:r>
              <a:rPr lang="hu-HU" smtClean="0"/>
              <a:t>Y = 66,6 %	</a:t>
            </a:r>
            <a:r>
              <a:rPr lang="hu-HU" smtClean="0">
                <a:sym typeface="Symbol" pitchFamily="18" charset="2"/>
              </a:rPr>
              <a:t></a:t>
            </a:r>
            <a:r>
              <a:rPr lang="hu-HU" smtClean="0"/>
              <a:t>	X = 33,4%, azaz </a:t>
            </a:r>
          </a:p>
          <a:p>
            <a:pPr marL="0" indent="0" eaLnBrk="1" hangingPunct="1"/>
            <a:endParaRPr lang="hu-HU" b="1" i="1" smtClean="0"/>
          </a:p>
          <a:p>
            <a:pPr marL="0" indent="0" algn="just" eaLnBrk="1" hangingPunct="1">
              <a:buFontTx/>
              <a:buNone/>
            </a:pPr>
            <a:r>
              <a:rPr lang="hu-HU" b="1" i="1" smtClean="0"/>
              <a:t>Megoldás:</a:t>
            </a:r>
            <a:endParaRPr lang="hu-HU" b="1" smtClean="0"/>
          </a:p>
          <a:p>
            <a:pPr marL="0" indent="0" algn="just" eaLnBrk="1" hangingPunct="1">
              <a:buFontTx/>
              <a:buNone/>
            </a:pPr>
            <a:r>
              <a:rPr lang="hu-HU" b="1" smtClean="0"/>
              <a:t>12,2 %-os sörléből 66,6%, a 11,6%-os sörléből 33,4% kell a keveréshez, ami 2 : 1 aránynak felel meg.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Mérések B.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B.I. Bemérések, receptúra, cefrézési diagramm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B.II. Szűrési megfigyelések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B.III. Színléből eredeti extrakttartalom, HPLC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BIV. pH, komló adagolás, extrakttartalom, SZAN,   	EBC szín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BV. Erjesztési diagramm, erjedés fokok, beélesztőzés-sejtszám, pH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BVI. HPLC</a:t>
            </a:r>
          </a:p>
          <a:p>
            <a:pPr eaLnBrk="1" hangingPunct="1">
              <a:buFontTx/>
              <a:buNone/>
            </a:pPr>
            <a:r>
              <a:rPr lang="hu-HU" sz="2800" dirty="0" smtClean="0">
                <a:solidFill>
                  <a:srgbClr val="000000"/>
                </a:solidFill>
              </a:rPr>
              <a:t>BVII. Kész sör minősítés, SZAN, pH, keserű érték</a:t>
            </a:r>
          </a:p>
        </p:txBody>
      </p:sp>
      <p:sp>
        <p:nvSpPr>
          <p:cNvPr id="6" name="Tartalom helye 3"/>
          <p:cNvSpPr txBox="1">
            <a:spLocks/>
          </p:cNvSpPr>
          <p:nvPr/>
        </p:nvSpPr>
        <p:spPr bwMode="auto">
          <a:xfrm>
            <a:off x="5929313" y="214313"/>
            <a:ext cx="29718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812800" indent="-812800" algn="l">
              <a:spcBef>
                <a:spcPct val="20000"/>
              </a:spcBef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B. </a:t>
            </a: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Félüzemi</a:t>
            </a: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 kísérletek</a:t>
            </a: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Cefrézés </a:t>
            </a: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nyomonkövetése</a:t>
            </a:r>
            <a:endParaRPr lang="hu-HU" sz="1000" kern="0" dirty="0">
              <a:solidFill>
                <a:schemeClr val="accent6"/>
              </a:solidFill>
              <a:latin typeface="+mn-lt"/>
              <a:cs typeface="+mn-cs"/>
            </a:endParaRP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Szűrési tapasztalatok</a:t>
            </a: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Komlózatlan</a:t>
            </a: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 </a:t>
            </a: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sörlé</a:t>
            </a: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 vizsgálatai</a:t>
            </a: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Komlózott </a:t>
            </a: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sörlé</a:t>
            </a: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 vizsgálatai</a:t>
            </a: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Erjesztési körülmények </a:t>
            </a:r>
            <a:r>
              <a:rPr lang="hu-HU" sz="1000" kern="0" dirty="0" err="1">
                <a:solidFill>
                  <a:schemeClr val="accent6"/>
                </a:solidFill>
                <a:latin typeface="+mn-lt"/>
                <a:cs typeface="+mn-cs"/>
              </a:rPr>
              <a:t>nyomonkövetése</a:t>
            </a:r>
            <a:endParaRPr lang="hu-HU" sz="1000" kern="0" dirty="0">
              <a:solidFill>
                <a:schemeClr val="accent6"/>
              </a:solidFill>
              <a:latin typeface="+mn-lt"/>
              <a:cs typeface="+mn-cs"/>
            </a:endParaRP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Fickó sör – főerjedés vége</a:t>
            </a:r>
          </a:p>
          <a:p>
            <a:pPr marL="142875" indent="-285750" algn="l">
              <a:spcBef>
                <a:spcPts val="0"/>
              </a:spcBef>
              <a:buFontTx/>
              <a:buAutoNum type="romanUcPeriod"/>
              <a:defRPr/>
            </a:pPr>
            <a:r>
              <a:rPr lang="hu-HU" sz="1000" kern="0" dirty="0">
                <a:solidFill>
                  <a:schemeClr val="accent6"/>
                </a:solidFill>
                <a:latin typeface="+mn-lt"/>
                <a:cs typeface="+mn-cs"/>
              </a:rPr>
              <a:t>Kész sör –érlelés vége</a:t>
            </a:r>
          </a:p>
          <a:p>
            <a:pPr marL="342900" indent="-342900" algn="l">
              <a:spcBef>
                <a:spcPct val="20000"/>
              </a:spcBef>
              <a:defRPr/>
            </a:pPr>
            <a:endParaRPr lang="hu-HU" sz="3200" b="0" kern="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smtClean="0">
                <a:solidFill>
                  <a:srgbClr val="000066"/>
                </a:solidFill>
                <a:latin typeface="Impact" pitchFamily="34" charset="0"/>
              </a:rPr>
              <a:t>Sörlégyártás számításai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u-HU" sz="3600" b="1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 Árpatárolás</a:t>
            </a:r>
            <a:endParaRPr lang="hu-H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Az árpát szakszerűen kell tárolni silókban. A frissen learatott árpát a csíranyugalom eléréséig tárolják, mert a friss árpa rosszul csírázik. A malátázáshoz szükséges, meglehetősen nagy csírázási energiát csak a szakszerű tárolás alatt szerzi meg. A malátázásra érett árpát felhasználásig tárolják. </a:t>
            </a:r>
          </a:p>
          <a:p>
            <a:pPr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647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Feladat:</a:t>
            </a:r>
            <a:endParaRPr lang="hu-H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Egy siló átmérője 4 méter, magassága 12 méter, a kúpos rész magassága további 2 méter. A silót 80%-ig töltik fel árpával, melynek hektoliter tömege 65 kg. Hány tonna árpa van a silóban?</a:t>
            </a:r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26545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smtClean="0">
                <a:latin typeface="Times New Roman" pitchFamily="18" charset="0"/>
                <a:cs typeface="Times New Roman" pitchFamily="18" charset="0"/>
              </a:rPr>
              <a:t>Megoldás:</a:t>
            </a:r>
          </a:p>
        </p:txBody>
      </p:sp>
      <p:sp>
        <p:nvSpPr>
          <p:cNvPr id="1331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henger térfogata = r</a:t>
            </a:r>
            <a:r>
              <a:rPr lang="hu-HU" baseline="30000" dirty="0" smtClean="0"/>
              <a:t>2</a:t>
            </a:r>
            <a:r>
              <a:rPr lang="hu-HU" dirty="0" smtClean="0"/>
              <a:t> x π x m</a:t>
            </a:r>
          </a:p>
          <a:p>
            <a:r>
              <a:rPr lang="hu-HU" dirty="0" smtClean="0"/>
              <a:t>kúp térfogata = r</a:t>
            </a:r>
            <a:r>
              <a:rPr lang="hu-HU" baseline="30000" dirty="0" smtClean="0"/>
              <a:t>2</a:t>
            </a:r>
            <a:r>
              <a:rPr lang="hu-HU" dirty="0" smtClean="0"/>
              <a:t> x π x m / 3</a:t>
            </a:r>
          </a:p>
          <a:p>
            <a:pPr>
              <a:buFontTx/>
              <a:buNone/>
            </a:pPr>
            <a:endParaRPr lang="hu-HU" dirty="0" smtClean="0"/>
          </a:p>
          <a:p>
            <a:r>
              <a:rPr lang="hu-HU" dirty="0" smtClean="0"/>
              <a:t>henger térfogata = 2</a:t>
            </a:r>
            <a:r>
              <a:rPr lang="hu-HU" baseline="30000" dirty="0" smtClean="0"/>
              <a:t>2</a:t>
            </a:r>
            <a:r>
              <a:rPr lang="hu-HU" dirty="0" smtClean="0"/>
              <a:t> x π x 12 = 	150,8 m</a:t>
            </a:r>
            <a:r>
              <a:rPr lang="hu-HU" baseline="30000" dirty="0" smtClean="0"/>
              <a:t>3</a:t>
            </a:r>
            <a:endParaRPr lang="hu-HU" dirty="0" smtClean="0"/>
          </a:p>
          <a:p>
            <a:r>
              <a:rPr lang="hu-HU" dirty="0" smtClean="0"/>
              <a:t>kúp térfogata = (2</a:t>
            </a:r>
            <a:r>
              <a:rPr lang="hu-HU" baseline="30000" dirty="0" smtClean="0"/>
              <a:t>2</a:t>
            </a:r>
            <a:r>
              <a:rPr lang="hu-HU" dirty="0" smtClean="0"/>
              <a:t> x π x 2) / 3 = 	</a:t>
            </a:r>
            <a:r>
              <a:rPr lang="hu-HU" u="sng" dirty="0" smtClean="0"/>
              <a:t>8,4 m</a:t>
            </a:r>
            <a:r>
              <a:rPr lang="hu-HU" u="sng" baseline="30000" dirty="0" smtClean="0"/>
              <a:t>3</a:t>
            </a:r>
            <a:endParaRPr lang="hu-HU" dirty="0" smtClean="0"/>
          </a:p>
          <a:p>
            <a:r>
              <a:rPr lang="hu-HU" dirty="0" smtClean="0"/>
              <a:t>siló térfogata (100%) = 		        159,2 m</a:t>
            </a:r>
            <a:r>
              <a:rPr lang="hu-HU" baseline="30000" dirty="0" smtClean="0"/>
              <a:t>3</a:t>
            </a:r>
            <a:endParaRPr lang="hu-HU" dirty="0" smtClean="0"/>
          </a:p>
          <a:p>
            <a:r>
              <a:rPr lang="hu-HU" dirty="0" smtClean="0"/>
              <a:t>siló térfogata (80%) =			127,4 m</a:t>
            </a:r>
            <a:r>
              <a:rPr lang="hu-HU" baseline="30000" dirty="0" smtClean="0"/>
              <a:t>3</a:t>
            </a:r>
            <a:endParaRPr lang="hu-HU" dirty="0" smtClean="0"/>
          </a:p>
          <a:p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23690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4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4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2093</Words>
  <Application>Microsoft Office PowerPoint</Application>
  <PresentationFormat>Diavetítés a képernyőre (4:3 oldalarány)</PresentationFormat>
  <Paragraphs>325</Paragraphs>
  <Slides>49</Slides>
  <Notes>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49</vt:i4>
      </vt:variant>
    </vt:vector>
  </HeadingPairs>
  <TitlesOfParts>
    <vt:vector size="56" baseType="lpstr">
      <vt:lpstr>Arial</vt:lpstr>
      <vt:lpstr>Calibri</vt:lpstr>
      <vt:lpstr>Impact</vt:lpstr>
      <vt:lpstr>Symbol</vt:lpstr>
      <vt:lpstr>Times New Roman</vt:lpstr>
      <vt:lpstr>Alapértelmezett terv</vt:lpstr>
      <vt:lpstr>Dokumentum</vt:lpstr>
      <vt:lpstr>Sörvizsgálatok</vt:lpstr>
      <vt:lpstr>Sörvizsgálatok II.</vt:lpstr>
      <vt:lpstr>Vizsgálatok csoportosítása</vt:lpstr>
      <vt:lpstr>Mérések A.</vt:lpstr>
      <vt:lpstr>Mérések B.</vt:lpstr>
      <vt:lpstr>Sörlégyártás számításai</vt:lpstr>
      <vt:lpstr>I. Árpatárolás</vt:lpstr>
      <vt:lpstr>1. Feladat:</vt:lpstr>
      <vt:lpstr>Megoldás:</vt:lpstr>
      <vt:lpstr>Össz.tömeg meghatározása:</vt:lpstr>
      <vt:lpstr>2. Ezer szem tömeg</vt:lpstr>
      <vt:lpstr>Feladat:</vt:lpstr>
      <vt:lpstr>Megoldás:</vt:lpstr>
      <vt:lpstr>Főzőházi kihozatal</vt:lpstr>
      <vt:lpstr>PowerPoint bemutató</vt:lpstr>
      <vt:lpstr>PowerPoint bemutató</vt:lpstr>
      <vt:lpstr> Ezen adatok ismeretében már kiszámolható a főzőházi kihozatal: </vt:lpstr>
      <vt:lpstr>Feladat: </vt:lpstr>
      <vt:lpstr>PowerPoint bemutató</vt:lpstr>
      <vt:lpstr>Komlóadagolás</vt:lpstr>
      <vt:lpstr>ERJESZTÉS</vt:lpstr>
      <vt:lpstr>PowerPoint bemutató</vt:lpstr>
      <vt:lpstr>PowerPoint bemutató</vt:lpstr>
      <vt:lpstr>PowerPoint bemutató</vt:lpstr>
      <vt:lpstr>Az erjesztő tankok hűtése </vt:lpstr>
      <vt:lpstr>Feladat </vt:lpstr>
      <vt:lpstr>Erjesztés</vt:lpstr>
      <vt:lpstr>1. Feladat:  Egy erjesztő pincében átlagosan 2000 hektoliter sörlevet erjesztenek 6 napig. Naponta hány köbméter CO2 termelődik, ha hektoliterenként 0,3 kg CO2 a fickósörben elnyelődik?</vt:lpstr>
      <vt:lpstr>Levezetés:</vt:lpstr>
      <vt:lpstr>2. Feladat:  </vt:lpstr>
      <vt:lpstr>Alapadatok:</vt:lpstr>
      <vt:lpstr>PowerPoint bemutató</vt:lpstr>
      <vt:lpstr>PowerPoint bemutató</vt:lpstr>
      <vt:lpstr>Erjedésfok</vt:lpstr>
      <vt:lpstr>PowerPoint bemutató</vt:lpstr>
      <vt:lpstr>1. Feladat: </vt:lpstr>
      <vt:lpstr>PowerPoint bemutató</vt:lpstr>
      <vt:lpstr>2. Feladat:  Egészítse ki a táblázatot, amellyel egy erjesztés lefolyása jellemezhető.</vt:lpstr>
      <vt:lpstr>Megoldás:</vt:lpstr>
      <vt:lpstr>Sörlé keverés</vt:lpstr>
      <vt:lpstr>1. Feladat:</vt:lpstr>
      <vt:lpstr>A problémát két módon is meg lehet oldani.</vt:lpstr>
      <vt:lpstr>Behelyettesítve a példában szereplő értékeket:</vt:lpstr>
      <vt:lpstr>B. Keverési kereszt („András kereszt”) Ezzel a módszerrel a keverési arányt kapjuk meg.</vt:lpstr>
      <vt:lpstr>Az arányokat a jelenlegi extrakt-tartalmak és az elérendő extrakt-tartalom különbsége adja.</vt:lpstr>
      <vt:lpstr>A kereszten kapott értékeket így lehet leolvasni:</vt:lpstr>
      <vt:lpstr>2. Feladat:</vt:lpstr>
      <vt:lpstr>A. Keverési kereszt</vt:lpstr>
      <vt:lpstr>B. Keverési egyenlet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Sörlégyártás számításai</dc:title>
  <dc:creator>Zsuzsa</dc:creator>
  <cp:lastModifiedBy>Deni</cp:lastModifiedBy>
  <cp:revision>96</cp:revision>
  <dcterms:created xsi:type="dcterms:W3CDTF">2013-12-01T09:43:58Z</dcterms:created>
  <dcterms:modified xsi:type="dcterms:W3CDTF">2017-03-04T09:30:45Z</dcterms:modified>
</cp:coreProperties>
</file>