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13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463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57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082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5575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329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145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70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23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218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98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490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0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28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55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59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451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62AA31-8814-4663-869F-CA7E257B9403}" type="datetimeFigureOut">
              <a:rPr lang="hu-HU" smtClean="0"/>
              <a:t>2017. 01. 20.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4999BD-4887-4480-9102-5DE39D255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163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92398" y="1725768"/>
            <a:ext cx="6815669" cy="3618963"/>
          </a:xfrm>
        </p:spPr>
        <p:txBody>
          <a:bodyPr/>
          <a:lstStyle/>
          <a:p>
            <a:r>
              <a:rPr lang="hu-HU" sz="3200" b="1" dirty="0"/>
              <a:t>ÚJ TARTÓSÍTÁSI</a:t>
            </a:r>
            <a:br>
              <a:rPr lang="hu-HU" sz="3200" b="1" dirty="0"/>
            </a:br>
            <a:r>
              <a:rPr lang="hu-HU" sz="3200" b="1" dirty="0"/>
              <a:t>TECHNOLÓGIÁK</a:t>
            </a:r>
            <a:br>
              <a:rPr lang="hu-HU" sz="3200" b="1" dirty="0"/>
            </a:br>
            <a:r>
              <a:rPr lang="hu-HU" sz="3200" b="1" dirty="0"/>
              <a:t>MIKROBIOLÓGIAI</a:t>
            </a:r>
            <a:br>
              <a:rPr lang="hu-HU" sz="3200" b="1" dirty="0"/>
            </a:br>
            <a:r>
              <a:rPr lang="hu-HU" sz="3200" b="1" dirty="0" smtClean="0"/>
              <a:t>VONATKOZÁSAI</a:t>
            </a:r>
            <a:br>
              <a:rPr lang="hu-HU" sz="3200" b="1" dirty="0" smtClean="0"/>
            </a:br>
            <a:r>
              <a:rPr lang="hu-HU" sz="3200" b="1" dirty="0"/>
              <a:t/>
            </a:r>
            <a:br>
              <a:rPr lang="hu-HU" sz="3200" b="1" dirty="0"/>
            </a:br>
            <a:r>
              <a:rPr lang="hu-HU" sz="3400" b="1" dirty="0"/>
              <a:t/>
            </a:r>
            <a:br>
              <a:rPr lang="hu-HU" sz="3400" b="1" dirty="0"/>
            </a:br>
            <a:r>
              <a:rPr lang="hu-HU" sz="1200" b="1" dirty="0" smtClean="0"/>
              <a:t>Lippai </a:t>
            </a:r>
            <a:r>
              <a:rPr lang="hu-HU" sz="1200" b="1" dirty="0" smtClean="0"/>
              <a:t>Dénes </a:t>
            </a:r>
            <a:br>
              <a:rPr lang="hu-HU" sz="1200" b="1" dirty="0" smtClean="0"/>
            </a:br>
            <a:r>
              <a:rPr lang="hu-HU" sz="1200" b="1" dirty="0" smtClean="0"/>
              <a:t>Legenda </a:t>
            </a:r>
            <a:r>
              <a:rPr lang="hu-HU" sz="1200" b="1" dirty="0" smtClean="0"/>
              <a:t>Sörfőzde</a:t>
            </a:r>
            <a:br>
              <a:rPr lang="hu-HU" sz="1200" b="1" dirty="0" smtClean="0"/>
            </a:br>
            <a:r>
              <a:rPr lang="hu-HU" sz="1200" b="1" dirty="0" smtClean="0"/>
              <a:t>2017.01.20.</a:t>
            </a:r>
            <a:endParaRPr lang="hu-HU" sz="1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flipV="1">
            <a:off x="2692398" y="4978398"/>
            <a:ext cx="6815669" cy="45719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80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hőkezelés méretezése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Hő terjedése: vezetés, áramlás</a:t>
            </a:r>
          </a:p>
          <a:p>
            <a:r>
              <a:rPr lang="hu-HU" dirty="0" err="1"/>
              <a:t>Hőbehatolási</a:t>
            </a:r>
            <a:r>
              <a:rPr lang="hu-HU" dirty="0"/>
              <a:t> (</a:t>
            </a:r>
            <a:r>
              <a:rPr lang="hu-HU" dirty="0" err="1"/>
              <a:t>hőpenetrációs</a:t>
            </a:r>
            <a:r>
              <a:rPr lang="hu-HU" dirty="0"/>
              <a:t> görbe): a </a:t>
            </a:r>
            <a:r>
              <a:rPr lang="hu-HU" dirty="0" smtClean="0"/>
              <a:t>termék leglassabban </a:t>
            </a:r>
            <a:r>
              <a:rPr lang="hu-HU" dirty="0"/>
              <a:t>melegedő pontjának (</a:t>
            </a:r>
            <a:r>
              <a:rPr lang="hu-HU" dirty="0" smtClean="0"/>
              <a:t>hidegpont) hőmérsékleti változása </a:t>
            </a:r>
            <a:r>
              <a:rPr lang="hu-HU" dirty="0" err="1" smtClean="0"/>
              <a:t>felmelegítés-hőntartás-lehűtés</a:t>
            </a:r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hőbehatolási</a:t>
            </a:r>
            <a:r>
              <a:rPr lang="hu-HU" dirty="0"/>
              <a:t> görbe által leírt, változó ideig </a:t>
            </a:r>
            <a:r>
              <a:rPr lang="hu-HU" dirty="0" smtClean="0"/>
              <a:t>tartó, változó </a:t>
            </a:r>
            <a:r>
              <a:rPr lang="hu-HU" dirty="0"/>
              <a:t>hőmérsékleteknek a mikrobákra </a:t>
            </a:r>
            <a:r>
              <a:rPr lang="hu-HU" dirty="0" smtClean="0"/>
              <a:t>gyakorolt pusztító </a:t>
            </a:r>
            <a:r>
              <a:rPr lang="hu-HU" dirty="0"/>
              <a:t>hatását összegezzük</a:t>
            </a:r>
          </a:p>
          <a:p>
            <a:r>
              <a:rPr lang="hu-HU" dirty="0"/>
              <a:t>Megállapodás szerint a 121,1°C-on </a:t>
            </a:r>
            <a:r>
              <a:rPr lang="hu-HU" dirty="0" smtClean="0"/>
              <a:t>mért </a:t>
            </a:r>
            <a:r>
              <a:rPr lang="hu-HU" dirty="0" err="1" smtClean="0"/>
              <a:t>hőpusztulási</a:t>
            </a:r>
            <a:r>
              <a:rPr lang="hu-HU" dirty="0" smtClean="0"/>
              <a:t> </a:t>
            </a:r>
            <a:r>
              <a:rPr lang="hu-HU" dirty="0"/>
              <a:t>sebességhez viszonyítjuk minden más</a:t>
            </a:r>
          </a:p>
          <a:p>
            <a:r>
              <a:rPr lang="hu-HU" dirty="0"/>
              <a:t>hőmérséklet pusztító hatását</a:t>
            </a:r>
          </a:p>
        </p:txBody>
      </p:sp>
    </p:spTree>
    <p:extLst>
      <p:ext uri="{BB962C8B-B14F-4D97-AF65-F5344CB8AC3E}">
        <p14:creationId xmlns:p14="http://schemas.microsoft.com/office/powerpoint/2010/main" val="216815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hőkezelés méretezése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hőpusztulási görbéből a 121,1°C-ra</a:t>
            </a:r>
          </a:p>
          <a:p>
            <a:r>
              <a:rPr lang="hu-HU" dirty="0"/>
              <a:t>vonatkoztatott relatív pusztulási </a:t>
            </a:r>
            <a:r>
              <a:rPr lang="hu-HU" dirty="0" smtClean="0"/>
              <a:t>sebesség kiszámítása </a:t>
            </a:r>
            <a:r>
              <a:rPr lang="hu-HU" dirty="0"/>
              <a:t>(F/t)</a:t>
            </a:r>
          </a:p>
          <a:p>
            <a:r>
              <a:rPr lang="fr-FR" dirty="0"/>
              <a:t>log 10 : z = (log t – log F) : (121,1 – T)</a:t>
            </a:r>
          </a:p>
          <a:p>
            <a:r>
              <a:rPr lang="hu-HU" dirty="0"/>
              <a:t>F/t = </a:t>
            </a:r>
            <a:r>
              <a:rPr lang="hu-HU" dirty="0" err="1"/>
              <a:t>antilog</a:t>
            </a:r>
            <a:r>
              <a:rPr lang="hu-HU" dirty="0"/>
              <a:t> (</a:t>
            </a:r>
            <a:r>
              <a:rPr lang="hu-HU" dirty="0" err="1"/>
              <a:t>T</a:t>
            </a:r>
            <a:r>
              <a:rPr lang="hu-HU" dirty="0"/>
              <a:t> – 121,1) / z</a:t>
            </a:r>
          </a:p>
          <a:p>
            <a:r>
              <a:rPr lang="hu-HU" dirty="0"/>
              <a:t>Sterilezési görbe felvétele</a:t>
            </a:r>
          </a:p>
        </p:txBody>
      </p:sp>
    </p:spTree>
    <p:extLst>
      <p:ext uri="{BB962C8B-B14F-4D97-AF65-F5344CB8AC3E}">
        <p14:creationId xmlns:p14="http://schemas.microsoft.com/office/powerpoint/2010/main" val="395163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hőkezelés méretezése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Probléma: Melyik az a mikroorganizmus, aminek </a:t>
            </a:r>
            <a:r>
              <a:rPr lang="hu-HU" dirty="0" smtClean="0"/>
              <a:t>a </a:t>
            </a:r>
            <a:r>
              <a:rPr lang="hu-HU" dirty="0" err="1" smtClean="0"/>
              <a:t>hőpusztulási</a:t>
            </a:r>
            <a:r>
              <a:rPr lang="hu-HU" dirty="0" smtClean="0"/>
              <a:t> </a:t>
            </a:r>
            <a:r>
              <a:rPr lang="hu-HU" dirty="0"/>
              <a:t>görbéje alapján méretezzünk?</a:t>
            </a:r>
          </a:p>
          <a:p>
            <a:r>
              <a:rPr lang="hu-HU" dirty="0"/>
              <a:t>F0: sterilezési egyenérték</a:t>
            </a:r>
          </a:p>
          <a:p>
            <a:r>
              <a:rPr lang="hu-HU" i="1" dirty="0" err="1"/>
              <a:t>C.botulinum</a:t>
            </a:r>
            <a:r>
              <a:rPr lang="hu-HU" dirty="0"/>
              <a:t>: D121,1=0,21perc; z=10 °C</a:t>
            </a:r>
          </a:p>
          <a:p>
            <a:r>
              <a:rPr lang="hu-HU" dirty="0"/>
              <a:t>a hidegpontban mérhető változó hőmérsékletek </a:t>
            </a:r>
            <a:r>
              <a:rPr lang="hu-HU" dirty="0" smtClean="0"/>
              <a:t>a 10°C-os </a:t>
            </a:r>
            <a:r>
              <a:rPr lang="hu-HU" dirty="0" err="1"/>
              <a:t>z-értékű</a:t>
            </a:r>
            <a:r>
              <a:rPr lang="hu-HU" dirty="0"/>
              <a:t> mikroorganizmusra </a:t>
            </a:r>
            <a:r>
              <a:rPr lang="hu-HU" dirty="0" smtClean="0"/>
              <a:t>olyan pusztító </a:t>
            </a:r>
            <a:r>
              <a:rPr lang="hu-HU" dirty="0"/>
              <a:t>hatást fejtettek ki, amely F0 </a:t>
            </a:r>
            <a:r>
              <a:rPr lang="hu-HU" dirty="0" smtClean="0"/>
              <a:t>percnyi 121,1 </a:t>
            </a:r>
            <a:r>
              <a:rPr lang="hu-HU" dirty="0" err="1"/>
              <a:t>°C-on</a:t>
            </a:r>
            <a:r>
              <a:rPr lang="hu-HU" dirty="0"/>
              <a:t> tartással egyenértékű</a:t>
            </a:r>
          </a:p>
          <a:p>
            <a:r>
              <a:rPr lang="hu-HU" dirty="0"/>
              <a:t>Egészségügyi minimum: 12D </a:t>
            </a:r>
            <a:r>
              <a:rPr lang="hu-HU" i="1" dirty="0"/>
              <a:t>C. </a:t>
            </a:r>
            <a:r>
              <a:rPr lang="hu-HU" i="1" dirty="0" err="1" smtClean="0"/>
              <a:t>botulinum</a:t>
            </a:r>
            <a:r>
              <a:rPr lang="hu-HU" dirty="0" smtClean="0"/>
              <a:t>, F0=2,42 </a:t>
            </a:r>
            <a:r>
              <a:rPr lang="hu-HU" dirty="0"/>
              <a:t>perc</a:t>
            </a:r>
          </a:p>
        </p:txBody>
      </p:sp>
    </p:spTree>
    <p:extLst>
      <p:ext uri="{BB962C8B-B14F-4D97-AF65-F5344CB8AC3E}">
        <p14:creationId xmlns:p14="http://schemas.microsoft.com/office/powerpoint/2010/main" val="153207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Romlás okai: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 </a:t>
            </a:r>
            <a:r>
              <a:rPr lang="hu-HU" b="1" dirty="0"/>
              <a:t>Elégtelen hőkezelés</a:t>
            </a:r>
          </a:p>
          <a:p>
            <a:r>
              <a:rPr lang="hu-HU" dirty="0"/>
              <a:t>– többnyire egyféle, általában spórás baktériumot </a:t>
            </a:r>
            <a:r>
              <a:rPr lang="hu-HU" dirty="0" smtClean="0"/>
              <a:t>lehet találni</a:t>
            </a:r>
            <a:r>
              <a:rPr lang="hu-HU" dirty="0"/>
              <a:t>,</a:t>
            </a:r>
          </a:p>
          <a:p>
            <a:r>
              <a:rPr lang="hu-HU" dirty="0"/>
              <a:t>– gyengén savas élelmiszereknél</a:t>
            </a:r>
            <a:r>
              <a:rPr lang="hu-HU" b="1" dirty="0"/>
              <a:t>: </a:t>
            </a:r>
            <a:r>
              <a:rPr lang="hu-HU" dirty="0" err="1" smtClean="0"/>
              <a:t>leghőellenállóbb</a:t>
            </a:r>
            <a:r>
              <a:rPr lang="hu-HU" dirty="0"/>
              <a:t> </a:t>
            </a:r>
            <a:r>
              <a:rPr lang="hu-HU" dirty="0" err="1" smtClean="0"/>
              <a:t>termofil</a:t>
            </a:r>
            <a:r>
              <a:rPr lang="hu-HU" dirty="0" smtClean="0"/>
              <a:t> </a:t>
            </a:r>
            <a:r>
              <a:rPr lang="hu-HU" dirty="0"/>
              <a:t>spórások,</a:t>
            </a:r>
          </a:p>
          <a:p>
            <a:r>
              <a:rPr lang="hu-HU" dirty="0"/>
              <a:t>– a </a:t>
            </a:r>
            <a:r>
              <a:rPr lang="hu-HU" dirty="0" err="1"/>
              <a:t>termofil</a:t>
            </a:r>
            <a:r>
              <a:rPr lang="hu-HU" dirty="0"/>
              <a:t> aerob vagy anaerob spórások </a:t>
            </a:r>
            <a:r>
              <a:rPr lang="hu-HU" dirty="0" err="1" smtClean="0"/>
              <a:t>hőtűrése</a:t>
            </a:r>
            <a:r>
              <a:rPr lang="hu-HU" dirty="0"/>
              <a:t> </a:t>
            </a:r>
            <a:r>
              <a:rPr lang="hu-HU" dirty="0" smtClean="0"/>
              <a:t>nagyságrenddel </a:t>
            </a:r>
            <a:r>
              <a:rPr lang="hu-HU" dirty="0"/>
              <a:t>nagyobb lehet, mint </a:t>
            </a:r>
            <a:r>
              <a:rPr lang="hu-HU" dirty="0" err="1"/>
              <a:t>mezofiloké</a:t>
            </a:r>
            <a:endParaRPr lang="hu-HU" dirty="0"/>
          </a:p>
          <a:p>
            <a:r>
              <a:rPr lang="hu-HU" dirty="0"/>
              <a:t>– a túlélő spórák kicsírázásával csak nagy </a:t>
            </a:r>
            <a:r>
              <a:rPr lang="hu-HU" dirty="0" smtClean="0"/>
              <a:t>melegben (45-50°C-on</a:t>
            </a:r>
            <a:r>
              <a:rPr lang="hu-HU" dirty="0"/>
              <a:t>) kell számolni,</a:t>
            </a:r>
          </a:p>
          <a:p>
            <a:r>
              <a:rPr lang="hu-HU" dirty="0"/>
              <a:t>– segédanyagok (pl. a zöldségkonzervek </a:t>
            </a:r>
            <a:r>
              <a:rPr lang="hu-HU" dirty="0" err="1" smtClean="0"/>
              <a:t>felöntőlevéhez</a:t>
            </a:r>
            <a:r>
              <a:rPr lang="hu-HU" dirty="0"/>
              <a:t> </a:t>
            </a:r>
            <a:r>
              <a:rPr lang="hu-HU" dirty="0" smtClean="0"/>
              <a:t>használt </a:t>
            </a:r>
            <a:r>
              <a:rPr lang="hu-HU" dirty="0"/>
              <a:t>cukor, a húskonzervekhez, </a:t>
            </a:r>
            <a:r>
              <a:rPr lang="hu-HU" dirty="0" smtClean="0"/>
              <a:t>készételekhez használt </a:t>
            </a:r>
            <a:r>
              <a:rPr lang="hu-HU" dirty="0"/>
              <a:t>fűszerek) magas </a:t>
            </a:r>
            <a:r>
              <a:rPr lang="hu-HU" dirty="0" err="1"/>
              <a:t>termofil</a:t>
            </a:r>
            <a:r>
              <a:rPr lang="hu-HU" dirty="0"/>
              <a:t> </a:t>
            </a:r>
            <a:r>
              <a:rPr lang="hu-HU" dirty="0" smtClean="0"/>
              <a:t>spórás szennyezettsége </a:t>
            </a:r>
            <a:r>
              <a:rPr lang="hu-HU" dirty="0"/>
              <a:t>veszélyes</a:t>
            </a:r>
          </a:p>
        </p:txBody>
      </p:sp>
    </p:spTree>
    <p:extLst>
      <p:ext uri="{BB962C8B-B14F-4D97-AF65-F5344CB8AC3E}">
        <p14:creationId xmlns:p14="http://schemas.microsoft.com/office/powerpoint/2010/main" val="230430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382592"/>
            <a:ext cx="9601196" cy="3493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• </a:t>
            </a:r>
            <a:r>
              <a:rPr lang="hu-HU" b="1" dirty="0"/>
              <a:t>Utószennyeződés</a:t>
            </a:r>
          </a:p>
          <a:p>
            <a:r>
              <a:rPr lang="pt-BR" dirty="0"/>
              <a:t>– a csomagolóanyag vagy a zárás </a:t>
            </a:r>
            <a:r>
              <a:rPr lang="pt-BR" dirty="0" smtClean="0"/>
              <a:t>nem</a:t>
            </a:r>
            <a:r>
              <a:rPr lang="hu-HU" dirty="0" smtClean="0"/>
              <a:t> megfelelő</a:t>
            </a:r>
            <a:r>
              <a:rPr lang="hu-HU" dirty="0"/>
              <a:t>,</a:t>
            </a:r>
          </a:p>
          <a:p>
            <a:r>
              <a:rPr lang="hu-HU" dirty="0"/>
              <a:t>– hűtővíz beszivárgás (hűtővíz </a:t>
            </a:r>
            <a:r>
              <a:rPr lang="hu-HU" dirty="0" smtClean="0"/>
              <a:t>rendszeres cseréje</a:t>
            </a:r>
            <a:r>
              <a:rPr lang="hu-HU" dirty="0"/>
              <a:t>, fertőtlenítése!)</a:t>
            </a:r>
          </a:p>
          <a:p>
            <a:r>
              <a:rPr lang="hu-HU" dirty="0"/>
              <a:t>– </a:t>
            </a:r>
            <a:r>
              <a:rPr lang="hu-HU" dirty="0" err="1"/>
              <a:t>mikrobióta</a:t>
            </a:r>
            <a:r>
              <a:rPr lang="hu-HU" dirty="0"/>
              <a:t> vegyes összetételű, </a:t>
            </a:r>
            <a:r>
              <a:rPr lang="hu-HU" dirty="0" smtClean="0"/>
              <a:t>vegetatív baktériumok </a:t>
            </a:r>
            <a:r>
              <a:rPr lang="hu-HU" dirty="0"/>
              <a:t>és élesztőgombák jelenléte</a:t>
            </a:r>
          </a:p>
        </p:txBody>
      </p:sp>
    </p:spTree>
    <p:extLst>
      <p:ext uri="{BB962C8B-B14F-4D97-AF65-F5344CB8AC3E}">
        <p14:creationId xmlns:p14="http://schemas.microsoft.com/office/powerpoint/2010/main" val="2093032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838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Besugárzás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416" y="3296992"/>
            <a:ext cx="7367167" cy="139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Ultraibolya </a:t>
            </a:r>
            <a:r>
              <a:rPr lang="hu-HU" dirty="0" smtClean="0"/>
              <a:t>sugárzás </a:t>
            </a:r>
            <a:r>
              <a:rPr lang="hu-HU" dirty="0"/>
              <a:t>(UV)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- 240-280 nm </a:t>
            </a:r>
            <a:r>
              <a:rPr lang="hu-HU" dirty="0" smtClean="0"/>
              <a:t>hullámhossz tartomány</a:t>
            </a:r>
            <a:endParaRPr lang="hu-HU" dirty="0"/>
          </a:p>
          <a:p>
            <a:r>
              <a:rPr lang="hu-HU" dirty="0"/>
              <a:t>- nukleinsavak </a:t>
            </a:r>
            <a:r>
              <a:rPr lang="hu-HU" dirty="0" smtClean="0"/>
              <a:t>abszorpciós </a:t>
            </a:r>
            <a:r>
              <a:rPr lang="hu-HU" dirty="0"/>
              <a:t>maximuma: 265 nm </a:t>
            </a:r>
            <a:r>
              <a:rPr lang="hu-HU" dirty="0" smtClean="0"/>
              <a:t>→DNS </a:t>
            </a:r>
            <a:r>
              <a:rPr lang="hu-HU" dirty="0" err="1" smtClean="0"/>
              <a:t>károsodas</a:t>
            </a:r>
            <a:endParaRPr lang="hu-HU" dirty="0"/>
          </a:p>
          <a:p>
            <a:r>
              <a:rPr lang="hu-HU" dirty="0"/>
              <a:t>- </a:t>
            </a:r>
            <a:r>
              <a:rPr lang="hu-HU" dirty="0" err="1" smtClean="0"/>
              <a:t>mikróbák</a:t>
            </a:r>
            <a:r>
              <a:rPr lang="hu-HU" dirty="0" smtClean="0"/>
              <a:t> </a:t>
            </a:r>
            <a:r>
              <a:rPr lang="hu-HU" dirty="0" smtClean="0"/>
              <a:t>UV-érzékenysége </a:t>
            </a:r>
            <a:r>
              <a:rPr lang="hu-HU" dirty="0" smtClean="0"/>
              <a:t>függ</a:t>
            </a:r>
            <a:r>
              <a:rPr lang="hu-HU" dirty="0"/>
              <a:t>: a </a:t>
            </a:r>
            <a:r>
              <a:rPr lang="hu-HU" dirty="0" smtClean="0"/>
              <a:t>fejlődési </a:t>
            </a:r>
            <a:r>
              <a:rPr lang="hu-HU" dirty="0" smtClean="0"/>
              <a:t>stádiumától</a:t>
            </a:r>
            <a:r>
              <a:rPr lang="hu-HU" dirty="0" smtClean="0"/>
              <a:t>, sejtsűrűségtől</a:t>
            </a:r>
            <a:r>
              <a:rPr lang="hu-HU" dirty="0"/>
              <a:t>, a sejteket </a:t>
            </a:r>
            <a:r>
              <a:rPr lang="hu-HU" dirty="0" smtClean="0"/>
              <a:t>körülvevő közeg </a:t>
            </a:r>
            <a:r>
              <a:rPr lang="hu-HU" dirty="0" smtClean="0"/>
              <a:t>összetételétől</a:t>
            </a:r>
            <a:endParaRPr lang="hu-HU" dirty="0"/>
          </a:p>
          <a:p>
            <a:r>
              <a:rPr lang="hu-HU" dirty="0"/>
              <a:t>- </a:t>
            </a:r>
            <a:r>
              <a:rPr lang="hu-HU" dirty="0" smtClean="0"/>
              <a:t>védő </a:t>
            </a:r>
            <a:r>
              <a:rPr lang="hu-HU" dirty="0" err="1" smtClean="0"/>
              <a:t>hatasú</a:t>
            </a:r>
            <a:r>
              <a:rPr lang="hu-HU" dirty="0" smtClean="0"/>
              <a:t> </a:t>
            </a:r>
            <a:r>
              <a:rPr lang="hu-HU" dirty="0"/>
              <a:t>anyagok: </a:t>
            </a:r>
            <a:r>
              <a:rPr lang="hu-HU" dirty="0" smtClean="0"/>
              <a:t>antioxidánsok</a:t>
            </a:r>
            <a:r>
              <a:rPr lang="hu-HU" dirty="0"/>
              <a:t>, </a:t>
            </a:r>
            <a:r>
              <a:rPr lang="hu-HU" dirty="0" err="1" smtClean="0"/>
              <a:t>kataláz</a:t>
            </a:r>
            <a:r>
              <a:rPr lang="hu-HU" dirty="0"/>
              <a:t>, </a:t>
            </a:r>
            <a:r>
              <a:rPr lang="hu-HU" dirty="0" err="1"/>
              <a:t>piroszőlősav</a:t>
            </a:r>
            <a:endParaRPr lang="hu-HU" dirty="0"/>
          </a:p>
          <a:p>
            <a:r>
              <a:rPr lang="hu-HU" dirty="0"/>
              <a:t>- kicsi </a:t>
            </a:r>
            <a:r>
              <a:rPr lang="hu-HU" dirty="0" smtClean="0"/>
              <a:t>áthatolóképesség</a:t>
            </a:r>
            <a:endParaRPr lang="hu-HU" dirty="0"/>
          </a:p>
          <a:p>
            <a:r>
              <a:rPr lang="pt-BR" dirty="0"/>
              <a:t>- a </a:t>
            </a:r>
            <a:r>
              <a:rPr lang="pt-BR" dirty="0" smtClean="0"/>
              <a:t>sug</a:t>
            </a:r>
            <a:r>
              <a:rPr lang="hu-HU" dirty="0" smtClean="0"/>
              <a:t>á</a:t>
            </a:r>
            <a:r>
              <a:rPr lang="pt-BR" dirty="0" smtClean="0"/>
              <a:t>rhat</a:t>
            </a:r>
            <a:r>
              <a:rPr lang="hu-HU" dirty="0" smtClean="0"/>
              <a:t>á</a:t>
            </a:r>
            <a:r>
              <a:rPr lang="pt-BR" dirty="0" smtClean="0"/>
              <a:t>s </a:t>
            </a:r>
            <a:r>
              <a:rPr lang="pt-BR" dirty="0"/>
              <a:t>a </a:t>
            </a:r>
            <a:r>
              <a:rPr lang="pt-BR" dirty="0" smtClean="0"/>
              <a:t>sug</a:t>
            </a:r>
            <a:r>
              <a:rPr lang="hu-HU" dirty="0" smtClean="0"/>
              <a:t>á</a:t>
            </a:r>
            <a:r>
              <a:rPr lang="pt-BR" dirty="0" smtClean="0"/>
              <a:t>rforr</a:t>
            </a:r>
            <a:r>
              <a:rPr lang="hu-HU" dirty="0" smtClean="0"/>
              <a:t>á</a:t>
            </a:r>
            <a:r>
              <a:rPr lang="pt-BR" dirty="0" smtClean="0"/>
              <a:t>st</a:t>
            </a:r>
            <a:r>
              <a:rPr lang="hu-HU" dirty="0" smtClean="0"/>
              <a:t>ó</a:t>
            </a:r>
            <a:r>
              <a:rPr lang="pt-BR" dirty="0" smtClean="0"/>
              <a:t>l t</a:t>
            </a:r>
            <a:r>
              <a:rPr lang="hu-HU" dirty="0" smtClean="0"/>
              <a:t>á</a:t>
            </a:r>
            <a:r>
              <a:rPr lang="pt-BR" dirty="0" smtClean="0"/>
              <a:t>volodva n</a:t>
            </a:r>
            <a:r>
              <a:rPr lang="hu-HU" dirty="0" smtClean="0"/>
              <a:t>é</a:t>
            </a:r>
            <a:r>
              <a:rPr lang="pt-BR" dirty="0" smtClean="0"/>
              <a:t>gyzetesen</a:t>
            </a:r>
            <a:r>
              <a:rPr lang="hu-HU" dirty="0"/>
              <a:t> </a:t>
            </a:r>
            <a:r>
              <a:rPr lang="hu-HU" dirty="0" smtClean="0"/>
              <a:t>csökken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90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Élelmiszer besugárzás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• Olyan </a:t>
            </a:r>
            <a:r>
              <a:rPr lang="hu-HU" b="1" dirty="0"/>
              <a:t>tartósítási módszer</a:t>
            </a:r>
            <a:r>
              <a:rPr lang="hu-HU" dirty="0"/>
              <a:t>, </a:t>
            </a:r>
            <a:r>
              <a:rPr lang="hu-HU" dirty="0" smtClean="0"/>
              <a:t>amely kontrollált </a:t>
            </a:r>
            <a:r>
              <a:rPr lang="hu-HU" dirty="0"/>
              <a:t>szintű </a:t>
            </a:r>
            <a:r>
              <a:rPr lang="hu-HU" dirty="0" smtClean="0"/>
              <a:t>ionizáló sugárzásnak</a:t>
            </a:r>
            <a:endParaRPr lang="hu-HU" dirty="0"/>
          </a:p>
          <a:p>
            <a:r>
              <a:rPr lang="hu-HU" dirty="0"/>
              <a:t>teszi ki az </a:t>
            </a:r>
            <a:r>
              <a:rPr lang="hu-HU" dirty="0" smtClean="0"/>
              <a:t>élelmiszereket, hogy elpusztítsa a veszélyes baktériumokat, vírusokat</a:t>
            </a:r>
            <a:r>
              <a:rPr lang="hu-HU" dirty="0"/>
              <a:t>, rovarokat vagy </a:t>
            </a:r>
            <a:r>
              <a:rPr lang="hu-HU" dirty="0" smtClean="0"/>
              <a:t>parazitákat, </a:t>
            </a:r>
            <a:r>
              <a:rPr lang="nn-NO" dirty="0" smtClean="0"/>
              <a:t>vagy </a:t>
            </a:r>
            <a:r>
              <a:rPr lang="nn-NO" dirty="0"/>
              <a:t>hogy megőrizze annak </a:t>
            </a:r>
            <a:r>
              <a:rPr lang="nn-NO" dirty="0" smtClean="0"/>
              <a:t>friss</a:t>
            </a:r>
            <a:r>
              <a:rPr lang="hu-HU" dirty="0" smtClean="0"/>
              <a:t>é</a:t>
            </a:r>
            <a:r>
              <a:rPr lang="nn-NO" dirty="0" smtClean="0"/>
              <a:t>sseget</a:t>
            </a:r>
            <a:r>
              <a:rPr lang="nn-NO" dirty="0"/>
              <a:t>.</a:t>
            </a:r>
          </a:p>
          <a:p>
            <a:r>
              <a:rPr lang="hu-HU" dirty="0"/>
              <a:t>• „</a:t>
            </a:r>
            <a:r>
              <a:rPr lang="hu-HU" b="1" dirty="0"/>
              <a:t>Hideg pasztőrözés</a:t>
            </a:r>
            <a:r>
              <a:rPr lang="hu-HU" dirty="0"/>
              <a:t>” - </a:t>
            </a:r>
            <a:r>
              <a:rPr lang="hu-HU" dirty="0" err="1" smtClean="0"/>
              <a:t>hatásat</a:t>
            </a:r>
            <a:r>
              <a:rPr lang="hu-HU" dirty="0" smtClean="0"/>
              <a:t> hőhatás</a:t>
            </a:r>
            <a:r>
              <a:rPr lang="hu-HU" dirty="0"/>
              <a:t> n</a:t>
            </a:r>
            <a:r>
              <a:rPr lang="hu-HU" dirty="0" smtClean="0"/>
              <a:t>élkül éri el </a:t>
            </a:r>
          </a:p>
          <a:p>
            <a:r>
              <a:rPr lang="hu-HU" dirty="0" smtClean="0"/>
              <a:t>• </a:t>
            </a:r>
            <a:r>
              <a:rPr lang="hu-HU" dirty="0"/>
              <a:t>„</a:t>
            </a:r>
            <a:r>
              <a:rPr lang="hu-HU" b="1" dirty="0"/>
              <a:t>Befejező kezelés</a:t>
            </a:r>
            <a:r>
              <a:rPr lang="hu-HU" dirty="0"/>
              <a:t>” – </a:t>
            </a:r>
            <a:r>
              <a:rPr lang="hu-HU" dirty="0" smtClean="0"/>
              <a:t>csomagolt élelmiszer </a:t>
            </a:r>
            <a:r>
              <a:rPr lang="hu-HU" dirty="0"/>
              <a:t>kezelhető, ezzel </a:t>
            </a:r>
            <a:r>
              <a:rPr lang="hu-HU" dirty="0" smtClean="0"/>
              <a:t>kizárható </a:t>
            </a:r>
            <a:r>
              <a:rPr lang="hu-HU" dirty="0"/>
              <a:t>az</a:t>
            </a:r>
          </a:p>
          <a:p>
            <a:r>
              <a:rPr lang="hu-HU" dirty="0" err="1" smtClean="0"/>
              <a:t>utófertőzes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39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V="1">
            <a:off x="1295402" y="936413"/>
            <a:ext cx="9601196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339403"/>
            <a:ext cx="9601196" cy="4536465"/>
          </a:xfrm>
        </p:spPr>
        <p:txBody>
          <a:bodyPr/>
          <a:lstStyle/>
          <a:p>
            <a:r>
              <a:rPr lang="hu-HU" sz="4000" dirty="0"/>
              <a:t>Az é</a:t>
            </a:r>
            <a:r>
              <a:rPr lang="hu-HU" sz="4000" dirty="0" smtClean="0"/>
              <a:t>lelmiszerek biztonsága és</a:t>
            </a:r>
            <a:r>
              <a:rPr lang="hu-HU" sz="4000" dirty="0"/>
              <a:t> </a:t>
            </a:r>
            <a:r>
              <a:rPr lang="hu-HU" sz="4000" dirty="0" smtClean="0"/>
              <a:t>eltarthatósági </a:t>
            </a:r>
            <a:r>
              <a:rPr lang="hu-HU" sz="4000" dirty="0"/>
              <a:t>ideje ú</a:t>
            </a:r>
            <a:r>
              <a:rPr lang="hu-HU" sz="4000" dirty="0" smtClean="0"/>
              <a:t>gy növelhető, hogy </a:t>
            </a:r>
            <a:r>
              <a:rPr lang="hu-HU" sz="4000" dirty="0"/>
              <a:t>a </a:t>
            </a:r>
            <a:r>
              <a:rPr lang="hu-HU" sz="4000" b="1" dirty="0"/>
              <a:t>vitamintartalmuk </a:t>
            </a:r>
            <a:r>
              <a:rPr lang="hu-HU" sz="4000" b="1" dirty="0" smtClean="0"/>
              <a:t>és érzékszervi </a:t>
            </a:r>
            <a:r>
              <a:rPr lang="hu-HU" sz="4000" b="1" dirty="0"/>
              <a:t>tulajdonságaik </a:t>
            </a:r>
            <a:r>
              <a:rPr lang="hu-HU" sz="4000" dirty="0" smtClean="0"/>
              <a:t>nem, vagy csupán csekély mértekben</a:t>
            </a:r>
            <a:r>
              <a:rPr lang="hu-HU" sz="4000" dirty="0"/>
              <a:t> </a:t>
            </a:r>
            <a:r>
              <a:rPr lang="hu-HU" sz="4000" dirty="0" smtClean="0"/>
              <a:t>változnak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80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401237"/>
          </a:xfrm>
        </p:spPr>
        <p:txBody>
          <a:bodyPr/>
          <a:lstStyle/>
          <a:p>
            <a:r>
              <a:rPr lang="hu-HU" b="1" dirty="0"/>
              <a:t>Tartósítási eljárások:</a:t>
            </a:r>
            <a:br>
              <a:rPr lang="hu-HU" b="1" dirty="0"/>
            </a:br>
            <a:r>
              <a:rPr lang="hu-HU" dirty="0"/>
              <a:t>• a mikroorganizmusok számára</a:t>
            </a:r>
            <a:br>
              <a:rPr lang="hu-HU" dirty="0"/>
            </a:br>
            <a:r>
              <a:rPr lang="hu-HU" dirty="0"/>
              <a:t>kedvezőtlen körülmények kialakítása,</a:t>
            </a:r>
            <a:br>
              <a:rPr lang="hu-HU" dirty="0"/>
            </a:br>
            <a:r>
              <a:rPr lang="hu-HU" dirty="0"/>
              <a:t>• a mikroorganizmusok</a:t>
            </a:r>
            <a:br>
              <a:rPr lang="hu-HU" dirty="0"/>
            </a:br>
            <a:r>
              <a:rPr lang="hu-HU" dirty="0"/>
              <a:t>élettevékenységeinek szabályozása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862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2572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746975"/>
            <a:ext cx="9601196" cy="5128893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/>
              <a:t>HŐKEZELÉSES TARTÓSÍTÁS</a:t>
            </a:r>
          </a:p>
          <a:p>
            <a:r>
              <a:rPr lang="hu-HU" b="1" dirty="0"/>
              <a:t>Pasztőrözés</a:t>
            </a:r>
            <a:r>
              <a:rPr lang="hu-HU" b="1" dirty="0" smtClean="0"/>
              <a:t>: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Az </a:t>
            </a:r>
            <a:r>
              <a:rPr lang="hu-HU" dirty="0">
                <a:solidFill>
                  <a:schemeClr val="tx1"/>
                </a:solidFill>
              </a:rPr>
              <a:t>eljárás </a:t>
            </a:r>
            <a:r>
              <a:rPr lang="hu-HU" dirty="0" smtClean="0">
                <a:solidFill>
                  <a:schemeClr val="tx1"/>
                </a:solidFill>
              </a:rPr>
              <a:t>Louis Pasteur</a:t>
            </a:r>
            <a:r>
              <a:rPr lang="hu-HU" dirty="0">
                <a:solidFill>
                  <a:schemeClr val="tx1"/>
                </a:solidFill>
              </a:rPr>
              <a:t> francia vegyész nevéhez fűződik, aki nem csak felismerte, hanem be is bizonyította, hogy a mikroorganizmusok erjedést és betegségeket idézhetnek elő, valamint, hogy az élelmiszer a levegőben levő organizmusok hatására indul bomlásnak. Munkásságában ezt a módszert elsősorban a </a:t>
            </a:r>
            <a:r>
              <a:rPr lang="hu-HU" dirty="0" smtClean="0">
                <a:solidFill>
                  <a:schemeClr val="tx1"/>
                </a:solidFill>
              </a:rPr>
              <a:t>bor, ecet és sör</a:t>
            </a:r>
            <a:r>
              <a:rPr lang="hu-HU" dirty="0">
                <a:solidFill>
                  <a:schemeClr val="tx1"/>
                </a:solidFill>
              </a:rPr>
              <a:t> eltarthatóságára alkalmazta. Az eljárást először </a:t>
            </a:r>
            <a:r>
              <a:rPr lang="hu-HU" dirty="0" smtClean="0">
                <a:solidFill>
                  <a:schemeClr val="tx1"/>
                </a:solidFill>
              </a:rPr>
              <a:t>1862. április </a:t>
            </a:r>
            <a:r>
              <a:rPr lang="hu-HU" dirty="0">
                <a:solidFill>
                  <a:schemeClr val="tx1"/>
                </a:solidFill>
              </a:rPr>
              <a:t>20-án hajtották végre </a:t>
            </a:r>
            <a:r>
              <a:rPr lang="hu-HU" dirty="0"/>
              <a:t>sikeresen.</a:t>
            </a:r>
            <a:endParaRPr lang="hu-HU" b="1" dirty="0"/>
          </a:p>
          <a:p>
            <a:r>
              <a:rPr lang="hu-HU" dirty="0"/>
              <a:t>• A vegetatív (spórátlan) mikrobasejtek </a:t>
            </a:r>
            <a:r>
              <a:rPr lang="hu-HU" dirty="0" smtClean="0"/>
              <a:t>elpusztítása ill</a:t>
            </a:r>
            <a:r>
              <a:rPr lang="hu-HU" dirty="0"/>
              <a:t>. nagy arányú csökkentése</a:t>
            </a:r>
          </a:p>
          <a:p>
            <a:r>
              <a:rPr lang="hu-HU" dirty="0"/>
              <a:t>• 100°C alatti hőmérséklet</a:t>
            </a:r>
          </a:p>
          <a:p>
            <a:r>
              <a:rPr lang="hu-HU" dirty="0"/>
              <a:t>• </a:t>
            </a:r>
            <a:r>
              <a:rPr lang="hu-HU" dirty="0" err="1"/>
              <a:t>Létojás</a:t>
            </a:r>
            <a:r>
              <a:rPr lang="hu-HU" dirty="0"/>
              <a:t>: 64,4 °C minimum 2.5 percig</a:t>
            </a:r>
          </a:p>
          <a:p>
            <a:r>
              <a:rPr lang="hu-HU" dirty="0"/>
              <a:t>• Tej: (HTST) 71,7 °C minimum 15 másodpercig</a:t>
            </a:r>
          </a:p>
          <a:p>
            <a:r>
              <a:rPr lang="fi-FI" dirty="0"/>
              <a:t>• jégkrém (fagylalt): 71,1 °C-on 10 </a:t>
            </a:r>
            <a:r>
              <a:rPr lang="fi-FI" dirty="0" smtClean="0"/>
              <a:t>perc,</a:t>
            </a:r>
            <a:r>
              <a:rPr lang="hu-HU" dirty="0" smtClean="0"/>
              <a:t> 79,4 </a:t>
            </a:r>
            <a:r>
              <a:rPr lang="hu-HU" dirty="0" err="1"/>
              <a:t>°C-on</a:t>
            </a:r>
            <a:r>
              <a:rPr lang="hu-HU" dirty="0"/>
              <a:t> 15 </a:t>
            </a:r>
            <a:r>
              <a:rPr lang="hu-HU" dirty="0" err="1" smtClean="0"/>
              <a:t>mperc</a:t>
            </a:r>
            <a:endParaRPr lang="hu-HU" dirty="0" smtClean="0"/>
          </a:p>
          <a:p>
            <a:r>
              <a:rPr lang="hu-HU" dirty="0" smtClean="0"/>
              <a:t>SÖR: függ a töltési </a:t>
            </a:r>
            <a:r>
              <a:rPr lang="hu-HU" dirty="0" err="1" smtClean="0"/>
              <a:t>techonlógiától</a:t>
            </a:r>
            <a:r>
              <a:rPr lang="hu-HU" dirty="0" smtClean="0"/>
              <a:t> (</a:t>
            </a:r>
            <a:r>
              <a:rPr lang="hu-HU" dirty="0" err="1" smtClean="0"/>
              <a:t>pillanatpasztőr</a:t>
            </a:r>
            <a:r>
              <a:rPr lang="hu-HU" dirty="0" smtClean="0"/>
              <a:t>, vagy alagút </a:t>
            </a:r>
            <a:r>
              <a:rPr lang="hu-HU" dirty="0" err="1" smtClean="0"/>
              <a:t>pasztőr</a:t>
            </a:r>
            <a:r>
              <a:rPr lang="hu-HU" dirty="0" smtClean="0"/>
              <a:t>…)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801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HŐKEZELÉSES TARTÓSÍTÁS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Sterilezés (</a:t>
            </a:r>
            <a:r>
              <a:rPr lang="hu-HU" b="1" dirty="0" err="1"/>
              <a:t>appertizáció</a:t>
            </a:r>
            <a:r>
              <a:rPr lang="hu-HU" b="1" dirty="0"/>
              <a:t>):</a:t>
            </a:r>
          </a:p>
          <a:p>
            <a:r>
              <a:rPr lang="hu-HU" dirty="0" smtClean="0"/>
              <a:t>Valamennyi </a:t>
            </a:r>
            <a:r>
              <a:rPr lang="hu-HU" dirty="0"/>
              <a:t>mikroorganizmus és </a:t>
            </a:r>
            <a:r>
              <a:rPr lang="hu-HU" dirty="0" smtClean="0"/>
              <a:t>spóráinak elpusztítása</a:t>
            </a:r>
            <a:endParaRPr lang="hu-HU" dirty="0"/>
          </a:p>
          <a:p>
            <a:r>
              <a:rPr lang="hu-HU" dirty="0"/>
              <a:t>• 105-130°C hőmérséklet</a:t>
            </a:r>
          </a:p>
          <a:p>
            <a:r>
              <a:rPr lang="hu-HU" dirty="0"/>
              <a:t>• Tej UHT kezelése: 138-142 °C, 2-3 sec</a:t>
            </a:r>
          </a:p>
          <a:p>
            <a:r>
              <a:rPr lang="hu-HU" dirty="0"/>
              <a:t>+ aszeptikus csomagolás</a:t>
            </a:r>
          </a:p>
          <a:p>
            <a:r>
              <a:rPr lang="hu-HU" dirty="0"/>
              <a:t>• „kereskedelmi sterilitás”</a:t>
            </a:r>
          </a:p>
        </p:txBody>
      </p:sp>
    </p:spTree>
    <p:extLst>
      <p:ext uri="{BB962C8B-B14F-4D97-AF65-F5344CB8AC3E}">
        <p14:creationId xmlns:p14="http://schemas.microsoft.com/office/powerpoint/2010/main" val="160248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mikroorganizmusok </a:t>
            </a:r>
            <a:r>
              <a:rPr lang="hu-HU" b="1" dirty="0" err="1"/>
              <a:t>hőtűrését</a:t>
            </a:r>
            <a:r>
              <a:rPr lang="hu-HU" b="1" dirty="0"/>
              <a:t> </a:t>
            </a:r>
            <a:r>
              <a:rPr lang="hu-HU" b="1" dirty="0" smtClean="0"/>
              <a:t>befolyásoló tényezők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 A mikroorganizmus szaporodási fázisa;</a:t>
            </a:r>
          </a:p>
          <a:p>
            <a:r>
              <a:rPr lang="hu-HU" dirty="0"/>
              <a:t> A tenyészet szaporodási hőmérséklete;</a:t>
            </a:r>
          </a:p>
          <a:p>
            <a:r>
              <a:rPr lang="hu-HU" dirty="0"/>
              <a:t> A közegben lévő védőanyagok;</a:t>
            </a:r>
          </a:p>
          <a:p>
            <a:r>
              <a:rPr lang="hu-HU" dirty="0"/>
              <a:t>Zsírok, cukrok, fehérjék, glicerin</a:t>
            </a:r>
          </a:p>
          <a:p>
            <a:r>
              <a:rPr lang="hu-HU" dirty="0"/>
              <a:t> A közeg vízaktivitása, ill. sótartalma;</a:t>
            </a:r>
          </a:p>
          <a:p>
            <a:r>
              <a:rPr lang="hu-HU" dirty="0"/>
              <a:t> </a:t>
            </a:r>
            <a:r>
              <a:rPr lang="hu-HU" i="1" dirty="0"/>
              <a:t>Salmonella </a:t>
            </a:r>
            <a:r>
              <a:rPr lang="hu-HU" dirty="0" err="1"/>
              <a:t>Typhimurium</a:t>
            </a:r>
            <a:r>
              <a:rPr lang="hu-HU" dirty="0"/>
              <a:t> D90: 72-78 perc </a:t>
            </a:r>
            <a:r>
              <a:rPr lang="hu-HU" i="1" dirty="0" smtClean="0"/>
              <a:t>csokoládéban </a:t>
            </a:r>
            <a:r>
              <a:rPr lang="hu-HU" dirty="0" smtClean="0"/>
              <a:t>0,0008 </a:t>
            </a:r>
            <a:r>
              <a:rPr lang="hu-HU" dirty="0"/>
              <a:t>perc </a:t>
            </a:r>
            <a:r>
              <a:rPr lang="hu-HU" i="1" dirty="0"/>
              <a:t>tejben</a:t>
            </a:r>
          </a:p>
          <a:p>
            <a:r>
              <a:rPr lang="hu-HU" dirty="0"/>
              <a:t> A közeg pH-ja;</a:t>
            </a:r>
          </a:p>
        </p:txBody>
      </p:sp>
    </p:spTree>
    <p:extLst>
      <p:ext uri="{BB962C8B-B14F-4D97-AF65-F5344CB8AC3E}">
        <p14:creationId xmlns:p14="http://schemas.microsoft.com/office/powerpoint/2010/main" val="2797956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531</Words>
  <Application>Microsoft Office PowerPoint</Application>
  <PresentationFormat>Szélesvásznú</PresentationFormat>
  <Paragraphs>72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Organikus</vt:lpstr>
      <vt:lpstr>ÚJ TARTÓSÍTÁSI TECHNOLÓGIÁK MIKROBIOLÓGIAI VONATKOZÁSAI   Lippai Dénes  Legenda Sörfőzde 2017.01.20.</vt:lpstr>
      <vt:lpstr>Besugárzás</vt:lpstr>
      <vt:lpstr>Ultraibolya sugárzás (UV)</vt:lpstr>
      <vt:lpstr>Élelmiszer besugárzás</vt:lpstr>
      <vt:lpstr>PowerPoint bemutató</vt:lpstr>
      <vt:lpstr>Tartósítási eljárások: • a mikroorganizmusok számára kedvezőtlen körülmények kialakítása, • a mikroorganizmusok élettevékenységeinek szabályozása</vt:lpstr>
      <vt:lpstr>PowerPoint bemutató</vt:lpstr>
      <vt:lpstr>HŐKEZELÉSES TARTÓSÍTÁS </vt:lpstr>
      <vt:lpstr>A mikroorganizmusok hőtűrését befolyásoló tényezők</vt:lpstr>
      <vt:lpstr>A hőkezelés méretezése</vt:lpstr>
      <vt:lpstr>A hőkezelés méretezése</vt:lpstr>
      <vt:lpstr>A hőkezelés méretezése</vt:lpstr>
      <vt:lpstr>Romlás okai:</vt:lpstr>
      <vt:lpstr>PowerPoint bemutató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ÚJ TARTÓSÍTÁSI TECHNOLÓGIÁK MIKROBIOLÓGIAI VONATKOZÁSAI  Lippai Dénes  Legenda Sörfőzde</dc:title>
  <dc:creator>Deni</dc:creator>
  <cp:lastModifiedBy>Deni</cp:lastModifiedBy>
  <cp:revision>19</cp:revision>
  <dcterms:created xsi:type="dcterms:W3CDTF">2017-01-20T17:17:57Z</dcterms:created>
  <dcterms:modified xsi:type="dcterms:W3CDTF">2017-01-20T18:01:52Z</dcterms:modified>
</cp:coreProperties>
</file>