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2"/>
  </p:notesMasterIdLst>
  <p:handoutMasterIdLst>
    <p:handoutMasterId r:id="rId33"/>
  </p:handoutMasterIdLst>
  <p:sldIdLst>
    <p:sldId id="257" r:id="rId5"/>
    <p:sldId id="262" r:id="rId6"/>
    <p:sldId id="263" r:id="rId7"/>
    <p:sldId id="276" r:id="rId8"/>
    <p:sldId id="277" r:id="rId9"/>
    <p:sldId id="278" r:id="rId10"/>
    <p:sldId id="279" r:id="rId11"/>
    <p:sldId id="258" r:id="rId12"/>
    <p:sldId id="264" r:id="rId13"/>
    <p:sldId id="265" r:id="rId14"/>
    <p:sldId id="266" r:id="rId15"/>
    <p:sldId id="259" r:id="rId16"/>
    <p:sldId id="269" r:id="rId17"/>
    <p:sldId id="268" r:id="rId18"/>
    <p:sldId id="267" r:id="rId19"/>
    <p:sldId id="270" r:id="rId20"/>
    <p:sldId id="274" r:id="rId21"/>
    <p:sldId id="271" r:id="rId22"/>
    <p:sldId id="272" r:id="rId23"/>
    <p:sldId id="275" r:id="rId24"/>
    <p:sldId id="273" r:id="rId25"/>
    <p:sldId id="283" r:id="rId26"/>
    <p:sldId id="280" r:id="rId27"/>
    <p:sldId id="282" r:id="rId28"/>
    <p:sldId id="281" r:id="rId29"/>
    <p:sldId id="284" r:id="rId30"/>
    <p:sldId id="260" r:id="rId31"/>
  </p:sldIdLst>
  <p:sldSz cx="12188825" cy="6858000"/>
  <p:notesSz cx="6858000" cy="9144000"/>
  <p:defaultTextStyle>
    <a:defPPr rtl="0">
      <a:defRPr lang="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2496">
          <p15:clr>
            <a:srgbClr val="A4A3A4"/>
          </p15:clr>
        </p15:guide>
        <p15:guide id="3" orient="horz" pos="2880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orient="horz" pos="3888">
          <p15:clr>
            <a:srgbClr val="A4A3A4"/>
          </p15:clr>
        </p15:guide>
        <p15:guide id="6" orient="horz" pos="240">
          <p15:clr>
            <a:srgbClr val="A4A3A4"/>
          </p15:clr>
        </p15:guide>
        <p15:guide id="7" pos="3839">
          <p15:clr>
            <a:srgbClr val="A4A3A4"/>
          </p15:clr>
        </p15:guide>
        <p15:guide id="8" pos="527">
          <p15:clr>
            <a:srgbClr val="A4A3A4"/>
          </p15:clr>
        </p15:guide>
        <p15:guide id="9" pos="815">
          <p15:clr>
            <a:srgbClr val="A4A3A4"/>
          </p15:clr>
        </p15:guide>
        <p15:guide id="10" pos="6863">
          <p15:clr>
            <a:srgbClr val="A4A3A4"/>
          </p15:clr>
        </p15:guide>
        <p15:guide id="11" pos="6143">
          <p15:clr>
            <a:srgbClr val="A4A3A4"/>
          </p15:clr>
        </p15:guide>
        <p15:guide id="12" pos="47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9927" autoAdjust="0"/>
  </p:normalViewPr>
  <p:slideViewPr>
    <p:cSldViewPr>
      <p:cViewPr varScale="1">
        <p:scale>
          <a:sx n="55" d="100"/>
          <a:sy n="55" d="100"/>
        </p:scale>
        <p:origin x="1260" y="66"/>
      </p:cViewPr>
      <p:guideLst>
        <p:guide orient="horz" pos="2160"/>
        <p:guide orient="horz" pos="2496"/>
        <p:guide orient="horz" pos="2880"/>
        <p:guide orient="horz" pos="1056"/>
        <p:guide orient="horz" pos="3888"/>
        <p:guide orient="horz" pos="240"/>
        <p:guide pos="3839"/>
        <p:guide pos="527"/>
        <p:guide pos="815"/>
        <p:guide pos="6863"/>
        <p:guide pos="6143"/>
        <p:guide pos="470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7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661FF9F-8608-45C5-B1A8-38FD1BB25153}" type="datetime1">
              <a:rPr lang="hu-HU" smtClean="0"/>
              <a:t>2019. 09. 13.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567D4A-04CB-4EDF-8FB1-342A02FC8EC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4FCFAD2-CFCC-4D71-B3BF-7F79F95B7285}" type="datetime1">
              <a:rPr lang="hu-HU" smtClean="0"/>
              <a:t>2019. 09. 13.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u-HU" dirty="0"/>
              <a:t>Mintaszöveg szerkesztése</a:t>
            </a:r>
          </a:p>
          <a:p>
            <a:pPr lvl="1" rtl="0"/>
            <a:r>
              <a:rPr lang="hu-HU" dirty="0"/>
              <a:t>Második szint</a:t>
            </a:r>
          </a:p>
          <a:p>
            <a:pPr lvl="2" rtl="0"/>
            <a:r>
              <a:rPr lang="hu-HU" dirty="0"/>
              <a:t>Harmadik szint</a:t>
            </a:r>
          </a:p>
          <a:p>
            <a:pPr lvl="3" rtl="0"/>
            <a:r>
              <a:rPr lang="hu-HU" dirty="0"/>
              <a:t>Negyedik szint</a:t>
            </a:r>
          </a:p>
          <a:p>
            <a:pPr lvl="4" rtl="0"/>
            <a:r>
              <a:rPr lang="hu-HU" dirty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E61351F-DBB1-4664-ADA9-83BC7CB8848D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1351F-DBB1-4664-ADA9-83BC7CB8848D}" type="slidenum">
              <a:rPr lang="hu-HU" smtClean="0"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073823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1351F-DBB1-4664-ADA9-83BC7CB8848D}" type="slidenum">
              <a:rPr lang="hu-HU" smtClean="0"/>
              <a:t>19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70066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Bécsi maláta : 95-110</a:t>
            </a:r>
            <a:r>
              <a:rPr lang="hu-HU" baseline="0" dirty="0" smtClean="0"/>
              <a:t> C aszalás egy órán át</a:t>
            </a:r>
          </a:p>
          <a:p>
            <a:r>
              <a:rPr lang="hu-HU" baseline="0" dirty="0" smtClean="0"/>
              <a:t>Müncheni : közel 90 C, hosszabb ideig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1351F-DBB1-4664-ADA9-83BC7CB8848D}" type="slidenum">
              <a:rPr lang="hu-HU" smtClean="0"/>
              <a:t>21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38139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1351F-DBB1-4664-ADA9-83BC7CB8848D}" type="slidenum">
              <a:rPr lang="hu-HU" smtClean="0"/>
              <a:t>22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778273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1351F-DBB1-4664-ADA9-83BC7CB8848D}" type="slidenum">
              <a:rPr lang="hu-HU" smtClean="0"/>
              <a:t>23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255703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1351F-DBB1-4664-ADA9-83BC7CB8848D}" type="slidenum">
              <a:rPr lang="hu-HU" smtClean="0"/>
              <a:t>24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577929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1351F-DBB1-4664-ADA9-83BC7CB8848D}" type="slidenum">
              <a:rPr lang="hu-HU" smtClean="0"/>
              <a:t>25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440702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1351F-DBB1-4664-ADA9-83BC7CB8848D}" type="slidenum">
              <a:rPr lang="hu-HU" smtClean="0"/>
              <a:t>26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261554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1351F-DBB1-4664-ADA9-83BC7CB8848D}" type="slidenum">
              <a:rPr lang="hu-HU" smtClean="0"/>
              <a:t>27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09211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1351F-DBB1-4664-ADA9-83BC7CB8848D}" type="slidenum">
              <a:rPr lang="hu-HU" smtClean="0"/>
              <a:t>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32539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1351F-DBB1-4664-ADA9-83BC7CB8848D}" type="slidenum">
              <a:rPr lang="hu-HU" smtClean="0"/>
              <a:t>12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10534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1351F-DBB1-4664-ADA9-83BC7CB8848D}" type="slidenum">
              <a:rPr lang="hu-HU" smtClean="0"/>
              <a:t>13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43477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1351F-DBB1-4664-ADA9-83BC7CB8848D}" type="slidenum">
              <a:rPr lang="hu-HU" smtClean="0"/>
              <a:t>14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71899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1351F-DBB1-4664-ADA9-83BC7CB8848D}" type="slidenum">
              <a:rPr lang="hu-HU" smtClean="0"/>
              <a:t>15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32193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1351F-DBB1-4664-ADA9-83BC7CB8848D}" type="slidenum">
              <a:rPr lang="hu-HU" smtClean="0"/>
              <a:t>16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50617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1351F-DBB1-4664-ADA9-83BC7CB8848D}" type="slidenum">
              <a:rPr lang="hu-HU" smtClean="0"/>
              <a:t>17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58792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1351F-DBB1-4664-ADA9-83BC7CB8848D}" type="slidenum">
              <a:rPr lang="hu-HU" smtClean="0"/>
              <a:t>18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03494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 rtlCol="0">
            <a:normAutofit/>
          </a:bodyPr>
          <a:lstStyle>
            <a:lvl1pPr>
              <a:defRPr sz="6000"/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  <a:noFill/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u-HU" smtClean="0"/>
              <a:t>Kattintson ide az alcím mintájának szerkesztéséhez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BA18155-4E33-47DA-B7F4-EA18CAE32FFF}" type="datetime1">
              <a:rPr lang="hu-HU" smtClean="0"/>
              <a:t>2019. 09. 13.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dirty="0"/>
              <a:t>Élőláb beszúrása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1FEFA0A-2F20-4B60-98C6-5FFDA469AA1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7859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2B448E9-EFC0-49B6-84AF-C3EDA5A64DBD}" type="datetime1">
              <a:rPr lang="hu-HU" smtClean="0"/>
              <a:t>2019. 09. 13.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dirty="0"/>
              <a:t>Élőláb beszúrása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1FEFA0A-2F20-4B60-98C6-5FFDA469AA1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8703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 rtlCol="0"/>
          <a:lstStyle/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70865D-5111-4BC4-9D51-5EE6FAAF5ADC}" type="datetime1">
              <a:rPr lang="hu-HU" smtClean="0"/>
              <a:t>2019. 09. 13.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dirty="0"/>
              <a:t>Élőláb beszúrása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1FEFA0A-2F20-4B60-98C6-5FFDA469AA1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198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dirty="0"/>
              <a:t>Mintacím stílusának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988397-A6E3-4F51-83DD-E38CBC2568C5}" type="datetime1">
              <a:rPr lang="hu-HU" smtClean="0"/>
              <a:t>2019. 09. 13.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dirty="0"/>
              <a:t>Élőláb beszúrása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1FEFA0A-2F20-4B60-98C6-5FFDA469AA1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9449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rtlCol="0" anchor="b">
            <a:normAutofit/>
          </a:bodyPr>
          <a:lstStyle>
            <a:lvl1pPr algn="l">
              <a:defRPr sz="4800" b="0" i="0" cap="none" baseline="0"/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  <a:noFill/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BA4E858-CF8E-47AB-8775-235D25E717FF}" type="datetime1">
              <a:rPr lang="hu-HU" smtClean="0"/>
              <a:t>2019. 09. 13.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dirty="0"/>
              <a:t>Élőláb beszúrása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1FEFA0A-2F20-4B60-98C6-5FFDA469AA1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156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dirty="0"/>
              <a:t>Mintacím stílusának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8D3B152-0184-4B3E-BAFD-BF5766EAC89B}" type="datetime1">
              <a:rPr lang="hu-HU" smtClean="0"/>
              <a:t>2019. 09. 13.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dirty="0"/>
              <a:t>Élőláb beszúrása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1FEFA0A-2F20-4B60-98C6-5FFDA469AA1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9345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AB860A-1CD9-43D8-BA89-0E82335155EF}" type="datetime1">
              <a:rPr lang="hu-HU" smtClean="0"/>
              <a:t>2019. 09. 13.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dirty="0"/>
              <a:t>Élőláb beszúrása</a:t>
            </a: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1FEFA0A-2F20-4B60-98C6-5FFDA469AA1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5768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dirty="0"/>
              <a:t>Mintacím stílusának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96DB7A-2484-4A74-8C71-8C12EEED02F4}" type="datetime1">
              <a:rPr lang="hu-HU" smtClean="0"/>
              <a:t>2019. 09. 13.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dirty="0"/>
              <a:t>Élőláb beszúrása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1FEFA0A-2F20-4B60-98C6-5FFDA469AA1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5118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4F98EA-F722-4663-A6BA-E9C81DF7B1D0}" type="datetime1">
              <a:rPr lang="hu-HU" smtClean="0"/>
              <a:t>2019. 09. 13.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dirty="0"/>
              <a:t>Élőláb beszúrása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1FEFA0A-2F20-4B60-98C6-5FFDA469AA1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3915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  <a:noFill/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E49B53-31B3-4A4E-8E2A-90D2E89B9B61}" type="datetime1">
              <a:rPr lang="hu-HU" smtClean="0"/>
              <a:t>2019. 09. 13.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dirty="0"/>
              <a:t>Élőláb beszúrása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1FEFA0A-2F20-4B60-98C6-5FFDA469AA1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2803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rtlCol="0" anchor="b">
            <a:noAutofit/>
          </a:bodyPr>
          <a:lstStyle>
            <a:lvl1pPr algn="l">
              <a:defRPr sz="3200" b="0"/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Kép helye 2" descr="Üres helyőrző kép hozzáadásához. Kattintson a helyőrzőre, és jelölje ki a hozzáadni kívánt képet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u-HU" smtClean="0"/>
              <a:t>Kép beszúrásához kattintson az ikonra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  <a:noFill/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09995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u-HU" dirty="0"/>
              <a:t>Mintacím stílusának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  <a:solidFill>
            <a:schemeClr val="bg2">
              <a:alpha val="7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u-HU" dirty="0"/>
              <a:t>Mintaszöveg szerkesztése</a:t>
            </a:r>
          </a:p>
          <a:p>
            <a:pPr lvl="1" rtl="0"/>
            <a:r>
              <a:rPr lang="hu-HU" dirty="0"/>
              <a:t>Második szint</a:t>
            </a:r>
          </a:p>
          <a:p>
            <a:pPr lvl="2" rtl="0"/>
            <a:r>
              <a:rPr lang="hu-HU" dirty="0"/>
              <a:t>Harmadik szint</a:t>
            </a:r>
          </a:p>
          <a:p>
            <a:pPr lvl="3" rtl="0"/>
            <a:r>
              <a:rPr lang="hu-HU" dirty="0"/>
              <a:t>Negyedik szint</a:t>
            </a:r>
          </a:p>
          <a:p>
            <a:pPr lvl="4" rtl="0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F22995D-FC08-4857-B0AB-368DAD1B3419}" type="datetime1">
              <a:rPr lang="hu-HU" smtClean="0"/>
              <a:t>2019. 09. 13.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hu-HU" dirty="0"/>
              <a:t>Élőláb beszúrása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81FEFA0A-2F20-4B60-98C6-5FFDA469AA1C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95739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Clr>
          <a:schemeClr val="accent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hu-HU" dirty="0" smtClean="0"/>
              <a:t>A maláta és paraméterei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5880719" cy="6019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rtl="0"/>
            <a:r>
              <a:rPr lang="hu-HU" sz="3200" b="1" dirty="0" smtClean="0"/>
              <a:t>Dr. Fogarasi Attila Levente</a:t>
            </a:r>
            <a:endParaRPr lang="hu-HU" sz="32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3142084" y="6268670"/>
            <a:ext cx="3096344" cy="36933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hu-HU" b="1" dirty="0" smtClean="0"/>
              <a:t>2019. </a:t>
            </a:r>
            <a:r>
              <a:rPr lang="hu-HU" b="1" smtClean="0"/>
              <a:t>Szeptember </a:t>
            </a:r>
            <a:r>
              <a:rPr lang="hu-HU" b="1" smtClean="0"/>
              <a:t>14</a:t>
            </a:r>
            <a:endParaRPr lang="hu-HU" b="1" dirty="0" smtClean="0"/>
          </a:p>
        </p:txBody>
      </p:sp>
    </p:spTree>
    <p:extLst>
      <p:ext uri="{BB962C8B-B14F-4D97-AF65-F5344CB8AC3E}">
        <p14:creationId xmlns:p14="http://schemas.microsoft.com/office/powerpoint/2010/main" val="75228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2" y="5157789"/>
            <a:ext cx="8229600" cy="113982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00000"/>
              </a:lnSpc>
            </a:pPr>
            <a:r>
              <a:rPr lang="hu-HU" dirty="0" smtClean="0"/>
              <a:t>Az árpa sejtfala a csíráztatás 6. napján</a:t>
            </a:r>
            <a:endParaRPr lang="en-GB" dirty="0" smtClean="0"/>
          </a:p>
        </p:txBody>
      </p:sp>
      <p:pic>
        <p:nvPicPr>
          <p:cNvPr id="2662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7700" y="333376"/>
            <a:ext cx="8229600" cy="4530725"/>
          </a:xfrm>
        </p:spPr>
      </p:pic>
    </p:spTree>
    <p:extLst>
      <p:ext uri="{BB962C8B-B14F-4D97-AF65-F5344CB8AC3E}">
        <p14:creationId xmlns:p14="http://schemas.microsoft.com/office/powerpoint/2010/main" val="342987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1" y="260350"/>
            <a:ext cx="453707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587" y="3094039"/>
            <a:ext cx="4681538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6886576" y="765176"/>
            <a:ext cx="3311525" cy="830997"/>
          </a:xfrm>
          <a:prstGeom prst="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2400" dirty="0"/>
              <a:t>Keményítőszemcse a csíráztatás 4. napján</a:t>
            </a:r>
            <a:endParaRPr lang="en-GB" sz="2400" dirty="0"/>
          </a:p>
        </p:txBody>
      </p:sp>
      <p:sp>
        <p:nvSpPr>
          <p:cNvPr id="30725" name="Text Box 7"/>
          <p:cNvSpPr txBox="1">
            <a:spLocks noChangeArrowheads="1"/>
          </p:cNvSpPr>
          <p:nvPr/>
        </p:nvSpPr>
        <p:spPr bwMode="auto">
          <a:xfrm>
            <a:off x="2206625" y="4508501"/>
            <a:ext cx="3167062" cy="830997"/>
          </a:xfrm>
          <a:prstGeom prst="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2400" dirty="0"/>
              <a:t>Keményítőszemcse a csíráztatás 6. </a:t>
            </a:r>
            <a:r>
              <a:rPr lang="hu-HU" sz="2400" dirty="0" smtClean="0"/>
              <a:t>napján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43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88776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hu-HU" dirty="0" smtClean="0"/>
              <a:t>A malátagyártás berendezései</a:t>
            </a:r>
            <a:endParaRPr lang="hu-HU" dirty="0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412776"/>
            <a:ext cx="8504431" cy="5161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825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948" y="1301200"/>
            <a:ext cx="7680919" cy="556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1293813" y="381000"/>
            <a:ext cx="9601200" cy="887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smtClean="0"/>
              <a:t>A malátagyártás berendezései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6658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996" y="1268760"/>
            <a:ext cx="7416824" cy="5562618"/>
          </a:xfrm>
        </p:spPr>
      </p:pic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1293813" y="381000"/>
            <a:ext cx="9601200" cy="887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mtClean="0"/>
              <a:t>A malátagyártás berendezései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3169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016" y="1551974"/>
            <a:ext cx="6750794" cy="5037131"/>
          </a:xfrm>
        </p:spPr>
      </p:pic>
      <p:sp>
        <p:nvSpPr>
          <p:cNvPr id="5" name="Cím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hu-HU" dirty="0" smtClean="0"/>
              <a:t>A malátagyártás berendezései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421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rtalom helye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932" y="1569012"/>
            <a:ext cx="8136903" cy="5288988"/>
          </a:xfrm>
        </p:spPr>
      </p:pic>
      <p:sp>
        <p:nvSpPr>
          <p:cNvPr id="5" name="Cím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hu-HU" dirty="0" smtClean="0"/>
              <a:t>A malátagyártás berendezései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8900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293813" y="242888"/>
            <a:ext cx="96012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hu-HU" dirty="0" smtClean="0"/>
              <a:t>A malátagyártás berendezései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892" y="1095375"/>
            <a:ext cx="8620125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05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rtalom helye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786" y="1524000"/>
            <a:ext cx="10121398" cy="5073351"/>
          </a:xfrm>
        </p:spPr>
      </p:pic>
      <p:sp>
        <p:nvSpPr>
          <p:cNvPr id="5" name="Cím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hu-HU" dirty="0" smtClean="0"/>
              <a:t>A malátagyártás berendezései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1954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rtalom helye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66" y="1524000"/>
            <a:ext cx="7931694" cy="5284492"/>
          </a:xfrm>
        </p:spPr>
      </p:pic>
      <p:sp>
        <p:nvSpPr>
          <p:cNvPr id="5" name="Cím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hu-HU" dirty="0" smtClean="0"/>
              <a:t>A malátagyártás berendezései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2841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49796" y="260648"/>
            <a:ext cx="9601200" cy="903312"/>
          </a:xfrm>
        </p:spPr>
        <p:txBody>
          <a:bodyPr/>
          <a:lstStyle/>
          <a:p>
            <a:r>
              <a:rPr lang="hu-HU" dirty="0" smtClean="0"/>
              <a:t>A világ árpatermesztése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6" y="1163959"/>
            <a:ext cx="10585176" cy="5533459"/>
          </a:xfrm>
        </p:spPr>
      </p:pic>
    </p:spTree>
    <p:extLst>
      <p:ext uri="{BB962C8B-B14F-4D97-AF65-F5344CB8AC3E}">
        <p14:creationId xmlns:p14="http://schemas.microsoft.com/office/powerpoint/2010/main" val="320527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3812" y="134293"/>
            <a:ext cx="96012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r>
              <a:rPr lang="hu-HU" sz="3200" dirty="0">
                <a:latin typeface="Arial" panose="020B0604020202020204" pitchFamily="34" charset="0"/>
              </a:rPr>
              <a:t>Az aszalás szakaszai</a:t>
            </a:r>
            <a:endParaRPr lang="en-GB" sz="3200" dirty="0">
              <a:latin typeface="Arial" panose="020B0604020202020204" pitchFamily="34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01924" y="1277293"/>
            <a:ext cx="8712968" cy="5392067"/>
          </a:xfrm>
        </p:spPr>
        <p:txBody>
          <a:bodyPr/>
          <a:lstStyle/>
          <a:p>
            <a:pPr eaLnBrk="1" hangingPunct="1"/>
            <a:r>
              <a:rPr lang="hu-HU" sz="2800" dirty="0" smtClean="0"/>
              <a:t>Fonnyasztás</a:t>
            </a:r>
          </a:p>
          <a:p>
            <a:pPr lvl="1" eaLnBrk="1" hangingPunct="1"/>
            <a:r>
              <a:rPr lang="hu-HU" sz="2400" dirty="0" smtClean="0"/>
              <a:t>A maláta nedvességtartalmának csökkentése 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hu-HU" sz="2800" dirty="0"/>
              <a:t>40 %-</a:t>
            </a:r>
            <a:r>
              <a:rPr lang="hu-HU" sz="2800" dirty="0" err="1"/>
              <a:t>ról</a:t>
            </a:r>
            <a:r>
              <a:rPr lang="hu-HU" sz="2800" dirty="0"/>
              <a:t> 10 %-</a:t>
            </a:r>
            <a:r>
              <a:rPr lang="hu-HU" sz="2800" dirty="0" err="1"/>
              <a:t>ra</a:t>
            </a:r>
            <a:endParaRPr lang="hu-HU" sz="2800" dirty="0"/>
          </a:p>
          <a:p>
            <a:pPr lvl="1" eaLnBrk="1" hangingPunct="1"/>
            <a:r>
              <a:rPr lang="hu-HU" sz="2400" dirty="0" smtClean="0"/>
              <a:t>Hőmérséklet: 40</a:t>
            </a:r>
            <a:r>
              <a:rPr lang="en-US" sz="2400" dirty="0" smtClean="0">
                <a:cs typeface="Arial" panose="020B0604020202020204" pitchFamily="34" charset="0"/>
              </a:rPr>
              <a:t>°</a:t>
            </a:r>
            <a:r>
              <a:rPr lang="hu-HU" sz="2400" dirty="0" smtClean="0">
                <a:cs typeface="Arial" panose="020B0604020202020204" pitchFamily="34" charset="0"/>
              </a:rPr>
              <a:t>C</a:t>
            </a:r>
          </a:p>
          <a:p>
            <a:pPr lvl="1" eaLnBrk="1" hangingPunct="1"/>
            <a:r>
              <a:rPr lang="hu-HU" sz="2400" dirty="0" smtClean="0">
                <a:cs typeface="Arial" panose="020B0604020202020204" pitchFamily="34" charset="0"/>
              </a:rPr>
              <a:t>Eltérő vízelvonási sebesség a világos (pilseni) és sötét (müncheni) malátáknál</a:t>
            </a:r>
          </a:p>
          <a:p>
            <a:pPr eaLnBrk="1" hangingPunct="1"/>
            <a:r>
              <a:rPr lang="hu-HU" sz="2800" dirty="0" smtClean="0">
                <a:cs typeface="Arial" panose="020B0604020202020204" pitchFamily="34" charset="0"/>
              </a:rPr>
              <a:t>Aszalás</a:t>
            </a:r>
            <a:endParaRPr lang="hu-HU" dirty="0" smtClean="0">
              <a:cs typeface="Arial" panose="020B0604020202020204" pitchFamily="34" charset="0"/>
            </a:endParaRPr>
          </a:p>
          <a:p>
            <a:pPr lvl="1" eaLnBrk="1" hangingPunct="1"/>
            <a:r>
              <a:rPr lang="hu-HU" sz="2400" dirty="0" smtClean="0">
                <a:cs typeface="Arial" panose="020B0604020202020204" pitchFamily="34" charset="0"/>
              </a:rPr>
              <a:t>A maláta nedvességtartalmát 10 %-</a:t>
            </a:r>
            <a:r>
              <a:rPr lang="hu-HU" sz="2400" dirty="0" err="1" smtClean="0">
                <a:cs typeface="Arial" panose="020B0604020202020204" pitchFamily="34" charset="0"/>
              </a:rPr>
              <a:t>ról</a:t>
            </a:r>
            <a:endParaRPr lang="hu-HU" sz="2400" dirty="0" smtClean="0">
              <a:cs typeface="Arial" panose="020B0604020202020204" pitchFamily="34" charset="0"/>
            </a:endParaRPr>
          </a:p>
          <a:p>
            <a:pPr lvl="2" eaLnBrk="1" hangingPunct="1"/>
            <a:r>
              <a:rPr lang="hu-HU" sz="2000" dirty="0" smtClean="0">
                <a:cs typeface="Arial" panose="020B0604020202020204" pitchFamily="34" charset="0"/>
              </a:rPr>
              <a:t>Világos malátáknál 80 -85 </a:t>
            </a:r>
            <a:r>
              <a:rPr lang="en-US" sz="2000" dirty="0" smtClean="0">
                <a:cs typeface="Arial" panose="020B0604020202020204" pitchFamily="34" charset="0"/>
              </a:rPr>
              <a:t>°</a:t>
            </a:r>
            <a:r>
              <a:rPr lang="hu-HU" sz="2000" dirty="0" smtClean="0">
                <a:cs typeface="Arial" panose="020B0604020202020204" pitchFamily="34" charset="0"/>
              </a:rPr>
              <a:t>C-</a:t>
            </a:r>
            <a:r>
              <a:rPr lang="hu-HU" sz="2000" dirty="0" err="1" smtClean="0">
                <a:cs typeface="Arial" panose="020B0604020202020204" pitchFamily="34" charset="0"/>
              </a:rPr>
              <a:t>on</a:t>
            </a:r>
            <a:r>
              <a:rPr lang="hu-HU" sz="2000" dirty="0" smtClean="0">
                <a:cs typeface="Arial" panose="020B0604020202020204" pitchFamily="34" charset="0"/>
              </a:rPr>
              <a:t> 3,5 – 4,5%-</a:t>
            </a:r>
            <a:r>
              <a:rPr lang="hu-HU" sz="2000" dirty="0" err="1" smtClean="0">
                <a:cs typeface="Arial" panose="020B0604020202020204" pitchFamily="34" charset="0"/>
              </a:rPr>
              <a:t>ra</a:t>
            </a:r>
            <a:endParaRPr lang="hu-HU" sz="2000" dirty="0" smtClean="0">
              <a:cs typeface="Arial" panose="020B0604020202020204" pitchFamily="34" charset="0"/>
            </a:endParaRPr>
          </a:p>
          <a:p>
            <a:pPr lvl="2" eaLnBrk="1" hangingPunct="1"/>
            <a:r>
              <a:rPr lang="hu-HU" sz="2000" dirty="0" smtClean="0">
                <a:cs typeface="Arial" panose="020B0604020202020204" pitchFamily="34" charset="0"/>
              </a:rPr>
              <a:t>Sötét malátáknál 100 - 105 </a:t>
            </a:r>
            <a:r>
              <a:rPr lang="en-US" sz="2000" dirty="0" smtClean="0">
                <a:cs typeface="Arial" panose="020B0604020202020204" pitchFamily="34" charset="0"/>
              </a:rPr>
              <a:t>°</a:t>
            </a:r>
            <a:r>
              <a:rPr lang="hu-HU" sz="2000" dirty="0" smtClean="0">
                <a:cs typeface="Arial" panose="020B0604020202020204" pitchFamily="34" charset="0"/>
              </a:rPr>
              <a:t>C-</a:t>
            </a:r>
            <a:r>
              <a:rPr lang="hu-HU" sz="2000" dirty="0" err="1" smtClean="0">
                <a:cs typeface="Arial" panose="020B0604020202020204" pitchFamily="34" charset="0"/>
              </a:rPr>
              <a:t>on</a:t>
            </a:r>
            <a:r>
              <a:rPr lang="hu-HU" sz="2000" dirty="0" smtClean="0">
                <a:cs typeface="Arial" panose="020B0604020202020204" pitchFamily="34" charset="0"/>
              </a:rPr>
              <a:t> 1,5 – 2%-</a:t>
            </a:r>
            <a:r>
              <a:rPr lang="hu-HU" sz="2000" dirty="0" err="1" smtClean="0">
                <a:cs typeface="Arial" panose="020B0604020202020204" pitchFamily="34" charset="0"/>
              </a:rPr>
              <a:t>ra</a:t>
            </a:r>
            <a:r>
              <a:rPr lang="hu-HU" sz="2000" dirty="0" smtClean="0">
                <a:cs typeface="Arial" panose="020B0604020202020204" pitchFamily="34" charset="0"/>
              </a:rPr>
              <a:t> csökkentik</a:t>
            </a:r>
            <a:endParaRPr lang="en-US" sz="2000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73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83210" y="1674000"/>
            <a:ext cx="9601200" cy="4495800"/>
          </a:xfrm>
        </p:spPr>
        <p:txBody>
          <a:bodyPr/>
          <a:lstStyle/>
          <a:p>
            <a:r>
              <a:rPr lang="hu-HU" dirty="0" smtClean="0"/>
              <a:t>Világos Pilseni maláta – 3,5-4,5 EBC</a:t>
            </a:r>
          </a:p>
          <a:p>
            <a:r>
              <a:rPr lang="hu-HU" dirty="0" err="1" smtClean="0"/>
              <a:t>Ale</a:t>
            </a:r>
            <a:r>
              <a:rPr lang="hu-HU" dirty="0" smtClean="0"/>
              <a:t> maláta – 5,0 – 8,0 EBC</a:t>
            </a:r>
          </a:p>
          <a:p>
            <a:r>
              <a:rPr lang="hu-HU" dirty="0" smtClean="0"/>
              <a:t>Bécsi maláta – 8,0 - 10,0 EBC</a:t>
            </a:r>
          </a:p>
          <a:p>
            <a:r>
              <a:rPr lang="hu-HU" dirty="0" smtClean="0"/>
              <a:t>Müncheni maláta – 11,0 -25,0 EBC</a:t>
            </a:r>
          </a:p>
          <a:p>
            <a:r>
              <a:rPr lang="hu-HU" dirty="0" err="1" smtClean="0"/>
              <a:t>Melanoidin</a:t>
            </a:r>
            <a:r>
              <a:rPr lang="hu-HU" dirty="0" smtClean="0"/>
              <a:t> maláta – 40 -60 EBC</a:t>
            </a:r>
            <a:endParaRPr lang="hu-HU" dirty="0"/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hu-HU" dirty="0" smtClean="0"/>
              <a:t>Maláta típusok – alap maláták</a:t>
            </a:r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898" y="2027301"/>
            <a:ext cx="2001129" cy="1334086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236" y="2420888"/>
            <a:ext cx="2298813" cy="153254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015" y="4103430"/>
            <a:ext cx="2822544" cy="1881696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626" y="4103430"/>
            <a:ext cx="2822544" cy="1881696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180" y="4103430"/>
            <a:ext cx="2822544" cy="188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69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3813" y="1676400"/>
            <a:ext cx="9601200" cy="3264768"/>
          </a:xfrm>
        </p:spPr>
        <p:txBody>
          <a:bodyPr>
            <a:normAutofit fontScale="85000" lnSpcReduction="20000"/>
          </a:bodyPr>
          <a:lstStyle/>
          <a:p>
            <a:r>
              <a:rPr lang="hu-HU" dirty="0" smtClean="0"/>
              <a:t>Karamell maláta 5 -200 EBC</a:t>
            </a:r>
          </a:p>
          <a:p>
            <a:r>
              <a:rPr lang="hu-HU" dirty="0" smtClean="0"/>
              <a:t>Vörös maláta 25-35 EBC</a:t>
            </a:r>
          </a:p>
          <a:p>
            <a:r>
              <a:rPr lang="hu-HU" dirty="0" smtClean="0"/>
              <a:t>Keksz maláta </a:t>
            </a:r>
            <a:r>
              <a:rPr lang="hu-HU" dirty="0" err="1" smtClean="0"/>
              <a:t>max</a:t>
            </a:r>
            <a:r>
              <a:rPr lang="hu-HU" dirty="0" smtClean="0"/>
              <a:t> 50 EBC</a:t>
            </a:r>
          </a:p>
          <a:p>
            <a:r>
              <a:rPr lang="hu-HU" dirty="0" smtClean="0"/>
              <a:t>Savas maláta 3 – 8 EBC</a:t>
            </a:r>
          </a:p>
          <a:p>
            <a:r>
              <a:rPr lang="hu-HU" dirty="0" err="1" smtClean="0"/>
              <a:t>Chit</a:t>
            </a:r>
            <a:r>
              <a:rPr lang="hu-HU" dirty="0" smtClean="0"/>
              <a:t> maláta 2-3 EBC, </a:t>
            </a:r>
            <a:r>
              <a:rPr lang="hu-HU" dirty="0" err="1" smtClean="0"/>
              <a:t>max</a:t>
            </a:r>
            <a:r>
              <a:rPr lang="hu-HU" dirty="0" smtClean="0"/>
              <a:t>. 50% extrakttartalom</a:t>
            </a:r>
          </a:p>
          <a:p>
            <a:r>
              <a:rPr lang="hu-HU" dirty="0" smtClean="0"/>
              <a:t>Csoki maláta 800- 1000 EBC</a:t>
            </a:r>
          </a:p>
          <a:p>
            <a:r>
              <a:rPr lang="hu-HU" dirty="0" smtClean="0"/>
              <a:t>Füstös maláta</a:t>
            </a:r>
          </a:p>
          <a:p>
            <a:r>
              <a:rPr lang="hu-HU" dirty="0" smtClean="0"/>
              <a:t>Tőzegen füstölt maláta</a:t>
            </a:r>
          </a:p>
          <a:p>
            <a:endParaRPr lang="hu-HU" dirty="0"/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hu-HU" dirty="0" smtClean="0"/>
              <a:t>Speciális maláták</a:t>
            </a:r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572" y="1698915"/>
            <a:ext cx="3224672" cy="2149781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475" y="4388251"/>
            <a:ext cx="3524941" cy="234996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789" y="4882141"/>
            <a:ext cx="2792624" cy="186175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24" y="4951857"/>
            <a:ext cx="2679530" cy="178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18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Osztályozottság: &gt;2,5mm és &lt;2,2mm (ocsú)</a:t>
            </a:r>
          </a:p>
          <a:p>
            <a:r>
              <a:rPr lang="hu-HU" dirty="0" smtClean="0"/>
              <a:t>Modifikáció, %</a:t>
            </a:r>
          </a:p>
          <a:p>
            <a:r>
              <a:rPr lang="hu-HU" dirty="0" err="1" smtClean="0"/>
              <a:t>Friabilitás</a:t>
            </a:r>
            <a:r>
              <a:rPr lang="hu-HU" dirty="0" smtClean="0"/>
              <a:t> : min. 80%</a:t>
            </a:r>
          </a:p>
          <a:p>
            <a:r>
              <a:rPr lang="hu-HU" dirty="0" smtClean="0"/>
              <a:t>Üveges szem (WUG, </a:t>
            </a:r>
            <a:r>
              <a:rPr lang="hu-HU" dirty="0" err="1" smtClean="0"/>
              <a:t>Vitrous</a:t>
            </a:r>
            <a:r>
              <a:rPr lang="hu-HU" dirty="0" smtClean="0"/>
              <a:t>): </a:t>
            </a:r>
            <a:r>
              <a:rPr lang="hu-HU" dirty="0" err="1" smtClean="0"/>
              <a:t>max</a:t>
            </a:r>
            <a:r>
              <a:rPr lang="hu-HU" dirty="0" smtClean="0"/>
              <a:t>. 2,5%</a:t>
            </a:r>
          </a:p>
          <a:p>
            <a:r>
              <a:rPr lang="hu-HU" dirty="0" smtClean="0"/>
              <a:t>Lisztes-üveges szem (PUG): </a:t>
            </a:r>
            <a:r>
              <a:rPr lang="hu-HU" dirty="0" err="1" smtClean="0"/>
              <a:t>max</a:t>
            </a:r>
            <a:r>
              <a:rPr lang="hu-HU" dirty="0" smtClean="0"/>
              <a:t> 5%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hu-HU" dirty="0" smtClean="0"/>
              <a:t>Maláta analízis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4008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Nedvességtartalom, %</a:t>
            </a:r>
          </a:p>
          <a:p>
            <a:r>
              <a:rPr lang="hu-HU" dirty="0" smtClean="0"/>
              <a:t>Extrakt tartalom, % (finom őrlemény) &gt;78%</a:t>
            </a:r>
          </a:p>
          <a:p>
            <a:r>
              <a:rPr lang="hu-HU" dirty="0" smtClean="0"/>
              <a:t>Extrakt differencia – modifikációra utal, &lt;2%, ha magasabb, akkor dekokciós eljárás alkalmazása megfontolandó</a:t>
            </a:r>
          </a:p>
          <a:p>
            <a:r>
              <a:rPr lang="hu-HU" dirty="0" smtClean="0"/>
              <a:t>Szín:</a:t>
            </a:r>
          </a:p>
          <a:p>
            <a:pPr lvl="1"/>
            <a:r>
              <a:rPr lang="hu-HU" dirty="0" smtClean="0"/>
              <a:t>SRM/</a:t>
            </a:r>
            <a:r>
              <a:rPr lang="hu-HU" dirty="0" err="1" smtClean="0"/>
              <a:t>Lovibond</a:t>
            </a:r>
            <a:r>
              <a:rPr lang="hu-HU" dirty="0" smtClean="0"/>
              <a:t> (ASBC)</a:t>
            </a:r>
          </a:p>
          <a:p>
            <a:pPr lvl="1"/>
            <a:r>
              <a:rPr lang="hu-HU" dirty="0" smtClean="0"/>
              <a:t>EBC</a:t>
            </a:r>
          </a:p>
          <a:p>
            <a:pPr lvl="1"/>
            <a:r>
              <a:rPr lang="hu-HU" dirty="0" smtClean="0"/>
              <a:t>EBC=1,7*SRM</a:t>
            </a:r>
          </a:p>
          <a:p>
            <a:r>
              <a:rPr lang="hu-HU" dirty="0" smtClean="0"/>
              <a:t>Főzött szín, EBC</a:t>
            </a:r>
          </a:p>
          <a:p>
            <a:endParaRPr lang="hu-HU" dirty="0"/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hu-HU" dirty="0" smtClean="0"/>
              <a:t>Maláta analízis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6727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3813" y="1676400"/>
            <a:ext cx="9601200" cy="4920952"/>
          </a:xfrm>
        </p:spPr>
        <p:txBody>
          <a:bodyPr/>
          <a:lstStyle/>
          <a:p>
            <a:r>
              <a:rPr lang="hu-HU" dirty="0" smtClean="0"/>
              <a:t>Diasztatikus erő – diasztáz enzimek (</a:t>
            </a:r>
            <a:r>
              <a:rPr lang="el-GR" dirty="0" smtClean="0"/>
              <a:t>α</a:t>
            </a:r>
            <a:r>
              <a:rPr lang="hu-HU" dirty="0" smtClean="0"/>
              <a:t>- és </a:t>
            </a:r>
            <a:r>
              <a:rPr lang="el-GR" dirty="0" smtClean="0"/>
              <a:t>β</a:t>
            </a:r>
            <a:r>
              <a:rPr lang="hu-HU" dirty="0" smtClean="0"/>
              <a:t>- amiláz), &gt;150 WK (35L)</a:t>
            </a:r>
          </a:p>
          <a:p>
            <a:pPr lvl="1"/>
            <a:r>
              <a:rPr lang="hu-HU" dirty="0" smtClean="0"/>
              <a:t>USA – </a:t>
            </a:r>
            <a:r>
              <a:rPr lang="hu-HU" dirty="0" err="1" smtClean="0"/>
              <a:t>Lintner</a:t>
            </a:r>
            <a:r>
              <a:rPr lang="hu-HU" dirty="0" smtClean="0"/>
              <a:t>, EU – Windisch-Kolbach egység (WK)</a:t>
            </a:r>
          </a:p>
          <a:p>
            <a:pPr lvl="1"/>
            <a:r>
              <a:rPr lang="hu-HU" dirty="0" err="1" smtClean="0"/>
              <a:t>Lintner</a:t>
            </a:r>
            <a:r>
              <a:rPr lang="hu-HU" dirty="0" smtClean="0"/>
              <a:t>= (WK+16)/3,5</a:t>
            </a:r>
          </a:p>
          <a:p>
            <a:pPr lvl="1"/>
            <a:r>
              <a:rPr lang="hu-HU" dirty="0" smtClean="0"/>
              <a:t>WK=3,5*Lintner-16</a:t>
            </a:r>
          </a:p>
          <a:p>
            <a:r>
              <a:rPr lang="hu-HU" dirty="0" smtClean="0"/>
              <a:t>Fehérjetartalom – Nitrogéntartalom</a:t>
            </a:r>
          </a:p>
          <a:p>
            <a:pPr lvl="1"/>
            <a:r>
              <a:rPr lang="hu-HU" dirty="0" smtClean="0"/>
              <a:t>Fehérje= 6,25*Nitrogén</a:t>
            </a:r>
          </a:p>
          <a:p>
            <a:pPr lvl="1"/>
            <a:r>
              <a:rPr lang="hu-HU" dirty="0" smtClean="0"/>
              <a:t>Fehérje= 9-11,5%</a:t>
            </a:r>
          </a:p>
          <a:p>
            <a:r>
              <a:rPr lang="hu-HU" dirty="0" smtClean="0"/>
              <a:t>Oldott Nitrogén (oldott protein) : mg/100g (%); 500-800 mg/100g</a:t>
            </a:r>
          </a:p>
          <a:p>
            <a:pPr lvl="1"/>
            <a:r>
              <a:rPr lang="hu-HU" dirty="0" smtClean="0"/>
              <a:t>Pl.: 610 mg/100g vagy 3,85%</a:t>
            </a:r>
          </a:p>
          <a:p>
            <a:r>
              <a:rPr lang="hu-HU" dirty="0" smtClean="0"/>
              <a:t>Kolbach index: Fehérje/Oldott nitrogén, 36-42%</a:t>
            </a:r>
          </a:p>
          <a:p>
            <a:pPr marL="274320" lvl="1" indent="0">
              <a:buNone/>
            </a:pPr>
            <a:endParaRPr lang="hu-HU" dirty="0"/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/>
              <a:t>Maláta analízis </a:t>
            </a:r>
          </a:p>
        </p:txBody>
      </p:sp>
    </p:spTree>
    <p:extLst>
      <p:ext uri="{BB962C8B-B14F-4D97-AF65-F5344CB8AC3E}">
        <p14:creationId xmlns:p14="http://schemas.microsoft.com/office/powerpoint/2010/main" val="147153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Viszkozitás, </a:t>
            </a:r>
            <a:r>
              <a:rPr lang="hu-HU" dirty="0" err="1" smtClean="0"/>
              <a:t>mPas</a:t>
            </a:r>
            <a:r>
              <a:rPr lang="hu-HU" dirty="0" smtClean="0"/>
              <a:t>, &lt;1,60</a:t>
            </a:r>
          </a:p>
          <a:p>
            <a:r>
              <a:rPr lang="hu-HU" dirty="0" smtClean="0"/>
              <a:t>pH</a:t>
            </a:r>
          </a:p>
          <a:p>
            <a:r>
              <a:rPr lang="hu-HU" dirty="0" smtClean="0"/>
              <a:t>Látszólagos végerjedésfok (AFA), &gt;78%</a:t>
            </a:r>
          </a:p>
          <a:p>
            <a:r>
              <a:rPr lang="hu-HU" dirty="0" smtClean="0"/>
              <a:t>NDMA, </a:t>
            </a:r>
            <a:r>
              <a:rPr lang="hu-HU" dirty="0" err="1" smtClean="0"/>
              <a:t>max</a:t>
            </a:r>
            <a:r>
              <a:rPr lang="hu-HU" dirty="0" smtClean="0"/>
              <a:t>. 2,8 µg/kg, </a:t>
            </a:r>
          </a:p>
          <a:p>
            <a:r>
              <a:rPr lang="hu-HU" dirty="0" err="1" smtClean="0"/>
              <a:t>DMSp</a:t>
            </a:r>
            <a:r>
              <a:rPr lang="hu-HU" dirty="0" smtClean="0"/>
              <a:t> (S-metil </a:t>
            </a:r>
            <a:r>
              <a:rPr lang="hu-HU" dirty="0" err="1" smtClean="0"/>
              <a:t>metionin</a:t>
            </a:r>
            <a:r>
              <a:rPr lang="hu-HU" dirty="0" smtClean="0"/>
              <a:t>): 4,5mg/kg</a:t>
            </a:r>
          </a:p>
          <a:p>
            <a:endParaRPr lang="hu-HU" dirty="0"/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hu-HU" dirty="0" smtClean="0"/>
              <a:t>Maláta analízis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1935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/>
          <p:cNvSpPr txBox="1"/>
          <p:nvPr/>
        </p:nvSpPr>
        <p:spPr>
          <a:xfrm>
            <a:off x="1701775" y="4937720"/>
            <a:ext cx="8928992" cy="76944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spAutoFit/>
          </a:bodyPr>
          <a:lstStyle/>
          <a:p>
            <a:r>
              <a:rPr lang="hu-HU" sz="4400" dirty="0" smtClean="0"/>
              <a:t>Köszönöm a megtisztelő figyelmet!</a:t>
            </a:r>
          </a:p>
        </p:txBody>
      </p:sp>
      <p:pic>
        <p:nvPicPr>
          <p:cNvPr id="9" name="Picture 2" descr="C:\Users\bvecseri\AppData\Local\Temp\DSCN09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084" y="335260"/>
            <a:ext cx="604837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36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49796" y="260648"/>
            <a:ext cx="9601200" cy="903312"/>
          </a:xfrm>
        </p:spPr>
        <p:txBody>
          <a:bodyPr/>
          <a:lstStyle/>
          <a:p>
            <a:r>
              <a:rPr lang="hu-HU" dirty="0" smtClean="0"/>
              <a:t>A világ árpatermesztése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18" t="16208" r="42857" b="55163"/>
          <a:stretch/>
        </p:blipFill>
        <p:spPr>
          <a:xfrm>
            <a:off x="2638028" y="1227071"/>
            <a:ext cx="4680520" cy="5419550"/>
          </a:xfrm>
        </p:spPr>
      </p:pic>
      <p:pic>
        <p:nvPicPr>
          <p:cNvPr id="5" name="Tartalom hely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48" r="80952"/>
          <a:stretch/>
        </p:blipFill>
        <p:spPr>
          <a:xfrm>
            <a:off x="94145" y="3522219"/>
            <a:ext cx="2543883" cy="3124402"/>
          </a:xfrm>
          <a:prstGeom prst="rect">
            <a:avLst/>
          </a:prstGeom>
          <a:solidFill>
            <a:schemeClr val="bg2">
              <a:alpha val="7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73357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49796" y="260648"/>
            <a:ext cx="9601200" cy="90331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 smtClean="0"/>
              <a:t>Az árpaszem felépítése</a:t>
            </a:r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60" y="1294956"/>
            <a:ext cx="8448353" cy="4470844"/>
          </a:xfrm>
        </p:spPr>
      </p:pic>
    </p:spTree>
    <p:extLst>
      <p:ext uri="{BB962C8B-B14F-4D97-AF65-F5344CB8AC3E}">
        <p14:creationId xmlns:p14="http://schemas.microsoft.com/office/powerpoint/2010/main" val="56540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49796" y="260648"/>
            <a:ext cx="9601200" cy="90331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 smtClean="0"/>
              <a:t>Kétsoros - Hatsoros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6" y="1254999"/>
            <a:ext cx="10058400" cy="560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23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49796" y="260648"/>
            <a:ext cx="9601200" cy="90331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 smtClean="0"/>
              <a:t>Kétsoros - Hatsoros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467" y="1484784"/>
            <a:ext cx="6012881" cy="3456384"/>
          </a:xfr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95" y="1480782"/>
            <a:ext cx="4399489" cy="3816424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909836" y="5626115"/>
            <a:ext cx="5904656" cy="64633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spAutoFit/>
          </a:bodyPr>
          <a:lstStyle/>
          <a:p>
            <a:r>
              <a:rPr lang="hu-HU" dirty="0" smtClean="0"/>
              <a:t>-Kétsoros : vékonyabb pelyva -&gt; kevesebb tannin -&gt;kevesebb mellékíz a sörben</a:t>
            </a:r>
          </a:p>
        </p:txBody>
      </p:sp>
    </p:spTree>
    <p:extLst>
      <p:ext uri="{BB962C8B-B14F-4D97-AF65-F5344CB8AC3E}">
        <p14:creationId xmlns:p14="http://schemas.microsoft.com/office/powerpoint/2010/main" val="307770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49796" y="260648"/>
            <a:ext cx="9601200" cy="90331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 smtClean="0"/>
              <a:t>Kétsoros - Hatsoros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2132856"/>
            <a:ext cx="8767416" cy="3349153"/>
          </a:xfrm>
        </p:spPr>
      </p:pic>
    </p:spTree>
    <p:extLst>
      <p:ext uri="{BB962C8B-B14F-4D97-AF65-F5344CB8AC3E}">
        <p14:creationId xmlns:p14="http://schemas.microsoft.com/office/powerpoint/2010/main" val="167639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dirty="0" smtClean="0"/>
              <a:t>A malátagyártás</a:t>
            </a:r>
            <a:endParaRPr lang="hu-HU" dirty="0"/>
          </a:p>
        </p:txBody>
      </p:sp>
      <p:sp>
        <p:nvSpPr>
          <p:cNvPr id="14" name="Tartalom helye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lvl="0" rtl="0"/>
            <a:r>
              <a:rPr lang="hu-HU" dirty="0" smtClean="0"/>
              <a:t>Áztatás</a:t>
            </a:r>
          </a:p>
          <a:p>
            <a:pPr lvl="1"/>
            <a:r>
              <a:rPr lang="hu-HU" dirty="0" smtClean="0"/>
              <a:t>Az árpa beáztatása 48 órára</a:t>
            </a:r>
          </a:p>
          <a:p>
            <a:pPr lvl="1"/>
            <a:r>
              <a:rPr lang="hu-HU" dirty="0" smtClean="0"/>
              <a:t>Nedvességtartalom 14% -&gt; 40%</a:t>
            </a:r>
          </a:p>
          <a:p>
            <a:pPr lvl="1"/>
            <a:r>
              <a:rPr lang="hu-HU" dirty="0" smtClean="0"/>
              <a:t>Intenzív levegőztetés</a:t>
            </a:r>
          </a:p>
          <a:p>
            <a:pPr lvl="0" rtl="0"/>
            <a:r>
              <a:rPr lang="hu-HU" dirty="0" smtClean="0"/>
              <a:t>Csíráztatás</a:t>
            </a:r>
          </a:p>
          <a:p>
            <a:pPr lvl="1"/>
            <a:r>
              <a:rPr lang="hu-HU" dirty="0" smtClean="0"/>
              <a:t>Az árpa csíráztatása ellenőrzött körülmények között</a:t>
            </a:r>
          </a:p>
          <a:p>
            <a:pPr lvl="0" rtl="0"/>
            <a:r>
              <a:rPr lang="hu-HU" dirty="0" smtClean="0"/>
              <a:t>Aszalás</a:t>
            </a:r>
            <a:endParaRPr lang="hu-HU" dirty="0"/>
          </a:p>
          <a:p>
            <a:pPr lvl="1" rtl="0"/>
            <a:r>
              <a:rPr lang="hu-HU" dirty="0" smtClean="0"/>
              <a:t>Fonnyasztás ~50 </a:t>
            </a:r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̊C-</a:t>
            </a:r>
            <a:r>
              <a:rPr lang="hu-HU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 24 órán át</a:t>
            </a:r>
          </a:p>
          <a:p>
            <a:pPr lvl="1" rtl="0"/>
            <a:r>
              <a:rPr lang="hu-HU" dirty="0" smtClean="0"/>
              <a:t>Szárítás ~85 </a:t>
            </a:r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̊C-</a:t>
            </a:r>
            <a:r>
              <a:rPr lang="hu-HU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818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"/>
          <p:cNvSpPr>
            <a:spLocks noGrp="1" noChangeArrowheads="1"/>
          </p:cNvSpPr>
          <p:nvPr>
            <p:ph type="title"/>
          </p:nvPr>
        </p:nvSpPr>
        <p:spPr>
          <a:xfrm>
            <a:off x="1990725" y="5373217"/>
            <a:ext cx="8229600" cy="114029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hu-HU" sz="3800" dirty="0"/>
              <a:t>Az árpa hosszmetszete, sejtfallal burkolt keményítőszemcsék</a:t>
            </a:r>
            <a:endParaRPr lang="en-GB" sz="3800" dirty="0"/>
          </a:p>
        </p:txBody>
      </p:sp>
      <p:pic>
        <p:nvPicPr>
          <p:cNvPr id="25603" name="Picture 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9142" y="332656"/>
            <a:ext cx="8892765" cy="4895824"/>
          </a:xfrm>
        </p:spPr>
      </p:pic>
    </p:spTree>
    <p:extLst>
      <p:ext uri="{BB962C8B-B14F-4D97-AF65-F5344CB8AC3E}">
        <p14:creationId xmlns:p14="http://schemas.microsoft.com/office/powerpoint/2010/main" val="293388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tszöges témájú sablon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accent4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3892078_TF03460519" id="{E5879F94-F391-4414-B5E9-63F0C35254F7}" vid="{A52BBE72-81A8-4E46-B717-6F0FC95CC912}"/>
    </a:ext>
  </a:extLst>
</a:theme>
</file>

<file path=ppt/theme/theme2.xml><?xml version="1.0" encoding="utf-8"?>
<a:theme xmlns:a="http://schemas.openxmlformats.org/drawingml/2006/main" name="Office-téma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ED73A5-C2D2-4D49-BB89-167E8E32C9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2427FAC-CD3A-494C-985C-09E26C5EA507}">
  <ds:schemaRefs>
    <ds:schemaRef ds:uri="http://purl.org/dc/elements/1.1/"/>
    <ds:schemaRef ds:uri="a4f35948-e619-41b3-aa29-22878b09cfd2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40262f94-9f35-4ac3-9a90-690165a166b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11D6E40-F509-498A-BF02-00C895783B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Hatszöges témájú diák</Template>
  <TotalTime>339</TotalTime>
  <Words>508</Words>
  <Application>Microsoft Office PowerPoint</Application>
  <PresentationFormat>Egyéni</PresentationFormat>
  <Paragraphs>109</Paragraphs>
  <Slides>27</Slides>
  <Notes>17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27</vt:i4>
      </vt:variant>
    </vt:vector>
  </HeadingPairs>
  <TitlesOfParts>
    <vt:vector size="34" baseType="lpstr">
      <vt:lpstr>Arial</vt:lpstr>
      <vt:lpstr>Calibri</vt:lpstr>
      <vt:lpstr>Century Gothic</vt:lpstr>
      <vt:lpstr>Euphemia</vt:lpstr>
      <vt:lpstr>Palatino Linotype</vt:lpstr>
      <vt:lpstr>Wingdings</vt:lpstr>
      <vt:lpstr>Hatszöges témájú sablon</vt:lpstr>
      <vt:lpstr>A maláta és paraméterei</vt:lpstr>
      <vt:lpstr>A világ árpatermesztése</vt:lpstr>
      <vt:lpstr>A világ árpatermesztése</vt:lpstr>
      <vt:lpstr>Az árpaszem felépítése</vt:lpstr>
      <vt:lpstr>Kétsoros - Hatsoros</vt:lpstr>
      <vt:lpstr>Kétsoros - Hatsoros</vt:lpstr>
      <vt:lpstr>Kétsoros - Hatsoros</vt:lpstr>
      <vt:lpstr>A malátagyártás</vt:lpstr>
      <vt:lpstr>Az árpa hosszmetszete, sejtfallal burkolt keményítőszemcsék</vt:lpstr>
      <vt:lpstr>Az árpa sejtfala a csíráztatás 6. napján</vt:lpstr>
      <vt:lpstr>PowerPoint-bemutató</vt:lpstr>
      <vt:lpstr>A malátagyártás berendezései</vt:lpstr>
      <vt:lpstr>PowerPoint-bemutató</vt:lpstr>
      <vt:lpstr>PowerPoint-bemutató</vt:lpstr>
      <vt:lpstr>A malátagyártás berendezései</vt:lpstr>
      <vt:lpstr>A malátagyártás berendezései</vt:lpstr>
      <vt:lpstr>A malátagyártás berendezései</vt:lpstr>
      <vt:lpstr>A malátagyártás berendezései</vt:lpstr>
      <vt:lpstr>A malátagyártás berendezései</vt:lpstr>
      <vt:lpstr>Az aszalás szakaszai</vt:lpstr>
      <vt:lpstr>Maláta típusok – alap maláták</vt:lpstr>
      <vt:lpstr>Speciális maláták</vt:lpstr>
      <vt:lpstr>Maláta analízis</vt:lpstr>
      <vt:lpstr>Maláta analízis </vt:lpstr>
      <vt:lpstr>Maláta analízis </vt:lpstr>
      <vt:lpstr>Maláta analízis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maláta és paraméterei</dc:title>
  <dc:creator>Attila Levente Fogarasi</dc:creator>
  <cp:lastModifiedBy>Attila Levente Fogarasi</cp:lastModifiedBy>
  <cp:revision>21</cp:revision>
  <dcterms:created xsi:type="dcterms:W3CDTF">2018-11-19T22:46:16Z</dcterms:created>
  <dcterms:modified xsi:type="dcterms:W3CDTF">2019-09-13T17:07:26Z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74063900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