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3" r:id="rId4"/>
    <p:sldId id="264" r:id="rId5"/>
    <p:sldId id="258" r:id="rId6"/>
    <p:sldId id="259" r:id="rId7"/>
    <p:sldId id="260" r:id="rId8"/>
    <p:sldId id="261" r:id="rId9"/>
    <p:sldId id="265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Alapértelmezett szakasz" id="{8A6F80DE-4ED0-4051-B436-D442024CD427}">
          <p14:sldIdLst>
            <p14:sldId id="256"/>
            <p14:sldId id="257"/>
            <p14:sldId id="263"/>
            <p14:sldId id="264"/>
            <p14:sldId id="258"/>
            <p14:sldId id="259"/>
            <p14:sldId id="260"/>
            <p14:sldId id="261"/>
            <p14:sldId id="265"/>
            <p14:sldId id="266"/>
            <p14:sldId id="267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18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0593BD-B0B8-483E-9F89-DE48DC8E7873}" type="datetimeFigureOut">
              <a:rPr lang="hu-HU" smtClean="0"/>
              <a:t>2013.10.10.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24E549-B015-404D-9E06-8837747E1E9C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38035849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4E549-B015-404D-9E06-8837747E1E9C}" type="slidenum">
              <a:rPr lang="hu-HU" smtClean="0"/>
              <a:t>2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6330321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24E549-B015-404D-9E06-8837747E1E9C}" type="slidenum">
              <a:rPr lang="hu-HU" smtClean="0"/>
              <a:t>3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174554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9FBE9D-1A2B-4C19-9A36-55DBA5D92ED2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áma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137750-21BF-4308-B835-007DD3A3AE87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ím és képaláír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2E796-FA61-476B-B624-420C36E55A11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dézet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15B751-36D3-4477-B170-0A51C3D61B49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EC1CA6-1228-4D43-AA50-D35ADC0DE592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évkártya idéze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13F50E-5A41-41E9-A477-9912A7E87080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gaz vagy ham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hu-HU" smtClean="0"/>
              <a:t>Mintaszöveg szerkesztése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16E65B-F502-44D4-A1FE-D6D2A8D4881E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31DAFF-C39B-43D9-8E48-6ECE18649B5C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91E16C-F7F8-40D1-82B9-1E861F8A7A0D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808856" y="6308187"/>
            <a:ext cx="1143000" cy="365125"/>
          </a:xfrm>
        </p:spPr>
        <p:txBody>
          <a:bodyPr/>
          <a:lstStyle>
            <a:lvl1pPr>
              <a:defRPr sz="1200"/>
            </a:lvl1pPr>
          </a:lstStyle>
          <a:p>
            <a:fld id="{C86A5D46-B6AF-4E51-8CDD-75F75604DD94}" type="datetime1">
              <a:rPr lang="hu-HU" smtClean="0"/>
              <a:pPr/>
              <a:t>2013.10.10.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028056" y="6308187"/>
            <a:ext cx="551167" cy="365125"/>
          </a:xfrm>
        </p:spPr>
        <p:txBody>
          <a:bodyPr/>
          <a:lstStyle>
            <a:lvl1pPr>
              <a:defRPr sz="14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48479" y="6340475"/>
            <a:ext cx="7084177" cy="365125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r>
              <a:rPr lang="en-US" dirty="0" smtClean="0"/>
              <a:t>Budai Tamás, budait@maxwell.sze.hu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732656" y="5989983"/>
            <a:ext cx="1143000" cy="258417"/>
          </a:xfrm>
        </p:spPr>
        <p:txBody>
          <a:bodyPr/>
          <a:lstStyle>
            <a:lvl1pPr>
              <a:defRPr sz="1200"/>
            </a:lvl1pPr>
          </a:lstStyle>
          <a:p>
            <a:fld id="{81BA07B3-D895-4DC1-A4F3-7A69D58E2088}" type="datetime1">
              <a:rPr lang="hu-HU" smtClean="0"/>
              <a:pPr/>
              <a:t>2013.10.10.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2279" y="5989983"/>
            <a:ext cx="7084177" cy="258417"/>
          </a:xfrm>
          <a:prstGeom prst="rect">
            <a:avLst/>
          </a:prstGeom>
        </p:spPr>
        <p:txBody>
          <a:bodyPr/>
          <a:lstStyle>
            <a:lvl1pPr algn="r">
              <a:defRPr sz="1400"/>
            </a:lvl1pPr>
          </a:lstStyle>
          <a:p>
            <a:r>
              <a:rPr lang="en-US" dirty="0" smtClean="0"/>
              <a:t>Budai Tamás, budait@maxwell.sze.hu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989983"/>
            <a:ext cx="551167" cy="258417"/>
          </a:xfrm>
        </p:spPr>
        <p:txBody>
          <a:bodyPr/>
          <a:lstStyle>
            <a:lvl1pPr>
              <a:defRPr sz="1200"/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B8370-2EEA-4B63-AA4E-08EE7ACC49BF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521934-8569-4031-8B03-1D71490DF8CA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58830-21EC-4CB0-9F43-1FE27990B11C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C7AA2A-BFFE-4238-A461-95586B4C800A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5C8C3A-075C-4244-9680-3D18EB456BE4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94C333-060B-4147-8BBC-7F6C7D0B6ABB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EC5D497-0C84-43B0-9B59-5456FBE1BC76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gnuradio.org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sdrsharp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Filléres SDR nem csak kezdőknek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Budai Tamás</a:t>
            </a:r>
          </a:p>
          <a:p>
            <a:r>
              <a:rPr lang="hu-HU" dirty="0" smtClean="0"/>
              <a:t>2013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259964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GNURadio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>
                <a:hlinkClick r:id="rId2"/>
              </a:rPr>
              <a:t>http://gnuradio.org</a:t>
            </a:r>
            <a:endParaRPr lang="hu-HU" dirty="0" smtClean="0"/>
          </a:p>
          <a:p>
            <a:r>
              <a:rPr lang="hu-HU" dirty="0" smtClean="0"/>
              <a:t>Ingyenes, nyílt forráskódú</a:t>
            </a:r>
          </a:p>
          <a:p>
            <a:r>
              <a:rPr lang="hu-HU" dirty="0" smtClean="0"/>
              <a:t>„fapadosabb” ,mint az SDR#</a:t>
            </a:r>
          </a:p>
          <a:p>
            <a:r>
              <a:rPr lang="hu-HU" dirty="0" smtClean="0"/>
              <a:t>Feldolgozó blokkokból építhetünk tetszőleges szoftveres „eszközt”</a:t>
            </a:r>
            <a:br>
              <a:rPr lang="hu-HU" dirty="0" smtClean="0"/>
            </a:br>
            <a:r>
              <a:rPr lang="hu-HU" dirty="0" smtClean="0"/>
              <a:t>(mint pl. a </a:t>
            </a:r>
            <a:r>
              <a:rPr lang="hu-HU" dirty="0" err="1" smtClean="0"/>
              <a:t>LabView</a:t>
            </a:r>
            <a:r>
              <a:rPr lang="hu-HU" dirty="0" smtClean="0"/>
              <a:t>, MATLAB </a:t>
            </a:r>
            <a:r>
              <a:rPr lang="hu-HU" dirty="0" err="1" smtClean="0"/>
              <a:t>Simulink</a:t>
            </a:r>
            <a:r>
              <a:rPr lang="hu-HU" dirty="0" smtClean="0"/>
              <a:t> programokban)</a:t>
            </a:r>
            <a:endParaRPr lang="hu-HU" dirty="0"/>
          </a:p>
          <a:p>
            <a:r>
              <a:rPr lang="hu-HU" dirty="0" smtClean="0"/>
              <a:t>Szinte bármilyen feladatra alkalmas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D46-B6AF-4E51-8CDD-75F75604DD94}" type="datetime1">
              <a:rPr lang="hu-HU" smtClean="0"/>
              <a:pPr/>
              <a:t>2013.10.10.</a:t>
            </a:fld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pic>
        <p:nvPicPr>
          <p:cNvPr id="5122" name="Picture 2" descr="http://sdr.osmocom.org/trac/raw-attachment/wiki/rtl-sdr/rtl2832-cf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4383" y="2666999"/>
            <a:ext cx="5323673" cy="950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572130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További tervek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Antenna beszerzése a jobb vételhez</a:t>
            </a:r>
          </a:p>
          <a:p>
            <a:r>
              <a:rPr lang="hu-HU" dirty="0" smtClean="0"/>
              <a:t>A rendszer elhelyezése egy kedvező vételi helyen (pl. az egyetem teteje)</a:t>
            </a:r>
          </a:p>
          <a:p>
            <a:r>
              <a:rPr lang="hu-HU" dirty="0" err="1" smtClean="0"/>
              <a:t>GNURadio</a:t>
            </a:r>
            <a:r>
              <a:rPr lang="hu-HU" dirty="0" smtClean="0"/>
              <a:t> segítségével digitális adások demodulálása, dekódolása</a:t>
            </a:r>
            <a:br>
              <a:rPr lang="hu-HU" dirty="0" smtClean="0"/>
            </a:br>
            <a:r>
              <a:rPr lang="hu-HU" dirty="0" smtClean="0"/>
              <a:t>(pl. DRM)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D46-B6AF-4E51-8CDD-75F75604DD94}" type="datetime1">
              <a:rPr lang="hu-HU" smtClean="0"/>
              <a:pPr/>
              <a:t>2013.10.10.</a:t>
            </a:fld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5309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Mi az az SDR?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Software </a:t>
            </a:r>
            <a:r>
              <a:rPr lang="hu-HU" dirty="0" err="1" smtClean="0"/>
              <a:t>Defined</a:t>
            </a:r>
            <a:r>
              <a:rPr lang="hu-HU" dirty="0" smtClean="0"/>
              <a:t> </a:t>
            </a:r>
            <a:r>
              <a:rPr lang="hu-HU" dirty="0" err="1" smtClean="0"/>
              <a:t>Radio</a:t>
            </a:r>
            <a:r>
              <a:rPr lang="hu-HU" dirty="0" smtClean="0"/>
              <a:t>, vagyis szoftveres úton megvalósított rádió</a:t>
            </a:r>
          </a:p>
          <a:p>
            <a:r>
              <a:rPr lang="hu-HU" dirty="0" smtClean="0"/>
              <a:t>Lehet adó, vevő egyaránt</a:t>
            </a:r>
          </a:p>
          <a:p>
            <a:r>
              <a:rPr lang="hu-HU" dirty="0" smtClean="0"/>
              <a:t>A Rádiófrekvenciás eszközben mindössze egy nagysebességű A/D konverter található, minden más (demodulálás, szűrés, stb.) a szoftverben történik</a:t>
            </a:r>
            <a:endParaRPr lang="hu-HU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9EA87F-A4B2-4242-87A1-DBCC3D5459B2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29600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77374" y="0"/>
            <a:ext cx="10018713" cy="1752599"/>
          </a:xfrm>
        </p:spPr>
        <p:txBody>
          <a:bodyPr/>
          <a:lstStyle/>
          <a:p>
            <a:r>
              <a:rPr lang="hu-HU" dirty="0" smtClean="0"/>
              <a:t>A saját SDR rendszerünk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4D4704-3B50-4454-9F08-F75AACA3ECD5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3</a:t>
            </a:fld>
            <a:endParaRPr lang="en-US" dirty="0"/>
          </a:p>
        </p:txBody>
      </p:sp>
      <p:grpSp>
        <p:nvGrpSpPr>
          <p:cNvPr id="18" name="Csoportba foglalás 17"/>
          <p:cNvGrpSpPr/>
          <p:nvPr/>
        </p:nvGrpSpPr>
        <p:grpSpPr>
          <a:xfrm>
            <a:off x="4118169" y="1261414"/>
            <a:ext cx="4537121" cy="1434791"/>
            <a:chOff x="4013946" y="1970495"/>
            <a:chExt cx="4537121" cy="1434791"/>
          </a:xfrm>
        </p:grpSpPr>
        <p:pic>
          <p:nvPicPr>
            <p:cNvPr id="8" name="Picture 2" descr="top view of the ezcap PCB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0224" y="2507852"/>
              <a:ext cx="2050694" cy="8264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Egyenes összekötő 9"/>
            <p:cNvCxnSpPr>
              <a:stCxn id="8" idx="1"/>
            </p:cNvCxnSpPr>
            <p:nvPr/>
          </p:nvCxnSpPr>
          <p:spPr>
            <a:xfrm flipH="1">
              <a:off x="4114800" y="2921098"/>
              <a:ext cx="10354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gyenes összekötő 11"/>
            <p:cNvCxnSpPr/>
            <p:nvPr/>
          </p:nvCxnSpPr>
          <p:spPr>
            <a:xfrm flipV="1">
              <a:off x="4128247" y="1970495"/>
              <a:ext cx="0" cy="9506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gyenes összekötő 13"/>
            <p:cNvCxnSpPr/>
            <p:nvPr/>
          </p:nvCxnSpPr>
          <p:spPr>
            <a:xfrm flipH="1" flipV="1">
              <a:off x="4013946" y="1970495"/>
              <a:ext cx="114300" cy="231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gyenes összekötő 14"/>
            <p:cNvCxnSpPr/>
            <p:nvPr/>
          </p:nvCxnSpPr>
          <p:spPr>
            <a:xfrm flipV="1">
              <a:off x="4128247" y="1970495"/>
              <a:ext cx="114300" cy="231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églalap 15"/>
            <p:cNvSpPr/>
            <p:nvPr/>
          </p:nvSpPr>
          <p:spPr>
            <a:xfrm>
              <a:off x="7008035" y="2578793"/>
              <a:ext cx="1543032" cy="826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PC</a:t>
              </a:r>
            </a:p>
            <a:p>
              <a:pPr algn="ctr"/>
              <a:r>
                <a:rPr lang="hu-HU" dirty="0" smtClean="0"/>
                <a:t>(Linux)</a:t>
              </a:r>
            </a:p>
          </p:txBody>
        </p:sp>
      </p:grpSp>
      <p:sp>
        <p:nvSpPr>
          <p:cNvPr id="17" name="Téglalap 16"/>
          <p:cNvSpPr/>
          <p:nvPr/>
        </p:nvSpPr>
        <p:spPr>
          <a:xfrm>
            <a:off x="3518104" y="4750829"/>
            <a:ext cx="1543032" cy="826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PC</a:t>
            </a:r>
          </a:p>
          <a:p>
            <a:pPr algn="ctr"/>
            <a:r>
              <a:rPr lang="hu-HU" dirty="0" smtClean="0"/>
              <a:t>(Windows/ Linux)</a:t>
            </a:r>
          </a:p>
        </p:txBody>
      </p:sp>
      <p:sp>
        <p:nvSpPr>
          <p:cNvPr id="22" name="Kanyar jobbra 21"/>
          <p:cNvSpPr/>
          <p:nvPr/>
        </p:nvSpPr>
        <p:spPr>
          <a:xfrm rot="16200000" flipH="1">
            <a:off x="4027407" y="3581417"/>
            <a:ext cx="1124922" cy="113053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0" name="Felhő 19"/>
          <p:cNvSpPr/>
          <p:nvPr/>
        </p:nvSpPr>
        <p:spPr>
          <a:xfrm>
            <a:off x="4956951" y="3038509"/>
            <a:ext cx="2162628" cy="1257389"/>
          </a:xfrm>
          <a:prstGeom prst="cloud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Hálózat</a:t>
            </a:r>
          </a:p>
          <a:p>
            <a:pPr algn="ctr"/>
            <a:r>
              <a:rPr lang="hu-HU" dirty="0" smtClean="0"/>
              <a:t>(internet)</a:t>
            </a:r>
          </a:p>
        </p:txBody>
      </p:sp>
      <p:sp>
        <p:nvSpPr>
          <p:cNvPr id="21" name="Kanyar jobbra 20"/>
          <p:cNvSpPr/>
          <p:nvPr/>
        </p:nvSpPr>
        <p:spPr>
          <a:xfrm rot="10800000">
            <a:off x="6930636" y="2696204"/>
            <a:ext cx="1016000" cy="1130533"/>
          </a:xfrm>
          <a:prstGeom prst="ben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3530705" y="1261414"/>
            <a:ext cx="66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ANT.</a:t>
            </a:r>
            <a:endParaRPr lang="hu-HU" dirty="0"/>
          </a:p>
        </p:txBody>
      </p:sp>
      <p:sp>
        <p:nvSpPr>
          <p:cNvPr id="24" name="Szövegdoboz 23"/>
          <p:cNvSpPr txBox="1"/>
          <p:nvPr/>
        </p:nvSpPr>
        <p:spPr>
          <a:xfrm>
            <a:off x="5949703" y="1500380"/>
            <a:ext cx="66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Vevő</a:t>
            </a:r>
            <a:endParaRPr lang="hu-HU" dirty="0"/>
          </a:p>
        </p:txBody>
      </p:sp>
      <p:sp>
        <p:nvSpPr>
          <p:cNvPr id="3" name="Jobbra nyíl 2"/>
          <p:cNvSpPr/>
          <p:nvPr/>
        </p:nvSpPr>
        <p:spPr>
          <a:xfrm>
            <a:off x="5061136" y="4961270"/>
            <a:ext cx="2348193" cy="44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3074" name="Picture 2" descr="SDR# reading a 2MSPS file recorded using RFSPACE's SDR-IP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329" y="4275789"/>
            <a:ext cx="2465167" cy="177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zövegdoboz 24"/>
          <p:cNvSpPr txBox="1"/>
          <p:nvPr/>
        </p:nvSpPr>
        <p:spPr>
          <a:xfrm>
            <a:off x="7663385" y="3962017"/>
            <a:ext cx="206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Feldolgozó szoftver</a:t>
            </a:r>
          </a:p>
        </p:txBody>
      </p:sp>
      <p:sp>
        <p:nvSpPr>
          <p:cNvPr id="27" name="Szövegdoboz 26"/>
          <p:cNvSpPr txBox="1"/>
          <p:nvPr/>
        </p:nvSpPr>
        <p:spPr>
          <a:xfrm>
            <a:off x="8641912" y="2057773"/>
            <a:ext cx="235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 smtClean="0"/>
              <a:t>rtl-sdr</a:t>
            </a:r>
            <a:r>
              <a:rPr lang="hu-HU" dirty="0" smtClean="0"/>
              <a:t> szoftvercsomag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Budai Tamás, budait@maxwell.sze.hu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409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377374" y="0"/>
            <a:ext cx="10018713" cy="1752599"/>
          </a:xfrm>
        </p:spPr>
        <p:txBody>
          <a:bodyPr/>
          <a:lstStyle/>
          <a:p>
            <a:r>
              <a:rPr lang="hu-HU" dirty="0" smtClean="0"/>
              <a:t>A saját SDR rendszerünk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E81285-6DCF-4669-8C6B-1F8A3EF73858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18" name="Csoportba foglalás 17"/>
          <p:cNvGrpSpPr/>
          <p:nvPr/>
        </p:nvGrpSpPr>
        <p:grpSpPr>
          <a:xfrm>
            <a:off x="4118169" y="1261414"/>
            <a:ext cx="4537121" cy="1434791"/>
            <a:chOff x="4013946" y="1970495"/>
            <a:chExt cx="4537121" cy="1434791"/>
          </a:xfrm>
        </p:grpSpPr>
        <p:pic>
          <p:nvPicPr>
            <p:cNvPr id="8" name="Picture 2" descr="top view of the ezcap PCB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50224" y="2507852"/>
              <a:ext cx="2050694" cy="826492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Egyenes összekötő 9"/>
            <p:cNvCxnSpPr>
              <a:stCxn id="8" idx="1"/>
            </p:cNvCxnSpPr>
            <p:nvPr/>
          </p:nvCxnSpPr>
          <p:spPr>
            <a:xfrm flipH="1">
              <a:off x="4114800" y="2921098"/>
              <a:ext cx="1035424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Egyenes összekötő 11"/>
            <p:cNvCxnSpPr/>
            <p:nvPr/>
          </p:nvCxnSpPr>
          <p:spPr>
            <a:xfrm flipV="1">
              <a:off x="4128247" y="1970495"/>
              <a:ext cx="0" cy="950603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Egyenes összekötő 13"/>
            <p:cNvCxnSpPr/>
            <p:nvPr/>
          </p:nvCxnSpPr>
          <p:spPr>
            <a:xfrm flipH="1" flipV="1">
              <a:off x="4013946" y="1970495"/>
              <a:ext cx="114300" cy="231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Egyenes összekötő 14"/>
            <p:cNvCxnSpPr/>
            <p:nvPr/>
          </p:nvCxnSpPr>
          <p:spPr>
            <a:xfrm flipV="1">
              <a:off x="4128247" y="1970495"/>
              <a:ext cx="114300" cy="231962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églalap 15"/>
            <p:cNvSpPr/>
            <p:nvPr/>
          </p:nvSpPr>
          <p:spPr>
            <a:xfrm>
              <a:off x="7008035" y="2578793"/>
              <a:ext cx="1543032" cy="826493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hu-HU" dirty="0" smtClean="0"/>
                <a:t>PC</a:t>
              </a:r>
            </a:p>
            <a:p>
              <a:pPr algn="ctr"/>
              <a:r>
                <a:rPr lang="hu-HU" dirty="0" smtClean="0"/>
                <a:t>(Linux)</a:t>
              </a:r>
            </a:p>
          </p:txBody>
        </p:sp>
      </p:grpSp>
      <p:sp>
        <p:nvSpPr>
          <p:cNvPr id="17" name="Téglalap 16"/>
          <p:cNvSpPr/>
          <p:nvPr/>
        </p:nvSpPr>
        <p:spPr>
          <a:xfrm>
            <a:off x="3518104" y="4750829"/>
            <a:ext cx="1543032" cy="82649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PC</a:t>
            </a:r>
          </a:p>
          <a:p>
            <a:pPr algn="ctr"/>
            <a:r>
              <a:rPr lang="hu-HU" dirty="0" smtClean="0"/>
              <a:t>(Windows/ Linux)</a:t>
            </a:r>
          </a:p>
        </p:txBody>
      </p:sp>
      <p:sp>
        <p:nvSpPr>
          <p:cNvPr id="22" name="Kanyar jobbra 21"/>
          <p:cNvSpPr/>
          <p:nvPr/>
        </p:nvSpPr>
        <p:spPr>
          <a:xfrm rot="16200000" flipH="1">
            <a:off x="4027407" y="3581417"/>
            <a:ext cx="1124922" cy="1130533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3750"/>
            </a:avLst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0" name="Felhő 19"/>
          <p:cNvSpPr/>
          <p:nvPr/>
        </p:nvSpPr>
        <p:spPr>
          <a:xfrm>
            <a:off x="4956951" y="3038509"/>
            <a:ext cx="2162628" cy="1257389"/>
          </a:xfrm>
          <a:prstGeom prst="cloud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Hálózat</a:t>
            </a:r>
          </a:p>
          <a:p>
            <a:pPr algn="ctr"/>
            <a:r>
              <a:rPr lang="hu-HU" dirty="0" smtClean="0"/>
              <a:t>(internet)</a:t>
            </a:r>
          </a:p>
        </p:txBody>
      </p:sp>
      <p:sp>
        <p:nvSpPr>
          <p:cNvPr id="21" name="Kanyar jobbra 20"/>
          <p:cNvSpPr/>
          <p:nvPr/>
        </p:nvSpPr>
        <p:spPr>
          <a:xfrm rot="10800000">
            <a:off x="6930636" y="2696204"/>
            <a:ext cx="1016000" cy="1130533"/>
          </a:xfrm>
          <a:prstGeom prst="bentArrow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>
              <a:solidFill>
                <a:schemeClr val="tx1"/>
              </a:solidFill>
            </a:endParaRPr>
          </a:p>
        </p:txBody>
      </p:sp>
      <p:sp>
        <p:nvSpPr>
          <p:cNvPr id="23" name="Szövegdoboz 22"/>
          <p:cNvSpPr txBox="1"/>
          <p:nvPr/>
        </p:nvSpPr>
        <p:spPr>
          <a:xfrm>
            <a:off x="3530705" y="1261414"/>
            <a:ext cx="6619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ANT.</a:t>
            </a:r>
            <a:endParaRPr lang="hu-HU" dirty="0"/>
          </a:p>
        </p:txBody>
      </p:sp>
      <p:sp>
        <p:nvSpPr>
          <p:cNvPr id="24" name="Szövegdoboz 23"/>
          <p:cNvSpPr txBox="1"/>
          <p:nvPr/>
        </p:nvSpPr>
        <p:spPr>
          <a:xfrm>
            <a:off x="5949703" y="1500380"/>
            <a:ext cx="660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Vevő</a:t>
            </a:r>
            <a:endParaRPr lang="hu-HU" dirty="0"/>
          </a:p>
        </p:txBody>
      </p:sp>
      <p:cxnSp>
        <p:nvCxnSpPr>
          <p:cNvPr id="26" name="Egyenes összekötő 25"/>
          <p:cNvCxnSpPr/>
          <p:nvPr/>
        </p:nvCxnSpPr>
        <p:spPr>
          <a:xfrm>
            <a:off x="6930635" y="1146629"/>
            <a:ext cx="0" cy="17417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Egyenes összekötő 27"/>
          <p:cNvCxnSpPr/>
          <p:nvPr/>
        </p:nvCxnSpPr>
        <p:spPr>
          <a:xfrm>
            <a:off x="3518104" y="2888343"/>
            <a:ext cx="3412531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Egyenes összekötő 31"/>
          <p:cNvCxnSpPr/>
          <p:nvPr/>
        </p:nvCxnSpPr>
        <p:spPr>
          <a:xfrm>
            <a:off x="3517615" y="1146629"/>
            <a:ext cx="0" cy="1741714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Egyenes összekötő 32"/>
          <p:cNvCxnSpPr/>
          <p:nvPr/>
        </p:nvCxnSpPr>
        <p:spPr>
          <a:xfrm>
            <a:off x="3517127" y="1146628"/>
            <a:ext cx="3412531" cy="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Szövegdoboz 33"/>
          <p:cNvSpPr txBox="1"/>
          <p:nvPr/>
        </p:nvSpPr>
        <p:spPr>
          <a:xfrm>
            <a:off x="3482909" y="2587696"/>
            <a:ext cx="1252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RF Hardver</a:t>
            </a:r>
            <a:endParaRPr lang="hu-HU" dirty="0"/>
          </a:p>
        </p:txBody>
      </p:sp>
      <p:sp>
        <p:nvSpPr>
          <p:cNvPr id="3" name="Jobbra nyíl 2"/>
          <p:cNvSpPr/>
          <p:nvPr/>
        </p:nvSpPr>
        <p:spPr>
          <a:xfrm>
            <a:off x="5061136" y="4961270"/>
            <a:ext cx="2348193" cy="4437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pic>
        <p:nvPicPr>
          <p:cNvPr id="3074" name="Picture 2" descr="SDR# reading a 2MSPS file recorded using RFSPACE's SDR-IP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9329" y="4275789"/>
            <a:ext cx="2465167" cy="1773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5" name="Szövegdoboz 24"/>
          <p:cNvSpPr txBox="1"/>
          <p:nvPr/>
        </p:nvSpPr>
        <p:spPr>
          <a:xfrm>
            <a:off x="7663385" y="3962017"/>
            <a:ext cx="20601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dirty="0" smtClean="0"/>
              <a:t>Feldolgozó szoftver</a:t>
            </a:r>
          </a:p>
        </p:txBody>
      </p:sp>
      <p:sp>
        <p:nvSpPr>
          <p:cNvPr id="27" name="Szövegdoboz 26"/>
          <p:cNvSpPr txBox="1"/>
          <p:nvPr/>
        </p:nvSpPr>
        <p:spPr>
          <a:xfrm>
            <a:off x="8641912" y="2057773"/>
            <a:ext cx="23567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u-HU" b="1" dirty="0" err="1" smtClean="0"/>
              <a:t>rtl-sdr</a:t>
            </a:r>
            <a:r>
              <a:rPr lang="hu-HU" dirty="0" smtClean="0"/>
              <a:t> szoftvercsomag</a:t>
            </a:r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185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hardver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1484310" y="1976717"/>
            <a:ext cx="10018713" cy="4437530"/>
          </a:xfrm>
        </p:spPr>
        <p:txBody>
          <a:bodyPr anchor="t"/>
          <a:lstStyle/>
          <a:p>
            <a:r>
              <a:rPr lang="hu-HU" dirty="0" smtClean="0"/>
              <a:t>Egyszerű USB </a:t>
            </a:r>
            <a:r>
              <a:rPr lang="hu-HU" dirty="0" err="1" smtClean="0"/>
              <a:t>stick</a:t>
            </a:r>
            <a:r>
              <a:rPr lang="hu-HU" dirty="0" smtClean="0"/>
              <a:t>, eredetileg digitális televízió vételére tervezve:</a:t>
            </a:r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endParaRPr lang="hu-HU" dirty="0"/>
          </a:p>
          <a:p>
            <a:endParaRPr lang="hu-HU" dirty="0" smtClean="0"/>
          </a:p>
          <a:p>
            <a:r>
              <a:rPr lang="hu-HU" dirty="0" smtClean="0"/>
              <a:t>Az ára töredéke a profi eszközökének (~4000Ft)</a:t>
            </a:r>
            <a:endParaRPr lang="hu-HU" dirty="0"/>
          </a:p>
          <a:p>
            <a:pPr marL="0" indent="0">
              <a:buNone/>
            </a:pPr>
            <a:endParaRPr lang="hu-HU" dirty="0" smtClean="0"/>
          </a:p>
          <a:p>
            <a:endParaRPr lang="hu-HU" dirty="0" smtClean="0"/>
          </a:p>
          <a:p>
            <a:endParaRPr lang="hu-HU" dirty="0"/>
          </a:p>
        </p:txBody>
      </p:sp>
      <p:pic>
        <p:nvPicPr>
          <p:cNvPr id="1026" name="Picture 2" descr="top view of the ezcap PC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3895" y="2525838"/>
            <a:ext cx="6739542" cy="2716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Dátum hely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0556D0-5346-4C14-A3D0-37CF9979FE93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6553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hardver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eszköz „lelke” a </a:t>
            </a:r>
            <a:r>
              <a:rPr lang="hu-HU" dirty="0" err="1" smtClean="0"/>
              <a:t>Realtek</a:t>
            </a:r>
            <a:r>
              <a:rPr lang="hu-HU" dirty="0" smtClean="0"/>
              <a:t> </a:t>
            </a:r>
            <a:r>
              <a:rPr lang="hu-HU" dirty="0" smtClean="0">
                <a:latin typeface="Calibri" panose="020F0502020204030204" pitchFamily="34" charset="0"/>
              </a:rPr>
              <a:t>RTL2832U chip</a:t>
            </a:r>
          </a:p>
          <a:p>
            <a:r>
              <a:rPr lang="hu-HU" dirty="0" smtClean="0">
                <a:latin typeface="Calibri" panose="020F0502020204030204" pitchFamily="34" charset="0"/>
              </a:rPr>
              <a:t>8 bites IQ mintákat küld ki magából </a:t>
            </a:r>
            <a:br>
              <a:rPr lang="hu-HU" dirty="0" smtClean="0">
                <a:latin typeface="Calibri" panose="020F0502020204030204" pitchFamily="34" charset="0"/>
              </a:rPr>
            </a:br>
            <a:r>
              <a:rPr lang="hu-HU" dirty="0" smtClean="0">
                <a:latin typeface="Calibri" panose="020F0502020204030204" pitchFamily="34" charset="0"/>
              </a:rPr>
              <a:t>maximum 2,4 MSPS sebességgel</a:t>
            </a:r>
          </a:p>
          <a:p>
            <a:r>
              <a:rPr lang="hu-HU" dirty="0" err="1" smtClean="0">
                <a:latin typeface="Calibri" panose="020F0502020204030204" pitchFamily="34" charset="0"/>
              </a:rPr>
              <a:t>Elonics</a:t>
            </a:r>
            <a:r>
              <a:rPr lang="hu-HU" dirty="0" smtClean="0">
                <a:latin typeface="Calibri" panose="020F0502020204030204" pitchFamily="34" charset="0"/>
              </a:rPr>
              <a:t> E4000 </a:t>
            </a:r>
            <a:r>
              <a:rPr lang="hu-HU" dirty="0" err="1" smtClean="0">
                <a:latin typeface="Calibri" panose="020F0502020204030204" pitchFamily="34" charset="0"/>
              </a:rPr>
              <a:t>tunerrel</a:t>
            </a:r>
            <a:r>
              <a:rPr lang="hu-HU" dirty="0" smtClean="0">
                <a:latin typeface="Calibri" panose="020F0502020204030204" pitchFamily="34" charset="0"/>
              </a:rPr>
              <a:t/>
            </a:r>
            <a:br>
              <a:rPr lang="hu-HU" dirty="0" smtClean="0">
                <a:latin typeface="Calibri" panose="020F0502020204030204" pitchFamily="34" charset="0"/>
              </a:rPr>
            </a:br>
            <a:r>
              <a:rPr lang="hu-HU" b="1" dirty="0" smtClean="0">
                <a:latin typeface="Calibri" panose="020F0502020204030204" pitchFamily="34" charset="0"/>
              </a:rPr>
              <a:t>40MHz-2GHz</a:t>
            </a:r>
            <a:r>
              <a:rPr lang="hu-HU" dirty="0" smtClean="0">
                <a:latin typeface="Calibri" panose="020F0502020204030204" pitchFamily="34" charset="0"/>
              </a:rPr>
              <a:t> sávban hangolható</a:t>
            </a:r>
          </a:p>
          <a:p>
            <a:endParaRPr lang="hu-HU" dirty="0" smtClean="0">
              <a:latin typeface="Calibri" panose="020F0502020204030204" pitchFamily="34" charset="0"/>
            </a:endParaRPr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átum hely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A06E9D-60D0-49F4-854E-11E74F3AB4E3}" type="datetime1">
              <a:rPr lang="hu-HU" smtClean="0"/>
              <a:t>2013.10.10.</a:t>
            </a:fld>
            <a:endParaRPr lang="en-US" dirty="0"/>
          </a:p>
        </p:txBody>
      </p:sp>
      <p:pic>
        <p:nvPicPr>
          <p:cNvPr id="2050" name="Picture 2" descr="http://www.ni.com/cms/images/devzone/tut/iq_polarrep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31173" y="2666999"/>
            <a:ext cx="3371850" cy="2609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Élőláb hely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94876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szoftver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 gyártók által készített szoftverben korlátozva van a hangolhatóság</a:t>
            </a:r>
          </a:p>
          <a:p>
            <a:r>
              <a:rPr lang="hu-HU" dirty="0" smtClean="0"/>
              <a:t>Egyedi szoftverrel az eszköz teljesen kihasználható</a:t>
            </a:r>
          </a:p>
          <a:p>
            <a:r>
              <a:rPr lang="hu-HU" b="1" dirty="0" err="1" smtClean="0"/>
              <a:t>rtl-sdr</a:t>
            </a:r>
            <a:r>
              <a:rPr lang="hu-HU" b="1" dirty="0" smtClean="0"/>
              <a:t> </a:t>
            </a:r>
            <a:r>
              <a:rPr lang="hu-HU" dirty="0" smtClean="0"/>
              <a:t>szoftvercsomag</a:t>
            </a:r>
          </a:p>
          <a:p>
            <a:r>
              <a:rPr lang="hu-HU" b="1" dirty="0" err="1" smtClean="0"/>
              <a:t>rtl-tcp</a:t>
            </a:r>
            <a:r>
              <a:rPr lang="hu-HU" dirty="0" smtClean="0"/>
              <a:t> program: a kapott IQ mintákat egy TCP </a:t>
            </a:r>
            <a:r>
              <a:rPr lang="hu-HU" dirty="0" err="1" smtClean="0"/>
              <a:t>porton</a:t>
            </a:r>
            <a:r>
              <a:rPr lang="hu-HU" dirty="0" smtClean="0"/>
              <a:t> továbbküldi</a:t>
            </a:r>
          </a:p>
          <a:p>
            <a:r>
              <a:rPr lang="hu-HU" dirty="0" smtClean="0"/>
              <a:t>A feldolgozó szoftverben bármilyen </a:t>
            </a:r>
            <a:r>
              <a:rPr lang="hu-HU" dirty="0" err="1" smtClean="0"/>
              <a:t>demodulátor</a:t>
            </a:r>
            <a:r>
              <a:rPr lang="hu-HU" dirty="0" smtClean="0"/>
              <a:t>, szűrő, stb. megvalósítható!</a:t>
            </a:r>
            <a:endParaRPr lang="hu-HU" dirty="0"/>
          </a:p>
          <a:p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36B74-26B9-41BA-BAEB-D9E4BAC5BEE2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60682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 feldolgozó szoftver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Több fizetős és ingyenes áll rendelkezésünkre, különböző tudással</a:t>
            </a:r>
          </a:p>
          <a:p>
            <a:r>
              <a:rPr lang="hu-HU" dirty="0" smtClean="0"/>
              <a:t>Általunk használt: SDR# , </a:t>
            </a:r>
            <a:r>
              <a:rPr lang="hu-HU" dirty="0" err="1" smtClean="0"/>
              <a:t>GNURadio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C014B5-F229-4C70-8D0A-09B26C26BE27}" type="datetime1">
              <a:rPr lang="hu-HU" smtClean="0"/>
              <a:t>2013.10.10.</a:t>
            </a:fld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32304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SDR#</a:t>
            </a:r>
            <a:endParaRPr lang="hu-HU" dirty="0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r>
              <a:rPr lang="hu-HU" dirty="0" smtClean="0">
                <a:hlinkClick r:id="rId2"/>
              </a:rPr>
              <a:t>http</a:t>
            </a:r>
            <a:r>
              <a:rPr lang="hu-HU" dirty="0">
                <a:hlinkClick r:id="rId2"/>
              </a:rPr>
              <a:t>://sdrsharp.com</a:t>
            </a:r>
            <a:r>
              <a:rPr lang="hu-HU" dirty="0" smtClean="0">
                <a:hlinkClick r:id="rId2"/>
              </a:rPr>
              <a:t>/</a:t>
            </a:r>
            <a:endParaRPr lang="hu-HU" dirty="0" smtClean="0"/>
          </a:p>
          <a:p>
            <a:r>
              <a:rPr lang="hu-HU" dirty="0" smtClean="0"/>
              <a:t>Ingyenes, nyílt forráskódú</a:t>
            </a:r>
          </a:p>
          <a:p>
            <a:r>
              <a:rPr lang="hu-HU" dirty="0" smtClean="0"/>
              <a:t>Windows operációs rendszerre*</a:t>
            </a:r>
          </a:p>
          <a:p>
            <a:r>
              <a:rPr lang="hu-HU" dirty="0" smtClean="0"/>
              <a:t>Demodulálási lehetőségek: NFM, WFM, AM (DSB, LSB, USB), CW, RAW</a:t>
            </a:r>
          </a:p>
          <a:p>
            <a:r>
              <a:rPr lang="hu-HU" dirty="0" err="1" smtClean="0"/>
              <a:t>Spekrtumkép</a:t>
            </a:r>
            <a:r>
              <a:rPr lang="hu-HU" dirty="0" smtClean="0"/>
              <a:t> és Vízesés-diagram</a:t>
            </a:r>
          </a:p>
          <a:p>
            <a:r>
              <a:rPr lang="hu-HU" dirty="0" smtClean="0"/>
              <a:t>További funkciók: </a:t>
            </a:r>
            <a:r>
              <a:rPr lang="hu-HU" dirty="0" err="1" smtClean="0"/>
              <a:t>fevétel</a:t>
            </a:r>
            <a:r>
              <a:rPr lang="hu-HU" dirty="0" smtClean="0"/>
              <a:t> készítése, digitális zajszűrés, </a:t>
            </a:r>
            <a:r>
              <a:rPr lang="hu-HU" dirty="0" err="1" smtClean="0"/>
              <a:t>plugin</a:t>
            </a:r>
            <a:r>
              <a:rPr lang="hu-HU" dirty="0" smtClean="0"/>
              <a:t> rendszer</a:t>
            </a:r>
            <a:endParaRPr lang="hu-HU" dirty="0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A5D46-B6AF-4E51-8CDD-75F75604DD94}" type="datetime1">
              <a:rPr lang="hu-HU" smtClean="0"/>
              <a:pPr/>
              <a:t>2013.10.10.</a:t>
            </a:fld>
            <a:endParaRPr lang="en-US" dirty="0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Budai Tamás, budait@maxwell.sze.hu</a:t>
            </a:r>
            <a:endParaRPr lang="en-US" dirty="0"/>
          </a:p>
        </p:txBody>
      </p:sp>
      <p:pic>
        <p:nvPicPr>
          <p:cNvPr id="7" name="Kép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35127" y="2026912"/>
            <a:ext cx="3816730" cy="20340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813472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laxis">
  <a:themeElements>
    <a:clrScheme name="Parallax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8BB434"/>
      </a:accent1>
      <a:accent2>
        <a:srgbClr val="33A583"/>
      </a:accent2>
      <a:accent3>
        <a:srgbClr val="3594B4"/>
      </a:accent3>
      <a:accent4>
        <a:srgbClr val="6063B4"/>
      </a:accent4>
      <a:accent5>
        <a:srgbClr val="D35731"/>
      </a:accent5>
      <a:accent6>
        <a:srgbClr val="EBAC4B"/>
      </a:accent6>
      <a:hlink>
        <a:srgbClr val="65AD30"/>
      </a:hlink>
      <a:folHlink>
        <a:srgbClr val="8ED25B"/>
      </a:folHlink>
    </a:clrScheme>
    <a:fontScheme name="Parallax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lax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allax" id="{3388167B-A2EB-4685-9635-1831D9AEF8C4}" vid="{1A9F9826-882C-40B9-8F38-5A3B8CFD196D}"/>
    </a:ext>
  </a:extLst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TC103457496[[fn=Parallax]]</Template>
  <TotalTime>84</TotalTime>
  <Words>361</Words>
  <Application>Microsoft Office PowerPoint</Application>
  <PresentationFormat>Szélesvásznú</PresentationFormat>
  <Paragraphs>102</Paragraphs>
  <Slides>11</Slides>
  <Notes>2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3</vt:i4>
      </vt:variant>
      <vt:variant>
        <vt:lpstr>Téma</vt:lpstr>
      </vt:variant>
      <vt:variant>
        <vt:i4>1</vt:i4>
      </vt:variant>
      <vt:variant>
        <vt:lpstr>Diacímek</vt:lpstr>
      </vt:variant>
      <vt:variant>
        <vt:i4>11</vt:i4>
      </vt:variant>
    </vt:vector>
  </HeadingPairs>
  <TitlesOfParts>
    <vt:vector size="15" baseType="lpstr">
      <vt:lpstr>Arial</vt:lpstr>
      <vt:lpstr>Calibri</vt:lpstr>
      <vt:lpstr>Corbel</vt:lpstr>
      <vt:lpstr>Parallaxis</vt:lpstr>
      <vt:lpstr>Filléres SDR nem csak kezdőknek</vt:lpstr>
      <vt:lpstr>Mi az az SDR?</vt:lpstr>
      <vt:lpstr>A saját SDR rendszerünk</vt:lpstr>
      <vt:lpstr>A saját SDR rendszerünk</vt:lpstr>
      <vt:lpstr>A hardver</vt:lpstr>
      <vt:lpstr>A hardver</vt:lpstr>
      <vt:lpstr>A szoftver</vt:lpstr>
      <vt:lpstr>A feldolgozó szoftver</vt:lpstr>
      <vt:lpstr>SDR#</vt:lpstr>
      <vt:lpstr>GNURadio</vt:lpstr>
      <vt:lpstr>További tervek</vt:lpstr>
    </vt:vector>
  </TitlesOfParts>
  <Company>SZE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Filléres SDR nem csak kezdőknek</dc:title>
  <dc:creator>Budai Tamás</dc:creator>
  <cp:lastModifiedBy>Budai Tamás</cp:lastModifiedBy>
  <cp:revision>19</cp:revision>
  <dcterms:created xsi:type="dcterms:W3CDTF">2013-10-10T08:03:53Z</dcterms:created>
  <dcterms:modified xsi:type="dcterms:W3CDTF">2013-10-10T09:28:02Z</dcterms:modified>
</cp:coreProperties>
</file>