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8.xml" ContentType="application/vnd.openxmlformats-officedocument.presentationml.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4" r:id="rId2"/>
    <p:sldMasterId id="2147483673" r:id="rId3"/>
    <p:sldMasterId id="2147483685" r:id="rId4"/>
  </p:sldMasterIdLst>
  <p:notesMasterIdLst>
    <p:notesMasterId r:id="rId28"/>
  </p:notesMasterIdLst>
  <p:sldIdLst>
    <p:sldId id="256" r:id="rId5"/>
    <p:sldId id="369" r:id="rId6"/>
    <p:sldId id="381" r:id="rId7"/>
    <p:sldId id="382" r:id="rId8"/>
    <p:sldId id="378" r:id="rId9"/>
    <p:sldId id="376" r:id="rId10"/>
    <p:sldId id="384" r:id="rId11"/>
    <p:sldId id="385" r:id="rId12"/>
    <p:sldId id="386" r:id="rId13"/>
    <p:sldId id="387" r:id="rId14"/>
    <p:sldId id="389" r:id="rId15"/>
    <p:sldId id="390" r:id="rId16"/>
    <p:sldId id="391" r:id="rId17"/>
    <p:sldId id="392" r:id="rId18"/>
    <p:sldId id="393" r:id="rId19"/>
    <p:sldId id="394" r:id="rId20"/>
    <p:sldId id="395" r:id="rId21"/>
    <p:sldId id="374" r:id="rId22"/>
    <p:sldId id="388" r:id="rId23"/>
    <p:sldId id="397" r:id="rId24"/>
    <p:sldId id="347" r:id="rId25"/>
    <p:sldId id="377" r:id="rId26"/>
    <p:sldId id="396" r:id="rId27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  <a:srgbClr val="99FF99"/>
    <a:srgbClr val="00CC66"/>
    <a:srgbClr val="879637"/>
    <a:srgbClr val="000000"/>
    <a:srgbClr val="66FF33"/>
    <a:srgbClr val="FF6600"/>
    <a:srgbClr val="009900"/>
    <a:srgbClr val="DDDDDD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4C1A8A3-306A-4EB7-A6B1-4F7E0EB9C5D6}" styleName="Medium Style 3 - Accent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51" autoAdjust="0"/>
    <p:restoredTop sz="94631" autoAdjust="0"/>
  </p:normalViewPr>
  <p:slideViewPr>
    <p:cSldViewPr snapToGrid="0">
      <p:cViewPr>
        <p:scale>
          <a:sx n="90" d="100"/>
          <a:sy n="90" d="100"/>
        </p:scale>
        <p:origin x="-552" y="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162150" cy="7816215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8.emf"/><Relationship Id="rId2" Type="http://schemas.openxmlformats.org/officeDocument/2006/relationships/image" Target="../media/image47.wmf"/><Relationship Id="rId1" Type="http://schemas.openxmlformats.org/officeDocument/2006/relationships/image" Target="../media/image46.png"/><Relationship Id="rId4" Type="http://schemas.openxmlformats.org/officeDocument/2006/relationships/image" Target="../media/image49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F8B62B3-9039-4031-8FFC-1803E24A428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28382B4-2343-4F9C-9D61-6443BA5B62DA}" type="slidenum">
              <a:rPr lang="en-GB">
                <a:solidFill>
                  <a:prstClr val="black"/>
                </a:solidFill>
              </a:rPr>
              <a:pPr/>
              <a:t>6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1413" y="685800"/>
            <a:ext cx="4573587" cy="3429000"/>
          </a:xfrm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2" y="4343619"/>
            <a:ext cx="5029200" cy="4115237"/>
          </a:xfrm>
          <a:noFill/>
          <a:ln/>
        </p:spPr>
        <p:txBody>
          <a:bodyPr/>
          <a:lstStyle/>
          <a:p>
            <a:pPr eaLnBrk="1" hangingPunct="1"/>
            <a:endParaRPr lang="nb-NO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1DF9CF3-C106-4F28-B817-DCCC1F9B9920}" type="slidenum">
              <a:rPr lang="en-US" altLang="zh-CN"/>
              <a:pPr/>
              <a:t>20</a:t>
            </a:fld>
            <a:endParaRPr lang="en-US" altLang="zh-CN"/>
          </a:p>
        </p:txBody>
      </p:sp>
      <p:sp>
        <p:nvSpPr>
          <p:cNvPr id="107523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fld id="{CC045BDC-8128-4BD3-ADCC-D31FA996871D}" type="slidenum">
              <a:rPr lang="en-US" altLang="zh-CN" sz="1200">
                <a:ea typeface="宋体" pitchFamily="2" charset="-122"/>
              </a:rPr>
              <a:pPr algn="r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t>20</a:t>
            </a:fld>
            <a:endParaRPr lang="en-US" altLang="zh-CN" sz="1200">
              <a:ea typeface="宋体" pitchFamily="2" charset="-122"/>
            </a:endParaRPr>
          </a:p>
        </p:txBody>
      </p:sp>
      <p:sp>
        <p:nvSpPr>
          <p:cNvPr id="10752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CN" altLang="zh-CN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41347C-7D99-4B00-8691-91DF7184F8AC}" type="slidenum">
              <a:rPr lang="en-US" altLang="zh-CN"/>
              <a:pPr/>
              <a:t>23</a:t>
            </a:fld>
            <a:endParaRPr lang="en-US" altLang="zh-CN"/>
          </a:p>
        </p:txBody>
      </p:sp>
      <p:sp>
        <p:nvSpPr>
          <p:cNvPr id="1064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65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>
              <a:spcBef>
                <a:spcPct val="50000"/>
              </a:spcBef>
            </a:pPr>
            <a:r>
              <a:rPr kumimoji="1" lang="en-US" altLang="zh-CN" smtClean="0">
                <a:latin typeface="Arial" pitchFamily="34" charset="0"/>
              </a:rPr>
              <a:t>SDR solution-2</a:t>
            </a:r>
            <a:r>
              <a:rPr kumimoji="1" lang="zh-CN" altLang="en-US" smtClean="0">
                <a:latin typeface="Arial" pitchFamily="34" charset="0"/>
              </a:rPr>
              <a:t>：对于</a:t>
            </a:r>
            <a:r>
              <a:rPr kumimoji="1" lang="en-US" altLang="zh-CN" smtClean="0">
                <a:latin typeface="Arial" pitchFamily="34" charset="0"/>
              </a:rPr>
              <a:t>GSM</a:t>
            </a:r>
            <a:r>
              <a:rPr kumimoji="1" lang="zh-CN" altLang="en-US" smtClean="0">
                <a:latin typeface="Arial" pitchFamily="34" charset="0"/>
              </a:rPr>
              <a:t>运营商，先期</a:t>
            </a:r>
            <a:r>
              <a:rPr kumimoji="1" lang="en-US" altLang="zh-CN" smtClean="0">
                <a:latin typeface="Arial" pitchFamily="34" charset="0"/>
              </a:rPr>
              <a:t>UMTS/LTE</a:t>
            </a:r>
            <a:r>
              <a:rPr kumimoji="1" lang="zh-CN" altLang="en-US" smtClean="0">
                <a:latin typeface="Arial" pitchFamily="34" charset="0"/>
              </a:rPr>
              <a:t>，再逐步替换</a:t>
            </a:r>
            <a:r>
              <a:rPr kumimoji="1" lang="en-US" altLang="zh-CN" smtClean="0">
                <a:latin typeface="Arial" pitchFamily="34" charset="0"/>
              </a:rPr>
              <a:t>GSM</a:t>
            </a:r>
            <a:endParaRPr lang="en-US" altLang="zh-CN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5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381000" y="6477000"/>
            <a:ext cx="1905000" cy="228600"/>
          </a:xfrm>
        </p:spPr>
        <p:txBody>
          <a:bodyPr/>
          <a:lstStyle>
            <a:lvl1pPr algn="l">
              <a:defRPr/>
            </a:lvl1pPr>
          </a:lstStyle>
          <a:p>
            <a:fld id="{7F51503E-24AB-4263-97A5-A09B403004C3}" type="datetime1">
              <a:rPr lang="en-US"/>
              <a:pPr/>
              <a:t>12/2/2014</a:t>
            </a:fld>
            <a:endParaRPr lang="en-US"/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81000" y="6248400"/>
            <a:ext cx="2895600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381000" y="6019800"/>
            <a:ext cx="1905000" cy="228600"/>
          </a:xfrm>
        </p:spPr>
        <p:txBody>
          <a:bodyPr/>
          <a:lstStyle>
            <a:lvl1pPr algn="l">
              <a:defRPr/>
            </a:lvl1pPr>
          </a:lstStyle>
          <a:p>
            <a:fld id="{30969694-F511-4276-87D2-F9E778FEC566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5155" name="Picture 2" descr="beige_front_final_telenor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52613"/>
            <a:ext cx="9144000" cy="296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01963" y="3833813"/>
            <a:ext cx="5646737" cy="381000"/>
          </a:xfrm>
        </p:spPr>
        <p:txBody>
          <a:bodyPr/>
          <a:lstStyle>
            <a:lvl1pPr>
              <a:defRPr sz="1700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5143" name="Rectangle 2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3001963" y="4214813"/>
            <a:ext cx="5638800" cy="381000"/>
          </a:xfrm>
        </p:spPr>
        <p:txBody>
          <a:bodyPr/>
          <a:lstStyle>
            <a:lvl1pPr marL="0" indent="0">
              <a:buFontTx/>
              <a:buNone/>
              <a:defRPr sz="1100"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9B02185-E290-499B-9BE7-69A6891FCE22}" type="datetime1">
              <a:rPr lang="en-US"/>
              <a:pPr/>
              <a:t>12/2/2014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975837-CE09-4D76-9641-3BF073C42B8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400800" y="457200"/>
            <a:ext cx="1905000" cy="5334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457200"/>
            <a:ext cx="5562600" cy="5334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4F0CC3A-9A42-41E8-B777-27BF47812278}" type="datetime1">
              <a:rPr lang="en-US"/>
              <a:pPr/>
              <a:t>12/2/2014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C9F4D9B-13FD-4664-AF04-53B153B8657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6200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85800" y="1600200"/>
            <a:ext cx="7620000" cy="41910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65750" y="6248400"/>
            <a:ext cx="1676400" cy="152400"/>
          </a:xfrm>
        </p:spPr>
        <p:txBody>
          <a:bodyPr/>
          <a:lstStyle>
            <a:lvl1pPr>
              <a:defRPr/>
            </a:lvl1pPr>
          </a:lstStyle>
          <a:p>
            <a:fld id="{D0F2BC0B-8C49-4A10-9539-FD68D75FA381}" type="datetime1">
              <a:rPr lang="en-US"/>
              <a:pPr/>
              <a:t>12/2/2014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27550" y="6096000"/>
            <a:ext cx="2514600" cy="1524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356350" y="6400800"/>
            <a:ext cx="685800" cy="152400"/>
          </a:xfrm>
        </p:spPr>
        <p:txBody>
          <a:bodyPr/>
          <a:lstStyle>
            <a:lvl1pPr>
              <a:defRPr/>
            </a:lvl1pPr>
          </a:lstStyle>
          <a:p>
            <a:fld id="{272FB0E7-D9B1-4EE2-A365-C70D58011FE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6200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85800" y="1600200"/>
            <a:ext cx="3733800" cy="4191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600200"/>
            <a:ext cx="3733800" cy="4191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365750" y="6248400"/>
            <a:ext cx="1676400" cy="152400"/>
          </a:xfrm>
        </p:spPr>
        <p:txBody>
          <a:bodyPr/>
          <a:lstStyle>
            <a:lvl1pPr>
              <a:defRPr/>
            </a:lvl1pPr>
          </a:lstStyle>
          <a:p>
            <a:fld id="{B5620D6D-BE51-4CA3-870F-7FD291905FB9}" type="datetime1">
              <a:rPr lang="en-US"/>
              <a:pPr/>
              <a:t>12/2/2014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27550" y="6096000"/>
            <a:ext cx="2514600" cy="1524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356350" y="6400800"/>
            <a:ext cx="685800" cy="152400"/>
          </a:xfrm>
        </p:spPr>
        <p:txBody>
          <a:bodyPr/>
          <a:lstStyle>
            <a:lvl1pPr>
              <a:defRPr/>
            </a:lvl1pPr>
          </a:lstStyle>
          <a:p>
            <a:fld id="{D7E598E1-672D-4A44-A158-54FE395631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6200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600200"/>
            <a:ext cx="7620000" cy="4191000"/>
          </a:xfrm>
        </p:spPr>
        <p:txBody>
          <a:bodyPr/>
          <a:lstStyle/>
          <a:p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65750" y="6248400"/>
            <a:ext cx="1676400" cy="152400"/>
          </a:xfrm>
        </p:spPr>
        <p:txBody>
          <a:bodyPr/>
          <a:lstStyle>
            <a:lvl1pPr>
              <a:defRPr/>
            </a:lvl1pPr>
          </a:lstStyle>
          <a:p>
            <a:fld id="{BE2357E9-E045-4F0A-8535-94DB33141B68}" type="datetime1">
              <a:rPr lang="en-US"/>
              <a:pPr/>
              <a:t>12/2/2014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27550" y="6096000"/>
            <a:ext cx="2514600" cy="1524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356350" y="6400800"/>
            <a:ext cx="685800" cy="152400"/>
          </a:xfrm>
        </p:spPr>
        <p:txBody>
          <a:bodyPr/>
          <a:lstStyle>
            <a:lvl1pPr>
              <a:defRPr/>
            </a:lvl1pPr>
          </a:lstStyle>
          <a:p>
            <a:fld id="{5A18FE1A-CC4A-4568-BC36-CA398FE87AD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Title_pag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8"/>
          <p:cNvSpPr/>
          <p:nvPr/>
        </p:nvSpPr>
        <p:spPr>
          <a:xfrm>
            <a:off x="0" y="3959225"/>
            <a:ext cx="9144000" cy="14414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4609" y="3959225"/>
            <a:ext cx="8114554" cy="942975"/>
          </a:xfrm>
        </p:spPr>
        <p:txBody>
          <a:bodyPr anchor="b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4609" y="4978399"/>
            <a:ext cx="8114554" cy="422275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8E82826-BE1E-49C1-899A-DEEE82813880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9" name="Picture 8" descr="TEL_h_pos_3D_4cp_25mm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354" y="6216813"/>
            <a:ext cx="1104900" cy="53975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8571967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/>
          <p:nvPr/>
        </p:nvSpPr>
        <p:spPr>
          <a:xfrm>
            <a:off x="215900" y="215900"/>
            <a:ext cx="8712200" cy="5903913"/>
          </a:xfrm>
          <a:prstGeom prst="rect">
            <a:avLst/>
          </a:prstGeom>
          <a:gradFill>
            <a:gsLst>
              <a:gs pos="0">
                <a:srgbClr val="1E9DE6"/>
              </a:gs>
              <a:gs pos="100000">
                <a:srgbClr val="294D9A"/>
              </a:gs>
            </a:gsLst>
            <a:lin ang="1080000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1819" y="351608"/>
            <a:ext cx="8224982" cy="738664"/>
          </a:xfrm>
        </p:spPr>
        <p:txBody>
          <a:bodyPr>
            <a:no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1819" y="1228726"/>
            <a:ext cx="8224981" cy="4651760"/>
          </a:xfrm>
        </p:spPr>
        <p:txBody>
          <a:bodyPr/>
          <a:lstStyle>
            <a:lvl1pPr marL="520700" indent="-342900">
              <a:buClr>
                <a:schemeClr val="bg1"/>
              </a:buClr>
              <a:buSzPct val="100000"/>
              <a:buFont typeface="Arial" pitchFamily="34" charset="0"/>
              <a:buChar char="•"/>
              <a:defRPr baseline="0">
                <a:solidFill>
                  <a:srgbClr val="FFFFFF"/>
                </a:solidFill>
              </a:defRPr>
            </a:lvl1pPr>
            <a:lvl2pPr marL="627063" indent="-271463">
              <a:buSzPct val="100000"/>
              <a:buFont typeface="Arial" pitchFamily="34" charset="0"/>
              <a:buChar char="–"/>
              <a:defRPr>
                <a:solidFill>
                  <a:srgbClr val="FFFFFF"/>
                </a:solidFill>
              </a:defRPr>
            </a:lvl2pPr>
            <a:lvl3pPr marL="804863" indent="-273050">
              <a:spcBef>
                <a:spcPts val="600"/>
              </a:spcBef>
              <a:buSzPct val="90000"/>
              <a:buFont typeface="Arial" pitchFamily="34" charset="0"/>
              <a:buChar char="•"/>
              <a:defRPr>
                <a:solidFill>
                  <a:srgbClr val="FFFFFF"/>
                </a:solidFill>
              </a:defRPr>
            </a:lvl3pPr>
            <a:lvl4pPr marL="1009650" indent="-285750">
              <a:buSzPct val="90000"/>
              <a:buFont typeface="Arial" pitchFamily="34" charset="0"/>
              <a:buChar char="–"/>
              <a:defRPr>
                <a:solidFill>
                  <a:srgbClr val="FFFFFF"/>
                </a:solidFill>
              </a:defRPr>
            </a:lvl4pPr>
            <a:lvl5pPr marL="1160463" indent="-260350">
              <a:buFont typeface="Arial" pitchFamily="34" charset="0"/>
              <a:buChar char="•"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GB" dirty="0" smtClean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AAA0A42-10F1-41F1-8F5E-7F550AFAF6D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0647600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7"/>
          <p:cNvCxnSpPr/>
          <p:nvPr/>
        </p:nvCxnSpPr>
        <p:spPr>
          <a:xfrm>
            <a:off x="215900" y="6119813"/>
            <a:ext cx="8712200" cy="1587"/>
          </a:xfrm>
          <a:prstGeom prst="line">
            <a:avLst/>
          </a:prstGeom>
          <a:ln w="12700">
            <a:solidFill>
              <a:srgbClr val="1E9DE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61819" y="351608"/>
            <a:ext cx="8224982" cy="738664"/>
          </a:xfrm>
        </p:spPr>
        <p:txBody>
          <a:bodyPr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61819" y="1228726"/>
            <a:ext cx="8224981" cy="4651760"/>
          </a:xfrm>
        </p:spPr>
        <p:txBody>
          <a:bodyPr/>
          <a:lstStyle>
            <a:lvl1pPr marL="450850" indent="-273050">
              <a:buSzPct val="100000"/>
              <a:buFont typeface="Arial" pitchFamily="34" charset="0"/>
              <a:buChar char="•"/>
              <a:defRPr baseline="0">
                <a:solidFill>
                  <a:srgbClr val="000000"/>
                </a:solidFill>
              </a:defRPr>
            </a:lvl1pPr>
            <a:lvl2pPr marL="627063" indent="-271463">
              <a:buSzPct val="100000"/>
              <a:buFont typeface="Arial" pitchFamily="34" charset="0"/>
              <a:buChar char="–"/>
              <a:defRPr>
                <a:solidFill>
                  <a:srgbClr val="000000"/>
                </a:solidFill>
              </a:defRPr>
            </a:lvl2pPr>
            <a:lvl3pPr marL="874713" indent="-342900">
              <a:spcBef>
                <a:spcPts val="600"/>
              </a:spcBef>
              <a:buSzPct val="90000"/>
              <a:buFont typeface="Arial" pitchFamily="34" charset="0"/>
              <a:buChar char="•"/>
              <a:defRPr>
                <a:solidFill>
                  <a:srgbClr val="000000"/>
                </a:solidFill>
              </a:defRPr>
            </a:lvl3pPr>
            <a:lvl4pPr marL="1009650" indent="-285750">
              <a:buSzPct val="90000"/>
              <a:buFont typeface="Arial" pitchFamily="34" charset="0"/>
              <a:buChar char="–"/>
              <a:defRPr>
                <a:solidFill>
                  <a:srgbClr val="000000"/>
                </a:solidFill>
              </a:defRPr>
            </a:lvl4pPr>
            <a:lvl5pPr marL="1160463" indent="-260350">
              <a:buSzPct val="90000"/>
              <a:buFont typeface="Arial" pitchFamily="34" charset="0"/>
              <a:buChar char="•"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 smtClean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C9023F5-5F04-4B0D-A6F7-CEC83EA2BCE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9591590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Alt Title and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215900" y="215900"/>
            <a:ext cx="8712200" cy="5903913"/>
          </a:xfrm>
          <a:prstGeom prst="rect">
            <a:avLst/>
          </a:prstGeom>
          <a:gradFill>
            <a:gsLst>
              <a:gs pos="0">
                <a:srgbClr val="1E9DE6"/>
              </a:gs>
              <a:gs pos="100000">
                <a:srgbClr val="294D9A"/>
              </a:gs>
            </a:gsLst>
            <a:lin ang="1080000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4500563" y="0"/>
            <a:ext cx="142875" cy="61912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0" name="Content Placeholder 2"/>
          <p:cNvSpPr>
            <a:spLocks noGrp="1" noChangeAspect="1"/>
          </p:cNvSpPr>
          <p:nvPr>
            <p:ph idx="13"/>
          </p:nvPr>
        </p:nvSpPr>
        <p:spPr>
          <a:xfrm>
            <a:off x="4643438" y="215900"/>
            <a:ext cx="4284662" cy="5903913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buFont typeface="Arial"/>
              <a:buChar char="•"/>
              <a:defRPr>
                <a:solidFill>
                  <a:srgbClr val="FFFFFF"/>
                </a:solidFill>
              </a:defRPr>
            </a:lvl2pPr>
            <a:lvl3pPr marL="540000" indent="-180000">
              <a:spcBef>
                <a:spcPts val="600"/>
              </a:spcBef>
              <a:buSzPct val="90000"/>
              <a:buFont typeface="+mj-lt"/>
              <a:buAutoNum type="arabicPeriod"/>
              <a:defRPr>
                <a:solidFill>
                  <a:srgbClr val="FFFFFF"/>
                </a:solidFill>
              </a:defRPr>
            </a:lvl3pPr>
            <a:lvl4pPr marL="720000">
              <a:buFont typeface="Wingdings" charset="2"/>
              <a:buChar char="§"/>
              <a:defRPr>
                <a:solidFill>
                  <a:srgbClr val="FFFFFF"/>
                </a:solidFill>
              </a:defRPr>
            </a:lvl4pPr>
            <a:lvl5pPr marL="1080000" indent="-18000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61819" y="351608"/>
            <a:ext cx="3794605" cy="738664"/>
          </a:xfr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461819" y="1228726"/>
            <a:ext cx="3794605" cy="4651760"/>
          </a:xfrm>
        </p:spPr>
        <p:txBody>
          <a:bodyPr/>
          <a:lstStyle>
            <a:lvl1pPr marL="450850" indent="-273050">
              <a:buClr>
                <a:schemeClr val="bg1"/>
              </a:buClr>
              <a:buSzPct val="100000"/>
              <a:buFont typeface="Arial" pitchFamily="34" charset="0"/>
              <a:buChar char="•"/>
              <a:defRPr baseline="0">
                <a:solidFill>
                  <a:srgbClr val="FFFFFF"/>
                </a:solidFill>
              </a:defRPr>
            </a:lvl1pPr>
            <a:lvl2pPr marL="627063" indent="-271463">
              <a:buSzPct val="100000"/>
              <a:buFont typeface="Arial" pitchFamily="34" charset="0"/>
              <a:buChar char="–"/>
              <a:defRPr>
                <a:solidFill>
                  <a:srgbClr val="FFFFFF"/>
                </a:solidFill>
              </a:defRPr>
            </a:lvl2pPr>
            <a:lvl3pPr marL="817563" indent="-285750">
              <a:spcBef>
                <a:spcPts val="600"/>
              </a:spcBef>
              <a:buSzPct val="90000"/>
              <a:buFont typeface="Arial" pitchFamily="34" charset="0"/>
              <a:buChar char="•"/>
              <a:defRPr>
                <a:solidFill>
                  <a:srgbClr val="FFFFFF"/>
                </a:solidFill>
              </a:defRPr>
            </a:lvl3pPr>
            <a:lvl4pPr marL="1009650" indent="-285750">
              <a:buSzPct val="90000"/>
              <a:buFont typeface="Arial" pitchFamily="34" charset="0"/>
              <a:buChar char="–"/>
              <a:defRPr>
                <a:solidFill>
                  <a:srgbClr val="FFFFFF"/>
                </a:solidFill>
              </a:defRPr>
            </a:lvl4pPr>
            <a:lvl5pPr marL="1160463" indent="-260350">
              <a:buSzPct val="90000"/>
              <a:buFont typeface="Arial" pitchFamily="34" charset="0"/>
              <a:buChar char="•"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 smtClean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fld id="{0E6DF34A-6DF7-4FB9-9257-7605CC7ABB4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0609606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215900" y="215900"/>
            <a:ext cx="8712200" cy="5903913"/>
          </a:xfrm>
          <a:prstGeom prst="rect">
            <a:avLst/>
          </a:prstGeom>
          <a:gradFill>
            <a:gsLst>
              <a:gs pos="0">
                <a:srgbClr val="1E9DE6"/>
              </a:gs>
              <a:gs pos="100000">
                <a:srgbClr val="294D9A"/>
              </a:gs>
            </a:gsLst>
            <a:lin ang="1080000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461819" y="351608"/>
            <a:ext cx="8224982" cy="738664"/>
          </a:xfrm>
        </p:spPr>
        <p:txBody>
          <a:bodyPr>
            <a:no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61819" y="1228726"/>
            <a:ext cx="4017817" cy="4651760"/>
          </a:xfrm>
        </p:spPr>
        <p:txBody>
          <a:bodyPr/>
          <a:lstStyle>
            <a:lvl1pPr marL="531813" indent="-354013">
              <a:buClr>
                <a:schemeClr val="bg1"/>
              </a:buClr>
              <a:buSzPct val="100000"/>
              <a:buFont typeface="Arial" pitchFamily="34" charset="0"/>
              <a:buChar char="•"/>
              <a:defRPr baseline="0">
                <a:solidFill>
                  <a:srgbClr val="FFFFFF"/>
                </a:solidFill>
              </a:defRPr>
            </a:lvl1pPr>
            <a:lvl2pPr marL="627063" indent="-271463">
              <a:buSzPct val="100000"/>
              <a:buFont typeface="Arial" pitchFamily="34" charset="0"/>
              <a:buChar char="–"/>
              <a:defRPr>
                <a:solidFill>
                  <a:srgbClr val="FFFFFF"/>
                </a:solidFill>
              </a:defRPr>
            </a:lvl2pPr>
            <a:lvl3pPr marL="817563" indent="-285750">
              <a:spcBef>
                <a:spcPts val="600"/>
              </a:spcBef>
              <a:buSzPct val="90000"/>
              <a:buFont typeface="Arial" pitchFamily="34" charset="0"/>
              <a:buChar char="•"/>
              <a:defRPr>
                <a:solidFill>
                  <a:srgbClr val="FFFFFF"/>
                </a:solidFill>
              </a:defRPr>
            </a:lvl3pPr>
            <a:lvl4pPr marL="1009650" indent="-285750">
              <a:buSzPct val="90000"/>
              <a:buFont typeface="Arial" pitchFamily="34" charset="0"/>
              <a:buChar char="–"/>
              <a:defRPr>
                <a:solidFill>
                  <a:srgbClr val="FFFFFF"/>
                </a:solidFill>
              </a:defRPr>
            </a:lvl4pPr>
            <a:lvl5pPr marL="1160463" indent="-260350">
              <a:buSzPct val="90000"/>
              <a:buFont typeface="Arial" pitchFamily="34" charset="0"/>
              <a:buChar char="•"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 smtClean="0"/>
          </a:p>
        </p:txBody>
      </p:sp>
      <p:sp>
        <p:nvSpPr>
          <p:cNvPr id="18" name="Content Placeholder 2"/>
          <p:cNvSpPr>
            <a:spLocks noGrp="1"/>
          </p:cNvSpPr>
          <p:nvPr>
            <p:ph idx="17"/>
          </p:nvPr>
        </p:nvSpPr>
        <p:spPr>
          <a:xfrm>
            <a:off x="4668984" y="1228726"/>
            <a:ext cx="4017817" cy="4651760"/>
          </a:xfrm>
        </p:spPr>
        <p:txBody>
          <a:bodyPr/>
          <a:lstStyle>
            <a:lvl1pPr marL="450850" indent="-273050">
              <a:buClr>
                <a:schemeClr val="bg1"/>
              </a:buClr>
              <a:buSzPct val="100000"/>
              <a:buFont typeface="Arial" pitchFamily="34" charset="0"/>
              <a:buChar char="•"/>
              <a:defRPr baseline="0">
                <a:solidFill>
                  <a:srgbClr val="FFFFFF"/>
                </a:solidFill>
              </a:defRPr>
            </a:lvl1pPr>
            <a:lvl2pPr marL="627063" indent="-271463">
              <a:buSzPct val="100000"/>
              <a:buFont typeface="Arial" pitchFamily="34" charset="0"/>
              <a:buChar char="–"/>
              <a:defRPr>
                <a:solidFill>
                  <a:srgbClr val="FFFFFF"/>
                </a:solidFill>
              </a:defRPr>
            </a:lvl2pPr>
            <a:lvl3pPr marL="817563" indent="-285750">
              <a:spcBef>
                <a:spcPts val="600"/>
              </a:spcBef>
              <a:buSzPct val="90000"/>
              <a:buFont typeface="Arial" pitchFamily="34" charset="0"/>
              <a:buChar char="•"/>
              <a:defRPr>
                <a:solidFill>
                  <a:srgbClr val="FFFFFF"/>
                </a:solidFill>
              </a:defRPr>
            </a:lvl3pPr>
            <a:lvl4pPr marL="1009650" indent="-285750">
              <a:buSzPct val="90000"/>
              <a:buFont typeface="Arial" pitchFamily="34" charset="0"/>
              <a:buChar char="–"/>
              <a:defRPr>
                <a:solidFill>
                  <a:srgbClr val="FFFFFF"/>
                </a:solidFill>
              </a:defRPr>
            </a:lvl4pPr>
            <a:lvl5pPr marL="1160463" indent="-260350" defTabSz="620713">
              <a:buSzPct val="90000"/>
              <a:buFont typeface="Arial" pitchFamily="34" charset="0"/>
              <a:buChar char="•"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fld id="{83A1AD3A-7FA6-4141-8DA7-38960F0AEEA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79838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397B50F-ACEE-4945-9FC5-9ED667A10041}" type="datetime1">
              <a:rPr lang="en-US"/>
              <a:pPr/>
              <a:t>12/2/2014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77F421-D60F-43BD-95CD-E8C33202C69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4500563" y="0"/>
            <a:ext cx="142875" cy="61912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61819" y="351608"/>
            <a:ext cx="8224982" cy="738664"/>
          </a:xfrm>
        </p:spPr>
        <p:txBody>
          <a:bodyPr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61819" y="1228726"/>
            <a:ext cx="4017817" cy="4651760"/>
          </a:xfrm>
        </p:spPr>
        <p:txBody>
          <a:bodyPr/>
          <a:lstStyle>
            <a:lvl1pPr marL="450850" indent="-273050">
              <a:buSzPct val="100000"/>
              <a:buFont typeface="Arial" pitchFamily="34" charset="0"/>
              <a:buChar char="•"/>
              <a:defRPr baseline="0">
                <a:solidFill>
                  <a:srgbClr val="000000"/>
                </a:solidFill>
              </a:defRPr>
            </a:lvl1pPr>
            <a:lvl2pPr marL="641350" indent="-285750">
              <a:buSzPct val="100000"/>
              <a:buFont typeface="Arial" pitchFamily="34" charset="0"/>
              <a:buChar char="–"/>
              <a:defRPr>
                <a:solidFill>
                  <a:srgbClr val="000000"/>
                </a:solidFill>
              </a:defRPr>
            </a:lvl2pPr>
            <a:lvl3pPr marL="804863" indent="-273050">
              <a:spcBef>
                <a:spcPts val="600"/>
              </a:spcBef>
              <a:buSzPct val="90000"/>
              <a:buFont typeface="Arial" pitchFamily="34" charset="0"/>
              <a:buChar char="•"/>
              <a:defRPr>
                <a:solidFill>
                  <a:srgbClr val="000000"/>
                </a:solidFill>
              </a:defRPr>
            </a:lvl3pPr>
            <a:lvl4pPr marL="1009650" indent="-285750">
              <a:buSzPct val="90000"/>
              <a:buFont typeface="Arial" pitchFamily="34" charset="0"/>
              <a:buChar char="–"/>
              <a:defRPr>
                <a:solidFill>
                  <a:srgbClr val="000000"/>
                </a:solidFill>
              </a:defRPr>
            </a:lvl4pPr>
            <a:lvl5pPr marL="1160463" indent="-260350">
              <a:buSzPct val="90000"/>
              <a:buFont typeface="Arial" pitchFamily="34" charset="0"/>
              <a:buChar char="•"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 smtClean="0"/>
          </a:p>
        </p:txBody>
      </p:sp>
      <p:sp>
        <p:nvSpPr>
          <p:cNvPr id="12" name="Content Placeholder 2"/>
          <p:cNvSpPr>
            <a:spLocks noGrp="1"/>
          </p:cNvSpPr>
          <p:nvPr>
            <p:ph idx="17"/>
          </p:nvPr>
        </p:nvSpPr>
        <p:spPr>
          <a:xfrm>
            <a:off x="4668984" y="1228726"/>
            <a:ext cx="4017817" cy="4651760"/>
          </a:xfrm>
        </p:spPr>
        <p:txBody>
          <a:bodyPr/>
          <a:lstStyle>
            <a:lvl1pPr marL="450850" indent="-273050">
              <a:buSzPct val="100000"/>
              <a:buFont typeface="Arial" pitchFamily="34" charset="0"/>
              <a:buChar char="•"/>
              <a:defRPr baseline="0">
                <a:solidFill>
                  <a:srgbClr val="000000"/>
                </a:solidFill>
              </a:defRPr>
            </a:lvl1pPr>
            <a:lvl2pPr marL="627063" indent="-271463">
              <a:buSzPct val="100000"/>
              <a:buFont typeface="Arial" pitchFamily="34" charset="0"/>
              <a:buChar char="–"/>
              <a:defRPr>
                <a:solidFill>
                  <a:srgbClr val="000000"/>
                </a:solidFill>
              </a:defRPr>
            </a:lvl2pPr>
            <a:lvl3pPr marL="817563" indent="-285750">
              <a:spcBef>
                <a:spcPts val="600"/>
              </a:spcBef>
              <a:buSzPct val="90000"/>
              <a:buFont typeface="Arial" pitchFamily="34" charset="0"/>
              <a:buChar char="•"/>
              <a:defRPr>
                <a:solidFill>
                  <a:srgbClr val="000000"/>
                </a:solidFill>
              </a:defRPr>
            </a:lvl3pPr>
            <a:lvl4pPr marL="1009650" indent="-285750">
              <a:buSzPct val="90000"/>
              <a:buFont typeface="Arial" pitchFamily="34" charset="0"/>
              <a:buChar char="–"/>
              <a:defRPr>
                <a:solidFill>
                  <a:srgbClr val="000000"/>
                </a:solidFill>
              </a:defRPr>
            </a:lvl4pPr>
            <a:lvl5pPr marL="1160463" indent="-260350" defTabSz="703263">
              <a:buSzPct val="90000"/>
              <a:buFont typeface="Arial" pitchFamily="34" charset="0"/>
              <a:buChar char="•"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fld id="{2ED28F6C-471A-49D5-A2F5-A54690FF24AA}" type="slidenum">
              <a:rPr lang="en-US"/>
              <a:pPr/>
              <a:t>‹#›</a:t>
            </a:fld>
            <a:endParaRPr lang="en-US"/>
          </a:p>
        </p:txBody>
      </p:sp>
      <p:cxnSp>
        <p:nvCxnSpPr>
          <p:cNvPr id="7" name="Straight Connector 7"/>
          <p:cNvCxnSpPr/>
          <p:nvPr userDrawn="1"/>
        </p:nvCxnSpPr>
        <p:spPr>
          <a:xfrm>
            <a:off x="215900" y="6119813"/>
            <a:ext cx="8712200" cy="1587"/>
          </a:xfrm>
          <a:prstGeom prst="line">
            <a:avLst/>
          </a:prstGeom>
          <a:ln w="12700">
            <a:solidFill>
              <a:srgbClr val="1E9DE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00807759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7"/>
          <p:cNvCxnSpPr/>
          <p:nvPr/>
        </p:nvCxnSpPr>
        <p:spPr>
          <a:xfrm>
            <a:off x="215900" y="6119813"/>
            <a:ext cx="8712200" cy="1587"/>
          </a:xfrm>
          <a:prstGeom prst="line">
            <a:avLst/>
          </a:prstGeom>
          <a:ln w="12700">
            <a:solidFill>
              <a:srgbClr val="1E9DE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14A8F01-7D29-4868-9B02-202CE11269B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919018" y="3739487"/>
            <a:ext cx="6519012" cy="1143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67911974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/>
          <p:nvPr/>
        </p:nvSpPr>
        <p:spPr>
          <a:xfrm>
            <a:off x="215900" y="215900"/>
            <a:ext cx="8712200" cy="5903913"/>
          </a:xfrm>
          <a:prstGeom prst="rect">
            <a:avLst/>
          </a:prstGeom>
          <a:gradFill>
            <a:gsLst>
              <a:gs pos="0">
                <a:srgbClr val="1E9DE6"/>
              </a:gs>
              <a:gs pos="100000">
                <a:srgbClr val="294D9A"/>
              </a:gs>
            </a:gsLst>
            <a:lin ang="1080000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81AD170-F779-42BB-954D-98FDB93DD80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919018" y="3739487"/>
            <a:ext cx="6519012" cy="1143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06087170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Title_pag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8"/>
          <p:cNvSpPr/>
          <p:nvPr/>
        </p:nvSpPr>
        <p:spPr>
          <a:xfrm>
            <a:off x="0" y="3959225"/>
            <a:ext cx="9144000" cy="14414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4609" y="3959225"/>
            <a:ext cx="8114554" cy="942975"/>
          </a:xfrm>
        </p:spPr>
        <p:txBody>
          <a:bodyPr anchor="b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4609" y="4978399"/>
            <a:ext cx="8114554" cy="422275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8E82826-BE1E-49C1-899A-DEEE82813880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9" name="Picture 8" descr="TEL_h_pos_3D_4cp_25mm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9354" y="6216813"/>
            <a:ext cx="110490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8571967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/>
          <p:nvPr/>
        </p:nvSpPr>
        <p:spPr>
          <a:xfrm>
            <a:off x="215900" y="215900"/>
            <a:ext cx="8712200" cy="5903913"/>
          </a:xfrm>
          <a:prstGeom prst="rect">
            <a:avLst/>
          </a:prstGeom>
          <a:gradFill>
            <a:gsLst>
              <a:gs pos="0">
                <a:srgbClr val="1E9DE6"/>
              </a:gs>
              <a:gs pos="100000">
                <a:srgbClr val="294D9A"/>
              </a:gs>
            </a:gsLst>
            <a:lin ang="1080000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1819" y="351608"/>
            <a:ext cx="8224982" cy="738664"/>
          </a:xfrm>
        </p:spPr>
        <p:txBody>
          <a:bodyPr>
            <a:no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1819" y="1228726"/>
            <a:ext cx="8224981" cy="4651760"/>
          </a:xfrm>
        </p:spPr>
        <p:txBody>
          <a:bodyPr/>
          <a:lstStyle>
            <a:lvl1pPr marL="520700" indent="-342900">
              <a:buClr>
                <a:schemeClr val="bg1"/>
              </a:buClr>
              <a:buSzPct val="100000"/>
              <a:buFont typeface="Arial" pitchFamily="34" charset="0"/>
              <a:buChar char="•"/>
              <a:defRPr baseline="0">
                <a:solidFill>
                  <a:srgbClr val="FFFFFF"/>
                </a:solidFill>
              </a:defRPr>
            </a:lvl1pPr>
            <a:lvl2pPr marL="627063" indent="-271463">
              <a:buSzPct val="100000"/>
              <a:buFont typeface="Arial" pitchFamily="34" charset="0"/>
              <a:buChar char="–"/>
              <a:defRPr>
                <a:solidFill>
                  <a:srgbClr val="FFFFFF"/>
                </a:solidFill>
              </a:defRPr>
            </a:lvl2pPr>
            <a:lvl3pPr marL="804863" indent="-273050">
              <a:spcBef>
                <a:spcPts val="600"/>
              </a:spcBef>
              <a:buSzPct val="90000"/>
              <a:buFont typeface="Arial" pitchFamily="34" charset="0"/>
              <a:buChar char="•"/>
              <a:defRPr>
                <a:solidFill>
                  <a:srgbClr val="FFFFFF"/>
                </a:solidFill>
              </a:defRPr>
            </a:lvl3pPr>
            <a:lvl4pPr marL="1009650" indent="-285750">
              <a:buSzPct val="90000"/>
              <a:buFont typeface="Arial" pitchFamily="34" charset="0"/>
              <a:buChar char="–"/>
              <a:defRPr>
                <a:solidFill>
                  <a:srgbClr val="FFFFFF"/>
                </a:solidFill>
              </a:defRPr>
            </a:lvl4pPr>
            <a:lvl5pPr marL="1160463" indent="-260350">
              <a:buFont typeface="Arial" pitchFamily="34" charset="0"/>
              <a:buChar char="•"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GB" dirty="0" smtClean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AAA0A42-10F1-41F1-8F5E-7F550AFAF6D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6476009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7"/>
          <p:cNvCxnSpPr/>
          <p:nvPr/>
        </p:nvCxnSpPr>
        <p:spPr>
          <a:xfrm>
            <a:off x="215900" y="6119813"/>
            <a:ext cx="8712200" cy="1587"/>
          </a:xfrm>
          <a:prstGeom prst="line">
            <a:avLst/>
          </a:prstGeom>
          <a:ln w="12700">
            <a:solidFill>
              <a:srgbClr val="1E9DE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61819" y="351608"/>
            <a:ext cx="8224982" cy="738664"/>
          </a:xfrm>
        </p:spPr>
        <p:txBody>
          <a:bodyPr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61819" y="1228726"/>
            <a:ext cx="8224981" cy="4651760"/>
          </a:xfrm>
        </p:spPr>
        <p:txBody>
          <a:bodyPr/>
          <a:lstStyle>
            <a:lvl1pPr marL="450850" indent="-273050">
              <a:buSzPct val="100000"/>
              <a:buFont typeface="Arial" pitchFamily="34" charset="0"/>
              <a:buChar char="•"/>
              <a:defRPr baseline="0">
                <a:solidFill>
                  <a:srgbClr val="000000"/>
                </a:solidFill>
              </a:defRPr>
            </a:lvl1pPr>
            <a:lvl2pPr marL="627063" indent="-271463">
              <a:buSzPct val="100000"/>
              <a:buFont typeface="Arial" pitchFamily="34" charset="0"/>
              <a:buChar char="–"/>
              <a:defRPr>
                <a:solidFill>
                  <a:srgbClr val="000000"/>
                </a:solidFill>
              </a:defRPr>
            </a:lvl2pPr>
            <a:lvl3pPr marL="874713" indent="-342900">
              <a:spcBef>
                <a:spcPts val="600"/>
              </a:spcBef>
              <a:buSzPct val="90000"/>
              <a:buFont typeface="Arial" pitchFamily="34" charset="0"/>
              <a:buChar char="•"/>
              <a:defRPr>
                <a:solidFill>
                  <a:srgbClr val="000000"/>
                </a:solidFill>
              </a:defRPr>
            </a:lvl3pPr>
            <a:lvl4pPr marL="1009650" indent="-285750">
              <a:buSzPct val="90000"/>
              <a:buFont typeface="Arial" pitchFamily="34" charset="0"/>
              <a:buChar char="–"/>
              <a:defRPr>
                <a:solidFill>
                  <a:srgbClr val="000000"/>
                </a:solidFill>
              </a:defRPr>
            </a:lvl4pPr>
            <a:lvl5pPr marL="1160463" indent="-260350">
              <a:buSzPct val="90000"/>
              <a:buFont typeface="Arial" pitchFamily="34" charset="0"/>
              <a:buChar char="•"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 smtClean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C9023F5-5F04-4B0D-A6F7-CEC83EA2BCE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5915906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Alt Title and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215900" y="215900"/>
            <a:ext cx="8712200" cy="5903913"/>
          </a:xfrm>
          <a:prstGeom prst="rect">
            <a:avLst/>
          </a:prstGeom>
          <a:gradFill>
            <a:gsLst>
              <a:gs pos="0">
                <a:srgbClr val="1E9DE6"/>
              </a:gs>
              <a:gs pos="100000">
                <a:srgbClr val="294D9A"/>
              </a:gs>
            </a:gsLst>
            <a:lin ang="1080000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4500563" y="0"/>
            <a:ext cx="142875" cy="61912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0" name="Content Placeholder 2"/>
          <p:cNvSpPr>
            <a:spLocks noGrp="1" noChangeAspect="1"/>
          </p:cNvSpPr>
          <p:nvPr>
            <p:ph idx="13"/>
          </p:nvPr>
        </p:nvSpPr>
        <p:spPr>
          <a:xfrm>
            <a:off x="4643438" y="215900"/>
            <a:ext cx="4284662" cy="5903913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buFont typeface="Arial"/>
              <a:buChar char="•"/>
              <a:defRPr>
                <a:solidFill>
                  <a:srgbClr val="FFFFFF"/>
                </a:solidFill>
              </a:defRPr>
            </a:lvl2pPr>
            <a:lvl3pPr marL="540000" indent="-180000">
              <a:spcBef>
                <a:spcPts val="600"/>
              </a:spcBef>
              <a:buSzPct val="90000"/>
              <a:buFont typeface="+mj-lt"/>
              <a:buAutoNum type="arabicPeriod"/>
              <a:defRPr>
                <a:solidFill>
                  <a:srgbClr val="FFFFFF"/>
                </a:solidFill>
              </a:defRPr>
            </a:lvl3pPr>
            <a:lvl4pPr marL="720000">
              <a:buFont typeface="Wingdings" charset="2"/>
              <a:buChar char="§"/>
              <a:defRPr>
                <a:solidFill>
                  <a:srgbClr val="FFFFFF"/>
                </a:solidFill>
              </a:defRPr>
            </a:lvl4pPr>
            <a:lvl5pPr marL="1080000" indent="-18000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61819" y="351608"/>
            <a:ext cx="3794605" cy="738664"/>
          </a:xfr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461819" y="1228726"/>
            <a:ext cx="3794605" cy="4651760"/>
          </a:xfrm>
        </p:spPr>
        <p:txBody>
          <a:bodyPr/>
          <a:lstStyle>
            <a:lvl1pPr marL="450850" indent="-273050">
              <a:buClr>
                <a:schemeClr val="bg1"/>
              </a:buClr>
              <a:buSzPct val="100000"/>
              <a:buFont typeface="Arial" pitchFamily="34" charset="0"/>
              <a:buChar char="•"/>
              <a:defRPr baseline="0">
                <a:solidFill>
                  <a:srgbClr val="FFFFFF"/>
                </a:solidFill>
              </a:defRPr>
            </a:lvl1pPr>
            <a:lvl2pPr marL="627063" indent="-271463">
              <a:buSzPct val="100000"/>
              <a:buFont typeface="Arial" pitchFamily="34" charset="0"/>
              <a:buChar char="–"/>
              <a:defRPr>
                <a:solidFill>
                  <a:srgbClr val="FFFFFF"/>
                </a:solidFill>
              </a:defRPr>
            </a:lvl2pPr>
            <a:lvl3pPr marL="817563" indent="-285750">
              <a:spcBef>
                <a:spcPts val="600"/>
              </a:spcBef>
              <a:buSzPct val="90000"/>
              <a:buFont typeface="Arial" pitchFamily="34" charset="0"/>
              <a:buChar char="•"/>
              <a:defRPr>
                <a:solidFill>
                  <a:srgbClr val="FFFFFF"/>
                </a:solidFill>
              </a:defRPr>
            </a:lvl3pPr>
            <a:lvl4pPr marL="1009650" indent="-285750">
              <a:buSzPct val="90000"/>
              <a:buFont typeface="Arial" pitchFamily="34" charset="0"/>
              <a:buChar char="–"/>
              <a:defRPr>
                <a:solidFill>
                  <a:srgbClr val="FFFFFF"/>
                </a:solidFill>
              </a:defRPr>
            </a:lvl4pPr>
            <a:lvl5pPr marL="1160463" indent="-260350">
              <a:buSzPct val="90000"/>
              <a:buFont typeface="Arial" pitchFamily="34" charset="0"/>
              <a:buChar char="•"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 smtClean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fld id="{0E6DF34A-6DF7-4FB9-9257-7605CC7ABB4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6096060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215900" y="215900"/>
            <a:ext cx="8712200" cy="5903913"/>
          </a:xfrm>
          <a:prstGeom prst="rect">
            <a:avLst/>
          </a:prstGeom>
          <a:gradFill>
            <a:gsLst>
              <a:gs pos="0">
                <a:srgbClr val="1E9DE6"/>
              </a:gs>
              <a:gs pos="100000">
                <a:srgbClr val="294D9A"/>
              </a:gs>
            </a:gsLst>
            <a:lin ang="1080000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461819" y="351608"/>
            <a:ext cx="8224982" cy="738664"/>
          </a:xfrm>
        </p:spPr>
        <p:txBody>
          <a:bodyPr>
            <a:no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61819" y="1228726"/>
            <a:ext cx="4017817" cy="4651760"/>
          </a:xfrm>
        </p:spPr>
        <p:txBody>
          <a:bodyPr/>
          <a:lstStyle>
            <a:lvl1pPr marL="531813" indent="-354013">
              <a:buClr>
                <a:schemeClr val="bg1"/>
              </a:buClr>
              <a:buSzPct val="100000"/>
              <a:buFont typeface="Arial" pitchFamily="34" charset="0"/>
              <a:buChar char="•"/>
              <a:defRPr baseline="0">
                <a:solidFill>
                  <a:srgbClr val="FFFFFF"/>
                </a:solidFill>
              </a:defRPr>
            </a:lvl1pPr>
            <a:lvl2pPr marL="627063" indent="-271463">
              <a:buSzPct val="100000"/>
              <a:buFont typeface="Arial" pitchFamily="34" charset="0"/>
              <a:buChar char="–"/>
              <a:defRPr>
                <a:solidFill>
                  <a:srgbClr val="FFFFFF"/>
                </a:solidFill>
              </a:defRPr>
            </a:lvl2pPr>
            <a:lvl3pPr marL="817563" indent="-285750">
              <a:spcBef>
                <a:spcPts val="600"/>
              </a:spcBef>
              <a:buSzPct val="90000"/>
              <a:buFont typeface="Arial" pitchFamily="34" charset="0"/>
              <a:buChar char="•"/>
              <a:defRPr>
                <a:solidFill>
                  <a:srgbClr val="FFFFFF"/>
                </a:solidFill>
              </a:defRPr>
            </a:lvl3pPr>
            <a:lvl4pPr marL="1009650" indent="-285750">
              <a:buSzPct val="90000"/>
              <a:buFont typeface="Arial" pitchFamily="34" charset="0"/>
              <a:buChar char="–"/>
              <a:defRPr>
                <a:solidFill>
                  <a:srgbClr val="FFFFFF"/>
                </a:solidFill>
              </a:defRPr>
            </a:lvl4pPr>
            <a:lvl5pPr marL="1160463" indent="-260350">
              <a:buSzPct val="90000"/>
              <a:buFont typeface="Arial" pitchFamily="34" charset="0"/>
              <a:buChar char="•"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 smtClean="0"/>
          </a:p>
        </p:txBody>
      </p:sp>
      <p:sp>
        <p:nvSpPr>
          <p:cNvPr id="18" name="Content Placeholder 2"/>
          <p:cNvSpPr>
            <a:spLocks noGrp="1"/>
          </p:cNvSpPr>
          <p:nvPr>
            <p:ph idx="17"/>
          </p:nvPr>
        </p:nvSpPr>
        <p:spPr>
          <a:xfrm>
            <a:off x="4668984" y="1228726"/>
            <a:ext cx="4017817" cy="4651760"/>
          </a:xfrm>
        </p:spPr>
        <p:txBody>
          <a:bodyPr/>
          <a:lstStyle>
            <a:lvl1pPr marL="450850" indent="-273050">
              <a:buClr>
                <a:schemeClr val="bg1"/>
              </a:buClr>
              <a:buSzPct val="100000"/>
              <a:buFont typeface="Arial" pitchFamily="34" charset="0"/>
              <a:buChar char="•"/>
              <a:defRPr baseline="0">
                <a:solidFill>
                  <a:srgbClr val="FFFFFF"/>
                </a:solidFill>
              </a:defRPr>
            </a:lvl1pPr>
            <a:lvl2pPr marL="627063" indent="-271463">
              <a:buSzPct val="100000"/>
              <a:buFont typeface="Arial" pitchFamily="34" charset="0"/>
              <a:buChar char="–"/>
              <a:defRPr>
                <a:solidFill>
                  <a:srgbClr val="FFFFFF"/>
                </a:solidFill>
              </a:defRPr>
            </a:lvl2pPr>
            <a:lvl3pPr marL="817563" indent="-285750">
              <a:spcBef>
                <a:spcPts val="600"/>
              </a:spcBef>
              <a:buSzPct val="90000"/>
              <a:buFont typeface="Arial" pitchFamily="34" charset="0"/>
              <a:buChar char="•"/>
              <a:defRPr>
                <a:solidFill>
                  <a:srgbClr val="FFFFFF"/>
                </a:solidFill>
              </a:defRPr>
            </a:lvl3pPr>
            <a:lvl4pPr marL="1009650" indent="-285750">
              <a:buSzPct val="90000"/>
              <a:buFont typeface="Arial" pitchFamily="34" charset="0"/>
              <a:buChar char="–"/>
              <a:defRPr>
                <a:solidFill>
                  <a:srgbClr val="FFFFFF"/>
                </a:solidFill>
              </a:defRPr>
            </a:lvl4pPr>
            <a:lvl5pPr marL="1160463" indent="-260350" defTabSz="620713">
              <a:buSzPct val="90000"/>
              <a:buFont typeface="Arial" pitchFamily="34" charset="0"/>
              <a:buChar char="•"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fld id="{83A1AD3A-7FA6-4141-8DA7-38960F0AEEA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98384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4500563" y="0"/>
            <a:ext cx="142875" cy="61912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61819" y="351608"/>
            <a:ext cx="8224982" cy="738664"/>
          </a:xfrm>
        </p:spPr>
        <p:txBody>
          <a:bodyPr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61819" y="1228726"/>
            <a:ext cx="4017817" cy="4651760"/>
          </a:xfrm>
        </p:spPr>
        <p:txBody>
          <a:bodyPr/>
          <a:lstStyle>
            <a:lvl1pPr marL="450850" indent="-273050">
              <a:buSzPct val="100000"/>
              <a:buFont typeface="Arial" pitchFamily="34" charset="0"/>
              <a:buChar char="•"/>
              <a:defRPr baseline="0">
                <a:solidFill>
                  <a:srgbClr val="000000"/>
                </a:solidFill>
              </a:defRPr>
            </a:lvl1pPr>
            <a:lvl2pPr marL="641350" indent="-285750">
              <a:buSzPct val="100000"/>
              <a:buFont typeface="Arial" pitchFamily="34" charset="0"/>
              <a:buChar char="–"/>
              <a:defRPr>
                <a:solidFill>
                  <a:srgbClr val="000000"/>
                </a:solidFill>
              </a:defRPr>
            </a:lvl2pPr>
            <a:lvl3pPr marL="804863" indent="-273050">
              <a:spcBef>
                <a:spcPts val="600"/>
              </a:spcBef>
              <a:buSzPct val="90000"/>
              <a:buFont typeface="Arial" pitchFamily="34" charset="0"/>
              <a:buChar char="•"/>
              <a:defRPr>
                <a:solidFill>
                  <a:srgbClr val="000000"/>
                </a:solidFill>
              </a:defRPr>
            </a:lvl3pPr>
            <a:lvl4pPr marL="1009650" indent="-285750">
              <a:buSzPct val="90000"/>
              <a:buFont typeface="Arial" pitchFamily="34" charset="0"/>
              <a:buChar char="–"/>
              <a:defRPr>
                <a:solidFill>
                  <a:srgbClr val="000000"/>
                </a:solidFill>
              </a:defRPr>
            </a:lvl4pPr>
            <a:lvl5pPr marL="1160463" indent="-260350">
              <a:buSzPct val="90000"/>
              <a:buFont typeface="Arial" pitchFamily="34" charset="0"/>
              <a:buChar char="•"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 smtClean="0"/>
          </a:p>
        </p:txBody>
      </p:sp>
      <p:sp>
        <p:nvSpPr>
          <p:cNvPr id="12" name="Content Placeholder 2"/>
          <p:cNvSpPr>
            <a:spLocks noGrp="1"/>
          </p:cNvSpPr>
          <p:nvPr>
            <p:ph idx="17"/>
          </p:nvPr>
        </p:nvSpPr>
        <p:spPr>
          <a:xfrm>
            <a:off x="4668984" y="1228726"/>
            <a:ext cx="4017817" cy="4651760"/>
          </a:xfrm>
        </p:spPr>
        <p:txBody>
          <a:bodyPr/>
          <a:lstStyle>
            <a:lvl1pPr marL="450850" indent="-273050">
              <a:buSzPct val="100000"/>
              <a:buFont typeface="Arial" pitchFamily="34" charset="0"/>
              <a:buChar char="•"/>
              <a:defRPr baseline="0">
                <a:solidFill>
                  <a:srgbClr val="000000"/>
                </a:solidFill>
              </a:defRPr>
            </a:lvl1pPr>
            <a:lvl2pPr marL="627063" indent="-271463">
              <a:buSzPct val="100000"/>
              <a:buFont typeface="Arial" pitchFamily="34" charset="0"/>
              <a:buChar char="–"/>
              <a:defRPr>
                <a:solidFill>
                  <a:srgbClr val="000000"/>
                </a:solidFill>
              </a:defRPr>
            </a:lvl2pPr>
            <a:lvl3pPr marL="817563" indent="-285750">
              <a:spcBef>
                <a:spcPts val="600"/>
              </a:spcBef>
              <a:buSzPct val="90000"/>
              <a:buFont typeface="Arial" pitchFamily="34" charset="0"/>
              <a:buChar char="•"/>
              <a:defRPr>
                <a:solidFill>
                  <a:srgbClr val="000000"/>
                </a:solidFill>
              </a:defRPr>
            </a:lvl3pPr>
            <a:lvl4pPr marL="1009650" indent="-285750">
              <a:buSzPct val="90000"/>
              <a:buFont typeface="Arial" pitchFamily="34" charset="0"/>
              <a:buChar char="–"/>
              <a:defRPr>
                <a:solidFill>
                  <a:srgbClr val="000000"/>
                </a:solidFill>
              </a:defRPr>
            </a:lvl4pPr>
            <a:lvl5pPr marL="1160463" indent="-260350" defTabSz="703263">
              <a:buSzPct val="90000"/>
              <a:buFont typeface="Arial" pitchFamily="34" charset="0"/>
              <a:buChar char="•"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fld id="{2ED28F6C-471A-49D5-A2F5-A54690FF24AA}" type="slidenum">
              <a:rPr lang="en-US"/>
              <a:pPr/>
              <a:t>‹#›</a:t>
            </a:fld>
            <a:endParaRPr lang="en-US"/>
          </a:p>
        </p:txBody>
      </p:sp>
      <p:cxnSp>
        <p:nvCxnSpPr>
          <p:cNvPr id="7" name="Straight Connector 7"/>
          <p:cNvCxnSpPr/>
          <p:nvPr userDrawn="1"/>
        </p:nvCxnSpPr>
        <p:spPr>
          <a:xfrm>
            <a:off x="215900" y="6119813"/>
            <a:ext cx="8712200" cy="1587"/>
          </a:xfrm>
          <a:prstGeom prst="line">
            <a:avLst/>
          </a:prstGeom>
          <a:ln w="12700">
            <a:solidFill>
              <a:srgbClr val="1E9DE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00807759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7"/>
          <p:cNvCxnSpPr/>
          <p:nvPr/>
        </p:nvCxnSpPr>
        <p:spPr>
          <a:xfrm>
            <a:off x="215900" y="6119813"/>
            <a:ext cx="8712200" cy="1587"/>
          </a:xfrm>
          <a:prstGeom prst="line">
            <a:avLst/>
          </a:prstGeom>
          <a:ln w="12700">
            <a:solidFill>
              <a:srgbClr val="1E9DE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14A8F01-7D29-4868-9B02-202CE11269B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919018" y="3739487"/>
            <a:ext cx="6519012" cy="1143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79119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0B76649-CE6B-4EB8-8E96-DCF372BF942F}" type="datetime1">
              <a:rPr lang="en-US"/>
              <a:pPr/>
              <a:t>12/2/2014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4D3027-A53D-43E8-A55D-54CEF238B5D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/>
          <p:nvPr/>
        </p:nvSpPr>
        <p:spPr>
          <a:xfrm>
            <a:off x="215900" y="215900"/>
            <a:ext cx="8712200" cy="5903913"/>
          </a:xfrm>
          <a:prstGeom prst="rect">
            <a:avLst/>
          </a:prstGeom>
          <a:gradFill>
            <a:gsLst>
              <a:gs pos="0">
                <a:srgbClr val="1E9DE6"/>
              </a:gs>
              <a:gs pos="100000">
                <a:srgbClr val="294D9A"/>
              </a:gs>
            </a:gsLst>
            <a:lin ang="1080000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81AD170-F779-42BB-954D-98FDB93DD80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919018" y="3739487"/>
            <a:ext cx="6519012" cy="1143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6087170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7"/>
          <p:cNvCxnSpPr/>
          <p:nvPr/>
        </p:nvCxnSpPr>
        <p:spPr>
          <a:xfrm>
            <a:off x="215902" y="6119819"/>
            <a:ext cx="8712200" cy="1587"/>
          </a:xfrm>
          <a:prstGeom prst="line">
            <a:avLst/>
          </a:prstGeom>
          <a:ln w="12700">
            <a:solidFill>
              <a:srgbClr val="1E9DE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61819" y="351608"/>
            <a:ext cx="8224982" cy="1143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C9023F5-5F04-4B0D-A6F7-CEC83EA2BCE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0894554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 smtClean="0"/>
              <a:t>Klikk for å redigere tittelstil</a:t>
            </a:r>
            <a:endParaRPr lang="nb-NO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nb-NO" smtClean="0"/>
              <a:t>Klikk for å redigere tittelstil</a:t>
            </a:r>
            <a:endParaRPr lang="nb-NO"/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4645032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 smtClean="0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4645032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b-NO" smtClean="0"/>
              <a:t>Klikk for å redigere tekststiler i malen</a:t>
            </a:r>
          </a:p>
          <a:p>
            <a:pPr lvl="1"/>
            <a:r>
              <a:rPr lang="nb-NO" smtClean="0"/>
              <a:t>Andre nivå</a:t>
            </a:r>
          </a:p>
          <a:p>
            <a:pPr lvl="2"/>
            <a:r>
              <a:rPr lang="nb-NO" smtClean="0"/>
              <a:t>Tredje nivå</a:t>
            </a:r>
          </a:p>
          <a:p>
            <a:pPr lvl="3"/>
            <a:r>
              <a:rPr lang="nb-NO" smtClean="0"/>
              <a:t>Fjerde nivå</a:t>
            </a:r>
          </a:p>
          <a:p>
            <a:pPr lvl="4"/>
            <a:r>
              <a:rPr lang="nb-NO" smtClean="0"/>
              <a:t>Femte nivå</a:t>
            </a:r>
            <a:endParaRPr lang="nb-NO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3CCFAF-A5B3-4436-A3D4-B879580E4C6A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dt" sz="half" idx="11"/>
          </p:nvPr>
        </p:nvSpPr>
        <p:spPr>
          <a:xfrm>
            <a:off x="3592513" y="6586544"/>
            <a:ext cx="2133600" cy="153987"/>
          </a:xfrm>
          <a:prstGeom prst="rect">
            <a:avLst/>
          </a:prstGeom>
          <a:ln/>
        </p:spPr>
        <p:txBody>
          <a:bodyPr/>
          <a:lstStyle>
            <a:lvl1pPr>
              <a:defRPr/>
            </a:lvl1pPr>
          </a:lstStyle>
          <a:p>
            <a:pPr algn="l" defTabSz="457200">
              <a:defRPr/>
            </a:pPr>
            <a:fld id="{73B82C15-2B5E-4003-8008-FAF9EE896F12}" type="datetime4">
              <a:rPr lang="nb-NO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pPr algn="l" defTabSz="457200">
                <a:defRPr/>
              </a:pPr>
              <a:t>2. desember 2014</a:t>
            </a:fld>
            <a:endParaRPr lang="en-GB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Title_pag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8"/>
          <p:cNvSpPr/>
          <p:nvPr/>
        </p:nvSpPr>
        <p:spPr>
          <a:xfrm>
            <a:off x="0" y="3959225"/>
            <a:ext cx="9144000" cy="14414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4609" y="3959225"/>
            <a:ext cx="8114554" cy="942975"/>
          </a:xfrm>
        </p:spPr>
        <p:txBody>
          <a:bodyPr anchor="b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24609" y="4978399"/>
            <a:ext cx="8114554" cy="422275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8E82826-BE1E-49C1-899A-DEEE82813880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9" name="Picture 8" descr="TEL_h_pos_3D_4cp_25mm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9354" y="6216813"/>
            <a:ext cx="1104900" cy="53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8571967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/>
          <p:nvPr/>
        </p:nvSpPr>
        <p:spPr>
          <a:xfrm>
            <a:off x="215900" y="215900"/>
            <a:ext cx="8712200" cy="5903913"/>
          </a:xfrm>
          <a:prstGeom prst="rect">
            <a:avLst/>
          </a:prstGeom>
          <a:gradFill>
            <a:gsLst>
              <a:gs pos="0">
                <a:srgbClr val="1E9DE6"/>
              </a:gs>
              <a:gs pos="100000">
                <a:srgbClr val="294D9A"/>
              </a:gs>
            </a:gsLst>
            <a:lin ang="1080000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1819" y="351608"/>
            <a:ext cx="8224982" cy="738664"/>
          </a:xfrm>
        </p:spPr>
        <p:txBody>
          <a:bodyPr>
            <a:no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1819" y="1228726"/>
            <a:ext cx="8224981" cy="4651760"/>
          </a:xfrm>
        </p:spPr>
        <p:txBody>
          <a:bodyPr/>
          <a:lstStyle>
            <a:lvl1pPr marL="520700" indent="-342900">
              <a:buClr>
                <a:schemeClr val="bg1"/>
              </a:buClr>
              <a:buSzPct val="100000"/>
              <a:buFont typeface="Arial" pitchFamily="34" charset="0"/>
              <a:buChar char="•"/>
              <a:defRPr baseline="0">
                <a:solidFill>
                  <a:srgbClr val="FFFFFF"/>
                </a:solidFill>
              </a:defRPr>
            </a:lvl1pPr>
            <a:lvl2pPr marL="627063" indent="-271463">
              <a:buSzPct val="100000"/>
              <a:buFont typeface="Arial" pitchFamily="34" charset="0"/>
              <a:buChar char="–"/>
              <a:defRPr>
                <a:solidFill>
                  <a:srgbClr val="FFFFFF"/>
                </a:solidFill>
              </a:defRPr>
            </a:lvl2pPr>
            <a:lvl3pPr marL="804863" indent="-273050">
              <a:spcBef>
                <a:spcPts val="600"/>
              </a:spcBef>
              <a:buSzPct val="90000"/>
              <a:buFont typeface="Arial" pitchFamily="34" charset="0"/>
              <a:buChar char="•"/>
              <a:defRPr>
                <a:solidFill>
                  <a:srgbClr val="FFFFFF"/>
                </a:solidFill>
              </a:defRPr>
            </a:lvl3pPr>
            <a:lvl4pPr marL="1009650" indent="-285750">
              <a:buSzPct val="90000"/>
              <a:buFont typeface="Arial" pitchFamily="34" charset="0"/>
              <a:buChar char="–"/>
              <a:defRPr>
                <a:solidFill>
                  <a:srgbClr val="FFFFFF"/>
                </a:solidFill>
              </a:defRPr>
            </a:lvl4pPr>
            <a:lvl5pPr marL="1160463" indent="-260350">
              <a:buFont typeface="Arial" pitchFamily="34" charset="0"/>
              <a:buChar char="•"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GB" dirty="0" smtClean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DAAA0A42-10F1-41F1-8F5E-7F550AFAF6D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06476009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7"/>
          <p:cNvCxnSpPr/>
          <p:nvPr/>
        </p:nvCxnSpPr>
        <p:spPr>
          <a:xfrm>
            <a:off x="215900" y="6119813"/>
            <a:ext cx="8712200" cy="1587"/>
          </a:xfrm>
          <a:prstGeom prst="line">
            <a:avLst/>
          </a:prstGeom>
          <a:ln w="12700">
            <a:solidFill>
              <a:srgbClr val="1E9DE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61819" y="351608"/>
            <a:ext cx="8224982" cy="738664"/>
          </a:xfrm>
        </p:spPr>
        <p:txBody>
          <a:bodyPr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61819" y="1228726"/>
            <a:ext cx="8224981" cy="4651760"/>
          </a:xfrm>
        </p:spPr>
        <p:txBody>
          <a:bodyPr/>
          <a:lstStyle>
            <a:lvl1pPr marL="450850" indent="-273050">
              <a:buSzPct val="100000"/>
              <a:buFont typeface="Arial" pitchFamily="34" charset="0"/>
              <a:buChar char="•"/>
              <a:defRPr baseline="0">
                <a:solidFill>
                  <a:srgbClr val="000000"/>
                </a:solidFill>
              </a:defRPr>
            </a:lvl1pPr>
            <a:lvl2pPr marL="627063" indent="-271463">
              <a:buSzPct val="100000"/>
              <a:buFont typeface="Arial" pitchFamily="34" charset="0"/>
              <a:buChar char="–"/>
              <a:defRPr>
                <a:solidFill>
                  <a:srgbClr val="000000"/>
                </a:solidFill>
              </a:defRPr>
            </a:lvl2pPr>
            <a:lvl3pPr marL="874713" indent="-342900">
              <a:spcBef>
                <a:spcPts val="600"/>
              </a:spcBef>
              <a:buSzPct val="90000"/>
              <a:buFont typeface="Arial" pitchFamily="34" charset="0"/>
              <a:buChar char="•"/>
              <a:defRPr>
                <a:solidFill>
                  <a:srgbClr val="000000"/>
                </a:solidFill>
              </a:defRPr>
            </a:lvl3pPr>
            <a:lvl4pPr marL="1009650" indent="-285750">
              <a:buSzPct val="90000"/>
              <a:buFont typeface="Arial" pitchFamily="34" charset="0"/>
              <a:buChar char="–"/>
              <a:defRPr>
                <a:solidFill>
                  <a:srgbClr val="000000"/>
                </a:solidFill>
              </a:defRPr>
            </a:lvl4pPr>
            <a:lvl5pPr marL="1160463" indent="-260350">
              <a:buSzPct val="90000"/>
              <a:buFont typeface="Arial" pitchFamily="34" charset="0"/>
              <a:buChar char="•"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 smtClean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2C9023F5-5F04-4B0D-A6F7-CEC83EA2BCE0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95915906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Alt Title and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215900" y="215900"/>
            <a:ext cx="8712200" cy="5903913"/>
          </a:xfrm>
          <a:prstGeom prst="rect">
            <a:avLst/>
          </a:prstGeom>
          <a:gradFill>
            <a:gsLst>
              <a:gs pos="0">
                <a:srgbClr val="1E9DE6"/>
              </a:gs>
              <a:gs pos="100000">
                <a:srgbClr val="294D9A"/>
              </a:gs>
            </a:gsLst>
            <a:lin ang="1080000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6" name="Rectangle 8"/>
          <p:cNvSpPr/>
          <p:nvPr/>
        </p:nvSpPr>
        <p:spPr>
          <a:xfrm>
            <a:off x="4500563" y="0"/>
            <a:ext cx="142875" cy="61912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0" name="Content Placeholder 2"/>
          <p:cNvSpPr>
            <a:spLocks noGrp="1" noChangeAspect="1"/>
          </p:cNvSpPr>
          <p:nvPr>
            <p:ph idx="13"/>
          </p:nvPr>
        </p:nvSpPr>
        <p:spPr>
          <a:xfrm>
            <a:off x="4643438" y="215900"/>
            <a:ext cx="4284662" cy="5903913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buFont typeface="Arial"/>
              <a:buChar char="•"/>
              <a:defRPr>
                <a:solidFill>
                  <a:srgbClr val="FFFFFF"/>
                </a:solidFill>
              </a:defRPr>
            </a:lvl2pPr>
            <a:lvl3pPr marL="540000" indent="-180000">
              <a:spcBef>
                <a:spcPts val="600"/>
              </a:spcBef>
              <a:buSzPct val="90000"/>
              <a:buFont typeface="+mj-lt"/>
              <a:buAutoNum type="arabicPeriod"/>
              <a:defRPr>
                <a:solidFill>
                  <a:srgbClr val="FFFFFF"/>
                </a:solidFill>
              </a:defRPr>
            </a:lvl3pPr>
            <a:lvl4pPr marL="720000">
              <a:buFont typeface="Wingdings" charset="2"/>
              <a:buChar char="§"/>
              <a:defRPr>
                <a:solidFill>
                  <a:srgbClr val="FFFFFF"/>
                </a:solidFill>
              </a:defRPr>
            </a:lvl4pPr>
            <a:lvl5pPr marL="1080000" indent="-180000">
              <a:buFontTx/>
              <a:buNone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61819" y="351608"/>
            <a:ext cx="3794605" cy="738664"/>
          </a:xfrm>
        </p:spPr>
        <p:txBody>
          <a:bodyPr>
            <a:noAutofit/>
          </a:bodyPr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461819" y="1228726"/>
            <a:ext cx="3794605" cy="4651760"/>
          </a:xfrm>
        </p:spPr>
        <p:txBody>
          <a:bodyPr/>
          <a:lstStyle>
            <a:lvl1pPr marL="450850" indent="-273050">
              <a:buClr>
                <a:schemeClr val="bg1"/>
              </a:buClr>
              <a:buSzPct val="100000"/>
              <a:buFont typeface="Arial" pitchFamily="34" charset="0"/>
              <a:buChar char="•"/>
              <a:defRPr baseline="0">
                <a:solidFill>
                  <a:srgbClr val="FFFFFF"/>
                </a:solidFill>
              </a:defRPr>
            </a:lvl1pPr>
            <a:lvl2pPr marL="627063" indent="-271463">
              <a:buSzPct val="100000"/>
              <a:buFont typeface="Arial" pitchFamily="34" charset="0"/>
              <a:buChar char="–"/>
              <a:defRPr>
                <a:solidFill>
                  <a:srgbClr val="FFFFFF"/>
                </a:solidFill>
              </a:defRPr>
            </a:lvl2pPr>
            <a:lvl3pPr marL="817563" indent="-285750">
              <a:spcBef>
                <a:spcPts val="600"/>
              </a:spcBef>
              <a:buSzPct val="90000"/>
              <a:buFont typeface="Arial" pitchFamily="34" charset="0"/>
              <a:buChar char="•"/>
              <a:defRPr>
                <a:solidFill>
                  <a:srgbClr val="FFFFFF"/>
                </a:solidFill>
              </a:defRPr>
            </a:lvl3pPr>
            <a:lvl4pPr marL="1009650" indent="-285750">
              <a:buSzPct val="90000"/>
              <a:buFont typeface="Arial" pitchFamily="34" charset="0"/>
              <a:buChar char="–"/>
              <a:defRPr>
                <a:solidFill>
                  <a:srgbClr val="FFFFFF"/>
                </a:solidFill>
              </a:defRPr>
            </a:lvl4pPr>
            <a:lvl5pPr marL="1160463" indent="-260350">
              <a:buSzPct val="90000"/>
              <a:buFont typeface="Arial" pitchFamily="34" charset="0"/>
              <a:buChar char="•"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 smtClean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fld id="{0E6DF34A-6DF7-4FB9-9257-7605CC7ABB43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060960600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215900" y="215900"/>
            <a:ext cx="8712200" cy="5903913"/>
          </a:xfrm>
          <a:prstGeom prst="rect">
            <a:avLst/>
          </a:prstGeom>
          <a:gradFill>
            <a:gsLst>
              <a:gs pos="0">
                <a:srgbClr val="1E9DE6"/>
              </a:gs>
              <a:gs pos="100000">
                <a:srgbClr val="294D9A"/>
              </a:gs>
            </a:gsLst>
            <a:lin ang="1080000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461819" y="351608"/>
            <a:ext cx="8224982" cy="738664"/>
          </a:xfrm>
        </p:spPr>
        <p:txBody>
          <a:bodyPr>
            <a:noAutofit/>
          </a:bodyPr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61819" y="1228726"/>
            <a:ext cx="4017817" cy="4651760"/>
          </a:xfrm>
        </p:spPr>
        <p:txBody>
          <a:bodyPr/>
          <a:lstStyle>
            <a:lvl1pPr marL="531813" indent="-354013">
              <a:buClr>
                <a:schemeClr val="bg1"/>
              </a:buClr>
              <a:buSzPct val="100000"/>
              <a:buFont typeface="Arial" pitchFamily="34" charset="0"/>
              <a:buChar char="•"/>
              <a:defRPr baseline="0">
                <a:solidFill>
                  <a:srgbClr val="FFFFFF"/>
                </a:solidFill>
              </a:defRPr>
            </a:lvl1pPr>
            <a:lvl2pPr marL="627063" indent="-271463">
              <a:buSzPct val="100000"/>
              <a:buFont typeface="Arial" pitchFamily="34" charset="0"/>
              <a:buChar char="–"/>
              <a:defRPr>
                <a:solidFill>
                  <a:srgbClr val="FFFFFF"/>
                </a:solidFill>
              </a:defRPr>
            </a:lvl2pPr>
            <a:lvl3pPr marL="817563" indent="-285750">
              <a:spcBef>
                <a:spcPts val="600"/>
              </a:spcBef>
              <a:buSzPct val="90000"/>
              <a:buFont typeface="Arial" pitchFamily="34" charset="0"/>
              <a:buChar char="•"/>
              <a:defRPr>
                <a:solidFill>
                  <a:srgbClr val="FFFFFF"/>
                </a:solidFill>
              </a:defRPr>
            </a:lvl3pPr>
            <a:lvl4pPr marL="1009650" indent="-285750">
              <a:buSzPct val="90000"/>
              <a:buFont typeface="Arial" pitchFamily="34" charset="0"/>
              <a:buChar char="–"/>
              <a:defRPr>
                <a:solidFill>
                  <a:srgbClr val="FFFFFF"/>
                </a:solidFill>
              </a:defRPr>
            </a:lvl4pPr>
            <a:lvl5pPr marL="1160463" indent="-260350">
              <a:buSzPct val="90000"/>
              <a:buFont typeface="Arial" pitchFamily="34" charset="0"/>
              <a:buChar char="•"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 smtClean="0"/>
          </a:p>
        </p:txBody>
      </p:sp>
      <p:sp>
        <p:nvSpPr>
          <p:cNvPr id="18" name="Content Placeholder 2"/>
          <p:cNvSpPr>
            <a:spLocks noGrp="1"/>
          </p:cNvSpPr>
          <p:nvPr>
            <p:ph idx="17"/>
          </p:nvPr>
        </p:nvSpPr>
        <p:spPr>
          <a:xfrm>
            <a:off x="4668984" y="1228726"/>
            <a:ext cx="4017817" cy="4651760"/>
          </a:xfrm>
        </p:spPr>
        <p:txBody>
          <a:bodyPr/>
          <a:lstStyle>
            <a:lvl1pPr marL="450850" indent="-273050">
              <a:buClr>
                <a:schemeClr val="bg1"/>
              </a:buClr>
              <a:buSzPct val="100000"/>
              <a:buFont typeface="Arial" pitchFamily="34" charset="0"/>
              <a:buChar char="•"/>
              <a:defRPr baseline="0">
                <a:solidFill>
                  <a:srgbClr val="FFFFFF"/>
                </a:solidFill>
              </a:defRPr>
            </a:lvl1pPr>
            <a:lvl2pPr marL="627063" indent="-271463">
              <a:buSzPct val="100000"/>
              <a:buFont typeface="Arial" pitchFamily="34" charset="0"/>
              <a:buChar char="–"/>
              <a:defRPr>
                <a:solidFill>
                  <a:srgbClr val="FFFFFF"/>
                </a:solidFill>
              </a:defRPr>
            </a:lvl2pPr>
            <a:lvl3pPr marL="817563" indent="-285750">
              <a:spcBef>
                <a:spcPts val="600"/>
              </a:spcBef>
              <a:buSzPct val="90000"/>
              <a:buFont typeface="Arial" pitchFamily="34" charset="0"/>
              <a:buChar char="•"/>
              <a:defRPr>
                <a:solidFill>
                  <a:srgbClr val="FFFFFF"/>
                </a:solidFill>
              </a:defRPr>
            </a:lvl3pPr>
            <a:lvl4pPr marL="1009650" indent="-285750">
              <a:buSzPct val="90000"/>
              <a:buFont typeface="Arial" pitchFamily="34" charset="0"/>
              <a:buChar char="–"/>
              <a:defRPr>
                <a:solidFill>
                  <a:srgbClr val="FFFFFF"/>
                </a:solidFill>
              </a:defRPr>
            </a:lvl4pPr>
            <a:lvl5pPr marL="1160463" indent="-260350" defTabSz="620713">
              <a:buSzPct val="90000"/>
              <a:buFont typeface="Arial" pitchFamily="34" charset="0"/>
              <a:buChar char="•"/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fld id="{83A1AD3A-7FA6-4141-8DA7-38960F0AEEA1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79838453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4500563" y="0"/>
            <a:ext cx="142875" cy="619125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61819" y="351608"/>
            <a:ext cx="8224982" cy="738664"/>
          </a:xfrm>
        </p:spPr>
        <p:txBody>
          <a:bodyPr>
            <a:noAutofit/>
          </a:bodyPr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461819" y="1228726"/>
            <a:ext cx="4017817" cy="4651760"/>
          </a:xfrm>
        </p:spPr>
        <p:txBody>
          <a:bodyPr/>
          <a:lstStyle>
            <a:lvl1pPr marL="450850" indent="-273050">
              <a:buSzPct val="100000"/>
              <a:buFont typeface="Arial" pitchFamily="34" charset="0"/>
              <a:buChar char="•"/>
              <a:defRPr baseline="0">
                <a:solidFill>
                  <a:srgbClr val="000000"/>
                </a:solidFill>
              </a:defRPr>
            </a:lvl1pPr>
            <a:lvl2pPr marL="641350" indent="-285750">
              <a:buSzPct val="100000"/>
              <a:buFont typeface="Arial" pitchFamily="34" charset="0"/>
              <a:buChar char="–"/>
              <a:defRPr>
                <a:solidFill>
                  <a:srgbClr val="000000"/>
                </a:solidFill>
              </a:defRPr>
            </a:lvl2pPr>
            <a:lvl3pPr marL="804863" indent="-273050">
              <a:spcBef>
                <a:spcPts val="600"/>
              </a:spcBef>
              <a:buSzPct val="90000"/>
              <a:buFont typeface="Arial" pitchFamily="34" charset="0"/>
              <a:buChar char="•"/>
              <a:defRPr>
                <a:solidFill>
                  <a:srgbClr val="000000"/>
                </a:solidFill>
              </a:defRPr>
            </a:lvl3pPr>
            <a:lvl4pPr marL="1009650" indent="-285750">
              <a:buSzPct val="90000"/>
              <a:buFont typeface="Arial" pitchFamily="34" charset="0"/>
              <a:buChar char="–"/>
              <a:defRPr>
                <a:solidFill>
                  <a:srgbClr val="000000"/>
                </a:solidFill>
              </a:defRPr>
            </a:lvl4pPr>
            <a:lvl5pPr marL="1160463" indent="-260350">
              <a:buSzPct val="90000"/>
              <a:buFont typeface="Arial" pitchFamily="34" charset="0"/>
              <a:buChar char="•"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 smtClean="0"/>
          </a:p>
        </p:txBody>
      </p:sp>
      <p:sp>
        <p:nvSpPr>
          <p:cNvPr id="12" name="Content Placeholder 2"/>
          <p:cNvSpPr>
            <a:spLocks noGrp="1"/>
          </p:cNvSpPr>
          <p:nvPr>
            <p:ph idx="17"/>
          </p:nvPr>
        </p:nvSpPr>
        <p:spPr>
          <a:xfrm>
            <a:off x="4668984" y="1228726"/>
            <a:ext cx="4017817" cy="4651760"/>
          </a:xfrm>
        </p:spPr>
        <p:txBody>
          <a:bodyPr/>
          <a:lstStyle>
            <a:lvl1pPr marL="450850" indent="-273050">
              <a:buSzPct val="100000"/>
              <a:buFont typeface="Arial" pitchFamily="34" charset="0"/>
              <a:buChar char="•"/>
              <a:defRPr baseline="0">
                <a:solidFill>
                  <a:srgbClr val="000000"/>
                </a:solidFill>
              </a:defRPr>
            </a:lvl1pPr>
            <a:lvl2pPr marL="627063" indent="-271463">
              <a:buSzPct val="100000"/>
              <a:buFont typeface="Arial" pitchFamily="34" charset="0"/>
              <a:buChar char="–"/>
              <a:defRPr>
                <a:solidFill>
                  <a:srgbClr val="000000"/>
                </a:solidFill>
              </a:defRPr>
            </a:lvl2pPr>
            <a:lvl3pPr marL="817563" indent="-285750">
              <a:spcBef>
                <a:spcPts val="600"/>
              </a:spcBef>
              <a:buSzPct val="90000"/>
              <a:buFont typeface="Arial" pitchFamily="34" charset="0"/>
              <a:buChar char="•"/>
              <a:defRPr>
                <a:solidFill>
                  <a:srgbClr val="000000"/>
                </a:solidFill>
              </a:defRPr>
            </a:lvl3pPr>
            <a:lvl4pPr marL="1009650" indent="-285750">
              <a:buSzPct val="90000"/>
              <a:buFont typeface="Arial" pitchFamily="34" charset="0"/>
              <a:buChar char="–"/>
              <a:defRPr>
                <a:solidFill>
                  <a:srgbClr val="000000"/>
                </a:solidFill>
              </a:defRPr>
            </a:lvl4pPr>
            <a:lvl5pPr marL="1160463" indent="-260350" defTabSz="703263">
              <a:buSzPct val="90000"/>
              <a:buFont typeface="Arial" pitchFamily="34" charset="0"/>
              <a:buChar char="•"/>
              <a:defRPr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fld id="{2ED28F6C-471A-49D5-A2F5-A54690FF24AA}" type="slidenum">
              <a:rPr lang="en-US"/>
              <a:pPr/>
              <a:t>‹#›</a:t>
            </a:fld>
            <a:endParaRPr lang="en-US"/>
          </a:p>
        </p:txBody>
      </p:sp>
      <p:cxnSp>
        <p:nvCxnSpPr>
          <p:cNvPr id="7" name="Straight Connector 7"/>
          <p:cNvCxnSpPr/>
          <p:nvPr userDrawn="1"/>
        </p:nvCxnSpPr>
        <p:spPr>
          <a:xfrm>
            <a:off x="215900" y="6119813"/>
            <a:ext cx="8712200" cy="1587"/>
          </a:xfrm>
          <a:prstGeom prst="line">
            <a:avLst/>
          </a:prstGeom>
          <a:ln w="12700">
            <a:solidFill>
              <a:srgbClr val="1E9DE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0080775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600200"/>
            <a:ext cx="37338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0" y="1600200"/>
            <a:ext cx="3733800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6B45FFE-9035-409D-A184-728AA9290DC5}" type="datetime1">
              <a:rPr lang="en-US"/>
              <a:pPr/>
              <a:t>12/2/2014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E9798F-8F66-4C3C-8D85-77E9894DE8A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7"/>
          <p:cNvCxnSpPr/>
          <p:nvPr/>
        </p:nvCxnSpPr>
        <p:spPr>
          <a:xfrm>
            <a:off x="215900" y="6119813"/>
            <a:ext cx="8712200" cy="1587"/>
          </a:xfrm>
          <a:prstGeom prst="line">
            <a:avLst/>
          </a:prstGeom>
          <a:ln w="12700">
            <a:solidFill>
              <a:srgbClr val="1E9DE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714A8F01-7D29-4868-9B02-202CE11269B5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919018" y="3739487"/>
            <a:ext cx="6519012" cy="114300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67911974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Emp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/>
          <p:nvPr/>
        </p:nvSpPr>
        <p:spPr>
          <a:xfrm>
            <a:off x="215900" y="215900"/>
            <a:ext cx="8712200" cy="5903913"/>
          </a:xfrm>
          <a:prstGeom prst="rect">
            <a:avLst/>
          </a:prstGeom>
          <a:gradFill>
            <a:gsLst>
              <a:gs pos="0">
                <a:srgbClr val="1E9DE6"/>
              </a:gs>
              <a:gs pos="100000">
                <a:srgbClr val="294D9A"/>
              </a:gs>
            </a:gsLst>
            <a:lin ang="1080000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fld id="{F81AD170-F779-42BB-954D-98FDB93DD80B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919018" y="3739487"/>
            <a:ext cx="6519012" cy="11430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0608717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B359733-A36B-4812-9E64-B2A0199C87F2}" type="datetime1">
              <a:rPr lang="en-US"/>
              <a:pPr/>
              <a:t>12/2/2014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89D9CA-A27E-460C-BA9D-1695FBBBB70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DE9A833-608B-4045-BC8C-16609C44FE3D}" type="datetime1">
              <a:rPr lang="en-US"/>
              <a:pPr/>
              <a:t>12/2/2014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FF9B66-65F2-4418-831D-32308F823C7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68C859A-CDF1-412C-BDEA-79BF97A4ECB1}" type="datetime1">
              <a:rPr lang="en-US"/>
              <a:pPr/>
              <a:t>12/2/2014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6D77CD-9935-4F71-AFE9-654F30CE482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ED264B7-479B-4C3F-8A2B-022A00778B04}" type="datetime1">
              <a:rPr lang="en-US"/>
              <a:pPr/>
              <a:t>12/2/2014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3D6FF6D-807A-4F5A-8645-3904422A83E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711428-097A-4D78-B79E-A5BCABF350A1}" type="datetime1">
              <a:rPr lang="en-US"/>
              <a:pPr/>
              <a:t>12/2/2014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10F3E7-C05C-4C90-8993-F5A5643EF5D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9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18.xml"/><Relationship Id="rId9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pn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8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37.xml"/><Relationship Id="rId9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57200"/>
            <a:ext cx="7620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00200"/>
            <a:ext cx="762000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65750" y="6248400"/>
            <a:ext cx="16764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700">
                <a:latin typeface="+mn-lt"/>
              </a:defRPr>
            </a:lvl1pPr>
          </a:lstStyle>
          <a:p>
            <a:fld id="{26C793E0-9DE6-4CA9-99EE-2351A196B81E}" type="datetime1">
              <a:rPr lang="en-US"/>
              <a:pPr/>
              <a:t>12/2/2014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527550" y="6096000"/>
            <a:ext cx="25146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700"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356350" y="6400800"/>
            <a:ext cx="685800" cy="15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700">
                <a:latin typeface="+mn-lt"/>
              </a:defRPr>
            </a:lvl1pPr>
          </a:lstStyle>
          <a:p>
            <a:fld id="{505670B2-FF5F-4825-A53E-5254864B3BEC}" type="slidenum">
              <a:rPr lang="en-US"/>
              <a:pPr/>
              <a:t>‹#›</a:t>
            </a:fld>
            <a:endParaRPr lang="en-US"/>
          </a:p>
        </p:txBody>
      </p:sp>
      <p:pic>
        <p:nvPicPr>
          <p:cNvPr id="1051" name="Picture 2" descr="pos_logo_telenor"/>
          <p:cNvPicPr>
            <a:picLocks noChangeAspect="1" noChangeArrowheads="1"/>
          </p:cNvPicPr>
          <p:nvPr userDrawn="1"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7235825" y="6037263"/>
            <a:ext cx="1908175" cy="820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3000">
          <a:solidFill>
            <a:srgbClr val="333333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000">
          <a:solidFill>
            <a:srgbClr val="333333"/>
          </a:solidFill>
          <a:latin typeface="Verdana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3000">
          <a:solidFill>
            <a:srgbClr val="333333"/>
          </a:solidFill>
          <a:latin typeface="Verdana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3000">
          <a:solidFill>
            <a:srgbClr val="333333"/>
          </a:solidFill>
          <a:latin typeface="Verdana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3000">
          <a:solidFill>
            <a:srgbClr val="333333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rgbClr val="333333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rgbClr val="333333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rgbClr val="333333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rgbClr val="333333"/>
          </a:solidFill>
          <a:latin typeface="Verdan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30000"/>
        </a:spcAft>
        <a:buClr>
          <a:srgbClr val="27AAD9"/>
        </a:buClr>
        <a:buChar char="•"/>
        <a:defRPr sz="19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30000"/>
        </a:spcAft>
        <a:buClr>
          <a:srgbClr val="27AAD9"/>
        </a:buClr>
        <a:buChar char="–"/>
        <a:defRPr sz="16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30000"/>
        </a:spcAft>
        <a:buClr>
          <a:srgbClr val="27AAD9"/>
        </a:buClr>
        <a:buChar char="–"/>
        <a:defRPr sz="1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30000"/>
        </a:spcAft>
        <a:buClr>
          <a:srgbClr val="27AAD9"/>
        </a:buClr>
        <a:buChar char="–"/>
        <a:defRPr sz="12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30000"/>
        </a:spcAft>
        <a:buClr>
          <a:srgbClr val="27AAD9"/>
        </a:buClr>
        <a:buChar char="–"/>
        <a:defRPr sz="1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30000"/>
        </a:spcAft>
        <a:buClr>
          <a:srgbClr val="27AAD9"/>
        </a:buClr>
        <a:buChar char="–"/>
        <a:defRPr sz="1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30000"/>
        </a:spcAft>
        <a:buClr>
          <a:srgbClr val="27AAD9"/>
        </a:buClr>
        <a:buChar char="–"/>
        <a:defRPr sz="1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30000"/>
        </a:spcAft>
        <a:buClr>
          <a:srgbClr val="27AAD9"/>
        </a:buClr>
        <a:buChar char="–"/>
        <a:defRPr sz="1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30000"/>
        </a:spcAft>
        <a:buClr>
          <a:srgbClr val="27AAD9"/>
        </a:buClr>
        <a:buChar char="–"/>
        <a:defRPr sz="1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798513" y="274638"/>
            <a:ext cx="7888287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noProof="0" smtClean="0"/>
              <a:t>Click to edit Master title style</a:t>
            </a:r>
            <a:endParaRPr lang="en-GB" noProof="0" dirty="0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98513" y="1228726"/>
            <a:ext cx="7888287" cy="4897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Here is the Master content when you would go into the first line of text and the sentence is long enough to spill into the second line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9163" y="6356350"/>
            <a:ext cx="388937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 defTabSz="457200"/>
            <a:fld id="{951209C0-16A0-4EF5-9D95-2BE545C9FF0B}" type="slidenum">
              <a:rPr lang="en-US">
                <a:latin typeface="Arial" pitchFamily="34" charset="0"/>
                <a:ea typeface="ＭＳ Ｐゴシック" pitchFamily="34" charset="-128"/>
              </a:rPr>
              <a:pPr defTabSz="457200"/>
              <a:t>‹#›</a:t>
            </a:fld>
            <a:endParaRPr lang="en-US" dirty="0">
              <a:latin typeface="Arial" pitchFamily="34" charset="0"/>
              <a:ea typeface="ＭＳ Ｐゴシック" pitchFamily="34" charset="-128"/>
            </a:endParaRPr>
          </a:p>
        </p:txBody>
      </p:sp>
      <p:pic>
        <p:nvPicPr>
          <p:cNvPr id="9" name="Picture 8" descr="TEL_h_pos_3D_4cp_25mm.png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9354" y="6216813"/>
            <a:ext cx="1104900" cy="5397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</p:sldLayoutIdLst>
  <p:hf hdr="0" ft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400" b="1" kern="1200">
          <a:solidFill>
            <a:srgbClr val="000000"/>
          </a:solidFill>
          <a:latin typeface="Arial"/>
          <a:ea typeface="ＭＳ Ｐゴシック" charset="-128"/>
          <a:cs typeface="Arial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0000"/>
          </a:solidFill>
          <a:latin typeface="Arial" charset="0"/>
          <a:ea typeface="ＭＳ Ｐゴシック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0000"/>
          </a:solidFill>
          <a:latin typeface="Arial" charset="0"/>
          <a:ea typeface="ＭＳ Ｐゴシック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0000"/>
          </a:solidFill>
          <a:latin typeface="Arial" charset="0"/>
          <a:ea typeface="ＭＳ Ｐゴシック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0000"/>
          </a:solidFill>
          <a:latin typeface="Arial" charset="0"/>
          <a:ea typeface="ＭＳ Ｐゴシック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0000"/>
          </a:solidFill>
          <a:latin typeface="Arial" charset="0"/>
          <a:ea typeface="ＭＳ Ｐゴシック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0000"/>
          </a:solidFill>
          <a:latin typeface="Arial" charset="0"/>
          <a:ea typeface="ＭＳ Ｐゴシック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0000"/>
          </a:solidFill>
          <a:latin typeface="Arial" charset="0"/>
          <a:ea typeface="ＭＳ Ｐゴシック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0000"/>
          </a:solidFill>
          <a:latin typeface="Arial" charset="0"/>
          <a:ea typeface="ＭＳ Ｐゴシック" charset="-128"/>
        </a:defRPr>
      </a:lvl9pPr>
    </p:titleStyle>
    <p:bodyStyle>
      <a:lvl1pPr marL="450850" indent="-273050" algn="l" defTabSz="457200" rtl="0" eaLnBrk="1" fontAlgn="base" hangingPunct="1">
        <a:spcBef>
          <a:spcPts val="600"/>
        </a:spcBef>
        <a:spcAft>
          <a:spcPct val="0"/>
        </a:spcAft>
        <a:buSzPct val="140000"/>
        <a:buFont typeface="Arial" pitchFamily="34" charset="0"/>
        <a:buChar char="•"/>
        <a:defRPr kern="1200">
          <a:solidFill>
            <a:srgbClr val="000000"/>
          </a:solidFill>
          <a:latin typeface="Arial"/>
          <a:ea typeface="ＭＳ Ｐゴシック" charset="-128"/>
          <a:cs typeface="Arial"/>
        </a:defRPr>
      </a:lvl1pPr>
      <a:lvl2pPr marL="627063" indent="-271463" algn="l" defTabSz="457200" rtl="0" eaLnBrk="1" fontAlgn="base" hangingPunct="1">
        <a:spcBef>
          <a:spcPct val="20000"/>
        </a:spcBef>
        <a:spcAft>
          <a:spcPct val="0"/>
        </a:spcAft>
        <a:buSzPct val="140000"/>
        <a:buFont typeface="Arial" pitchFamily="34" charset="0"/>
        <a:buChar char="•"/>
        <a:defRPr kern="1200">
          <a:solidFill>
            <a:srgbClr val="000000"/>
          </a:solidFill>
          <a:latin typeface="Arial"/>
          <a:ea typeface="ＭＳ Ｐゴシック" charset="-128"/>
          <a:cs typeface="Arial"/>
        </a:defRPr>
      </a:lvl2pPr>
      <a:lvl3pPr marL="804863" indent="-273050" algn="l" defTabSz="457200" rtl="0" eaLnBrk="1" fontAlgn="base" hangingPunct="1">
        <a:spcBef>
          <a:spcPct val="20000"/>
        </a:spcBef>
        <a:spcAft>
          <a:spcPct val="0"/>
        </a:spcAft>
        <a:buSzPct val="100000"/>
        <a:buFont typeface="Lucida Grande" pitchFamily="-84" charset="0"/>
        <a:buChar char="–"/>
        <a:defRPr sz="1600" kern="1200">
          <a:solidFill>
            <a:srgbClr val="000000"/>
          </a:solidFill>
          <a:latin typeface="Arial"/>
          <a:ea typeface="ＭＳ Ｐゴシック" charset="-128"/>
          <a:cs typeface="Arial"/>
        </a:defRPr>
      </a:lvl3pPr>
      <a:lvl4pPr marL="982663" indent="-258763" algn="l" defTabSz="457200" rtl="0" eaLnBrk="1" fontAlgn="base" hangingPunct="1">
        <a:spcBef>
          <a:spcPts val="600"/>
        </a:spcBef>
        <a:spcAft>
          <a:spcPct val="0"/>
        </a:spcAft>
        <a:buFont typeface="Calibri" pitchFamily="34" charset="0"/>
        <a:buAutoNum type="arabicPeriod"/>
        <a:defRPr sz="1400" kern="1200">
          <a:solidFill>
            <a:srgbClr val="000000"/>
          </a:solidFill>
          <a:latin typeface="Arial"/>
          <a:ea typeface="ＭＳ Ｐゴシック" charset="-128"/>
          <a:cs typeface="Arial"/>
        </a:defRPr>
      </a:lvl4pPr>
      <a:lvl5pPr marL="1160463" indent="-260350" algn="l" defTabSz="457200" rtl="0" eaLnBrk="1" fontAlgn="base" hangingPunct="1">
        <a:spcBef>
          <a:spcPct val="20000"/>
        </a:spcBef>
        <a:spcAft>
          <a:spcPct val="0"/>
        </a:spcAft>
        <a:buFont typeface="Calibri" pitchFamily="34" charset="0"/>
        <a:buAutoNum type="alphaLcPeriod"/>
        <a:defRPr sz="1200" kern="1200">
          <a:solidFill>
            <a:schemeClr val="tx1"/>
          </a:solidFill>
          <a:latin typeface="Arial"/>
          <a:ea typeface="ＭＳ Ｐゴシック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798513" y="274638"/>
            <a:ext cx="7888287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noProof="0" smtClean="0"/>
              <a:t>Click to edit Master title style</a:t>
            </a:r>
            <a:endParaRPr lang="en-GB" noProof="0" dirty="0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98513" y="1228726"/>
            <a:ext cx="7888287" cy="4897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Here is the Master content when you would go into the first line of text and the sentence is long enough to spill into the second line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9163" y="6356350"/>
            <a:ext cx="388937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 defTabSz="457200"/>
            <a:fld id="{951209C0-16A0-4EF5-9D95-2BE545C9FF0B}" type="slidenum">
              <a:rPr lang="en-US">
                <a:latin typeface="Arial" pitchFamily="34" charset="0"/>
                <a:ea typeface="ＭＳ Ｐゴシック" pitchFamily="34" charset="-128"/>
              </a:rPr>
              <a:pPr defTabSz="457200"/>
              <a:t>‹#›</a:t>
            </a:fld>
            <a:endParaRPr lang="en-US" dirty="0">
              <a:latin typeface="Arial" pitchFamily="34" charset="0"/>
              <a:ea typeface="ＭＳ Ｐゴシック" pitchFamily="34" charset="-128"/>
            </a:endParaRPr>
          </a:p>
        </p:txBody>
      </p:sp>
      <p:pic>
        <p:nvPicPr>
          <p:cNvPr id="9" name="Picture 8" descr="TEL_h_pos_3D_4cp_25mm.png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9354" y="6216813"/>
            <a:ext cx="1104900" cy="5397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hf hdr="0" ft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400" b="1" kern="1200">
          <a:solidFill>
            <a:srgbClr val="000000"/>
          </a:solidFill>
          <a:latin typeface="Arial"/>
          <a:ea typeface="ＭＳ Ｐゴシック" charset="-128"/>
          <a:cs typeface="Arial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0000"/>
          </a:solidFill>
          <a:latin typeface="Arial" charset="0"/>
          <a:ea typeface="ＭＳ Ｐゴシック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0000"/>
          </a:solidFill>
          <a:latin typeface="Arial" charset="0"/>
          <a:ea typeface="ＭＳ Ｐゴシック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0000"/>
          </a:solidFill>
          <a:latin typeface="Arial" charset="0"/>
          <a:ea typeface="ＭＳ Ｐゴシック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0000"/>
          </a:solidFill>
          <a:latin typeface="Arial" charset="0"/>
          <a:ea typeface="ＭＳ Ｐゴシック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0000"/>
          </a:solidFill>
          <a:latin typeface="Arial" charset="0"/>
          <a:ea typeface="ＭＳ Ｐゴシック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0000"/>
          </a:solidFill>
          <a:latin typeface="Arial" charset="0"/>
          <a:ea typeface="ＭＳ Ｐゴシック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0000"/>
          </a:solidFill>
          <a:latin typeface="Arial" charset="0"/>
          <a:ea typeface="ＭＳ Ｐゴシック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0000"/>
          </a:solidFill>
          <a:latin typeface="Arial" charset="0"/>
          <a:ea typeface="ＭＳ Ｐゴシック" charset="-128"/>
        </a:defRPr>
      </a:lvl9pPr>
    </p:titleStyle>
    <p:bodyStyle>
      <a:lvl1pPr marL="450850" indent="-273050" algn="l" defTabSz="457200" rtl="0" eaLnBrk="1" fontAlgn="base" hangingPunct="1">
        <a:spcBef>
          <a:spcPts val="600"/>
        </a:spcBef>
        <a:spcAft>
          <a:spcPct val="0"/>
        </a:spcAft>
        <a:buSzPct val="140000"/>
        <a:buFont typeface="Arial" pitchFamily="34" charset="0"/>
        <a:buChar char="•"/>
        <a:defRPr kern="1200">
          <a:solidFill>
            <a:srgbClr val="000000"/>
          </a:solidFill>
          <a:latin typeface="Arial"/>
          <a:ea typeface="ＭＳ Ｐゴシック" charset="-128"/>
          <a:cs typeface="Arial"/>
        </a:defRPr>
      </a:lvl1pPr>
      <a:lvl2pPr marL="627063" indent="-271463" algn="l" defTabSz="457200" rtl="0" eaLnBrk="1" fontAlgn="base" hangingPunct="1">
        <a:spcBef>
          <a:spcPct val="20000"/>
        </a:spcBef>
        <a:spcAft>
          <a:spcPct val="0"/>
        </a:spcAft>
        <a:buSzPct val="140000"/>
        <a:buFont typeface="Arial" pitchFamily="34" charset="0"/>
        <a:buChar char="•"/>
        <a:defRPr kern="1200">
          <a:solidFill>
            <a:srgbClr val="000000"/>
          </a:solidFill>
          <a:latin typeface="Arial"/>
          <a:ea typeface="ＭＳ Ｐゴシック" charset="-128"/>
          <a:cs typeface="Arial"/>
        </a:defRPr>
      </a:lvl2pPr>
      <a:lvl3pPr marL="804863" indent="-273050" algn="l" defTabSz="457200" rtl="0" eaLnBrk="1" fontAlgn="base" hangingPunct="1">
        <a:spcBef>
          <a:spcPct val="20000"/>
        </a:spcBef>
        <a:spcAft>
          <a:spcPct val="0"/>
        </a:spcAft>
        <a:buSzPct val="100000"/>
        <a:buFont typeface="Lucida Grande" pitchFamily="-84" charset="0"/>
        <a:buChar char="–"/>
        <a:defRPr sz="1600" kern="1200">
          <a:solidFill>
            <a:srgbClr val="000000"/>
          </a:solidFill>
          <a:latin typeface="Arial"/>
          <a:ea typeface="ＭＳ Ｐゴシック" charset="-128"/>
          <a:cs typeface="Arial"/>
        </a:defRPr>
      </a:lvl3pPr>
      <a:lvl4pPr marL="982663" indent="-258763" algn="l" defTabSz="457200" rtl="0" eaLnBrk="1" fontAlgn="base" hangingPunct="1">
        <a:spcBef>
          <a:spcPts val="600"/>
        </a:spcBef>
        <a:spcAft>
          <a:spcPct val="0"/>
        </a:spcAft>
        <a:buFont typeface="Calibri" pitchFamily="34" charset="0"/>
        <a:buAutoNum type="arabicPeriod"/>
        <a:defRPr sz="1400" kern="1200">
          <a:solidFill>
            <a:srgbClr val="000000"/>
          </a:solidFill>
          <a:latin typeface="Arial"/>
          <a:ea typeface="ＭＳ Ｐゴシック" charset="-128"/>
          <a:cs typeface="Arial"/>
        </a:defRPr>
      </a:lvl4pPr>
      <a:lvl5pPr marL="1160463" indent="-260350" algn="l" defTabSz="457200" rtl="0" eaLnBrk="1" fontAlgn="base" hangingPunct="1">
        <a:spcBef>
          <a:spcPct val="20000"/>
        </a:spcBef>
        <a:spcAft>
          <a:spcPct val="0"/>
        </a:spcAft>
        <a:buFont typeface="Calibri" pitchFamily="34" charset="0"/>
        <a:buAutoNum type="alphaLcPeriod"/>
        <a:defRPr sz="1200" kern="1200">
          <a:solidFill>
            <a:schemeClr val="tx1"/>
          </a:solidFill>
          <a:latin typeface="Arial"/>
          <a:ea typeface="ＭＳ Ｐゴシック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798513" y="274638"/>
            <a:ext cx="7888287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noAutofit/>
          </a:bodyPr>
          <a:lstStyle/>
          <a:p>
            <a:pPr lvl="0"/>
            <a:r>
              <a:rPr lang="en-US" noProof="0" smtClean="0"/>
              <a:t>Click to edit Master title style</a:t>
            </a:r>
            <a:endParaRPr lang="en-GB" noProof="0" dirty="0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98513" y="1228726"/>
            <a:ext cx="7888287" cy="4897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dirty="0" smtClean="0"/>
              <a:t>Here is the Master content when you would go into the first line of text and the sentence is long enough to spill into the second line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9163" y="6356350"/>
            <a:ext cx="388937" cy="365125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898989"/>
                </a:solidFill>
                <a:cs typeface="Arial" pitchFamily="34" charset="0"/>
              </a:defRPr>
            </a:lvl1pPr>
          </a:lstStyle>
          <a:p>
            <a:pPr defTabSz="457200"/>
            <a:fld id="{951209C0-16A0-4EF5-9D95-2BE545C9FF0B}" type="slidenum">
              <a:rPr lang="en-US">
                <a:latin typeface="Arial" pitchFamily="34" charset="0"/>
                <a:ea typeface="ＭＳ Ｐゴシック" pitchFamily="34" charset="-128"/>
              </a:rPr>
              <a:pPr defTabSz="457200"/>
              <a:t>‹#›</a:t>
            </a:fld>
            <a:endParaRPr lang="en-US" dirty="0">
              <a:latin typeface="Arial" pitchFamily="34" charset="0"/>
              <a:ea typeface="ＭＳ Ｐゴシック" pitchFamily="34" charset="-128"/>
            </a:endParaRPr>
          </a:p>
        </p:txBody>
      </p:sp>
      <p:pic>
        <p:nvPicPr>
          <p:cNvPr id="9" name="Picture 8" descr="TEL_h_pos_3D_4cp_25mm.png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9354" y="6216813"/>
            <a:ext cx="1104900" cy="53975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</p:sldLayoutIdLst>
  <p:hf hdr="0" ftr="0" dt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2400" b="1" kern="1200">
          <a:solidFill>
            <a:srgbClr val="000000"/>
          </a:solidFill>
          <a:latin typeface="Arial"/>
          <a:ea typeface="ＭＳ Ｐゴシック" charset="-128"/>
          <a:cs typeface="Arial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0000"/>
          </a:solidFill>
          <a:latin typeface="Arial" charset="0"/>
          <a:ea typeface="ＭＳ Ｐゴシック" charset="-128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0000"/>
          </a:solidFill>
          <a:latin typeface="Arial" charset="0"/>
          <a:ea typeface="ＭＳ Ｐゴシック" charset="-128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0000"/>
          </a:solidFill>
          <a:latin typeface="Arial" charset="0"/>
          <a:ea typeface="ＭＳ Ｐゴシック" charset="-128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0000"/>
          </a:solidFill>
          <a:latin typeface="Arial" charset="0"/>
          <a:ea typeface="ＭＳ Ｐゴシック" charset="-128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0000"/>
          </a:solidFill>
          <a:latin typeface="Arial" charset="0"/>
          <a:ea typeface="ＭＳ Ｐゴシック" charset="-128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0000"/>
          </a:solidFill>
          <a:latin typeface="Arial" charset="0"/>
          <a:ea typeface="ＭＳ Ｐゴシック" charset="-128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0000"/>
          </a:solidFill>
          <a:latin typeface="Arial" charset="0"/>
          <a:ea typeface="ＭＳ Ｐゴシック" charset="-128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2400" b="1">
          <a:solidFill>
            <a:srgbClr val="000000"/>
          </a:solidFill>
          <a:latin typeface="Arial" charset="0"/>
          <a:ea typeface="ＭＳ Ｐゴシック" charset="-128"/>
        </a:defRPr>
      </a:lvl9pPr>
    </p:titleStyle>
    <p:bodyStyle>
      <a:lvl1pPr marL="450850" indent="-273050" algn="l" defTabSz="457200" rtl="0" eaLnBrk="1" fontAlgn="base" hangingPunct="1">
        <a:spcBef>
          <a:spcPts val="600"/>
        </a:spcBef>
        <a:spcAft>
          <a:spcPct val="0"/>
        </a:spcAft>
        <a:buSzPct val="140000"/>
        <a:buFont typeface="Arial" pitchFamily="34" charset="0"/>
        <a:buChar char="•"/>
        <a:defRPr kern="1200">
          <a:solidFill>
            <a:srgbClr val="000000"/>
          </a:solidFill>
          <a:latin typeface="Arial"/>
          <a:ea typeface="ＭＳ Ｐゴシック" charset="-128"/>
          <a:cs typeface="Arial"/>
        </a:defRPr>
      </a:lvl1pPr>
      <a:lvl2pPr marL="627063" indent="-271463" algn="l" defTabSz="457200" rtl="0" eaLnBrk="1" fontAlgn="base" hangingPunct="1">
        <a:spcBef>
          <a:spcPct val="20000"/>
        </a:spcBef>
        <a:spcAft>
          <a:spcPct val="0"/>
        </a:spcAft>
        <a:buSzPct val="140000"/>
        <a:buFont typeface="Arial" pitchFamily="34" charset="0"/>
        <a:buChar char="•"/>
        <a:defRPr kern="1200">
          <a:solidFill>
            <a:srgbClr val="000000"/>
          </a:solidFill>
          <a:latin typeface="Arial"/>
          <a:ea typeface="ＭＳ Ｐゴシック" charset="-128"/>
          <a:cs typeface="Arial"/>
        </a:defRPr>
      </a:lvl2pPr>
      <a:lvl3pPr marL="804863" indent="-273050" algn="l" defTabSz="457200" rtl="0" eaLnBrk="1" fontAlgn="base" hangingPunct="1">
        <a:spcBef>
          <a:spcPct val="20000"/>
        </a:spcBef>
        <a:spcAft>
          <a:spcPct val="0"/>
        </a:spcAft>
        <a:buSzPct val="100000"/>
        <a:buFont typeface="Lucida Grande" pitchFamily="-84" charset="0"/>
        <a:buChar char="–"/>
        <a:defRPr sz="1600" kern="1200">
          <a:solidFill>
            <a:srgbClr val="000000"/>
          </a:solidFill>
          <a:latin typeface="Arial"/>
          <a:ea typeface="ＭＳ Ｐゴシック" charset="-128"/>
          <a:cs typeface="Arial"/>
        </a:defRPr>
      </a:lvl3pPr>
      <a:lvl4pPr marL="982663" indent="-258763" algn="l" defTabSz="457200" rtl="0" eaLnBrk="1" fontAlgn="base" hangingPunct="1">
        <a:spcBef>
          <a:spcPts val="600"/>
        </a:spcBef>
        <a:spcAft>
          <a:spcPct val="0"/>
        </a:spcAft>
        <a:buFont typeface="Calibri" pitchFamily="34" charset="0"/>
        <a:buAutoNum type="arabicPeriod"/>
        <a:defRPr sz="1400" kern="1200">
          <a:solidFill>
            <a:srgbClr val="000000"/>
          </a:solidFill>
          <a:latin typeface="Arial"/>
          <a:ea typeface="ＭＳ Ｐゴシック" charset="-128"/>
          <a:cs typeface="Arial"/>
        </a:defRPr>
      </a:lvl4pPr>
      <a:lvl5pPr marL="1160463" indent="-260350" algn="l" defTabSz="457200" rtl="0" eaLnBrk="1" fontAlgn="base" hangingPunct="1">
        <a:spcBef>
          <a:spcPct val="20000"/>
        </a:spcBef>
        <a:spcAft>
          <a:spcPct val="0"/>
        </a:spcAft>
        <a:buFont typeface="Calibri" pitchFamily="34" charset="0"/>
        <a:buAutoNum type="alphaLcPeriod"/>
        <a:defRPr sz="1200" kern="1200">
          <a:solidFill>
            <a:schemeClr val="tx1"/>
          </a:solidFill>
          <a:latin typeface="Arial"/>
          <a:ea typeface="ＭＳ Ｐゴシック" charset="-128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1.png"/><Relationship Id="rId7" Type="http://schemas.openxmlformats.org/officeDocument/2006/relationships/image" Target="../media/image29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oogle.hu/url?url=http://kinaitablet.blog.hu/&amp;rct=j&amp;frm=1&amp;q=&amp;esrc=s&amp;sa=U&amp;ei=jAYrVK-9K8TnygPkxYGYAQ&amp;ved=0CCUQ9QEwCA&amp;sig2=zV0Uxkx4ez1YD8n5CIAi8A&amp;usg=AFQjCNGKyo_nAE8oKa_Jqm9c7N43smSHTg" TargetMode="External"/><Relationship Id="rId5" Type="http://schemas.openxmlformats.org/officeDocument/2006/relationships/image" Target="../media/image28.jpeg"/><Relationship Id="rId4" Type="http://schemas.openxmlformats.org/officeDocument/2006/relationships/hyperlink" Target="http://www.google.hu/url?url=http://www.arukereso.hu/mobiltelefon-c3277/samsung/n7000-galaxy-note-p56739088/&amp;rct=j&amp;frm=1&amp;q=&amp;esrc=s&amp;sa=U&amp;ei=WQYrVN7sNarNygO2moD4DA&amp;ved=0CBsQ9QEwAzgo&amp;sig2=eKg9GZuMBgAL7DeFUUVLjQ&amp;usg=AFQjCNFIWdhiTqdty8P_IACkIHj4juxOpQ" TargetMode="External"/><Relationship Id="rId9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image" Target="../media/image33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emf"/><Relationship Id="rId3" Type="http://schemas.openxmlformats.org/officeDocument/2006/relationships/image" Target="../media/image36.emf"/><Relationship Id="rId7" Type="http://schemas.openxmlformats.org/officeDocument/2006/relationships/image" Target="../media/image40.emf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emf"/><Relationship Id="rId5" Type="http://schemas.openxmlformats.org/officeDocument/2006/relationships/image" Target="../media/image38.emf"/><Relationship Id="rId4" Type="http://schemas.openxmlformats.org/officeDocument/2006/relationships/image" Target="../media/image37.e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hu/url?url=http://www.extremetech.com/mobile/135045-what-is-lte-advanced&amp;rct=j&amp;frm=1&amp;q=&amp;esrc=s&amp;sa=U&amp;ei=WBTGU_GXG-ml0QWhkoHoBQ&amp;ved=0CBUQ9QEwAA&amp;sig2=VMdNXxJoycO83e7jEV2j3w&amp;usg=AFQjCNF4SEVLL0dMGL1GaO6vhZ2EUWoC_g" TargetMode="External"/><Relationship Id="rId2" Type="http://schemas.openxmlformats.org/officeDocument/2006/relationships/image" Target="../media/image42.emf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44.jpeg"/><Relationship Id="rId4" Type="http://schemas.openxmlformats.org/officeDocument/2006/relationships/image" Target="../media/image43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13" Type="http://schemas.openxmlformats.org/officeDocument/2006/relationships/image" Target="../media/image55.png"/><Relationship Id="rId18" Type="http://schemas.openxmlformats.org/officeDocument/2006/relationships/image" Target="../media/image60.jpeg"/><Relationship Id="rId26" Type="http://schemas.openxmlformats.org/officeDocument/2006/relationships/image" Target="../media/image68.jpeg"/><Relationship Id="rId3" Type="http://schemas.openxmlformats.org/officeDocument/2006/relationships/notesSlide" Target="../notesSlides/notesSlide2.xml"/><Relationship Id="rId21" Type="http://schemas.openxmlformats.org/officeDocument/2006/relationships/image" Target="../media/image63.jpeg"/><Relationship Id="rId7" Type="http://schemas.openxmlformats.org/officeDocument/2006/relationships/oleObject" Target="../embeddings/oleObject2.bin"/><Relationship Id="rId12" Type="http://schemas.openxmlformats.org/officeDocument/2006/relationships/image" Target="../media/image54.png"/><Relationship Id="rId17" Type="http://schemas.openxmlformats.org/officeDocument/2006/relationships/image" Target="../media/image59.jpeg"/><Relationship Id="rId25" Type="http://schemas.openxmlformats.org/officeDocument/2006/relationships/image" Target="../media/image67.png"/><Relationship Id="rId2" Type="http://schemas.openxmlformats.org/officeDocument/2006/relationships/slideLayout" Target="../slideLayouts/slideLayout6.xml"/><Relationship Id="rId16" Type="http://schemas.openxmlformats.org/officeDocument/2006/relationships/image" Target="../media/image58.jpeg"/><Relationship Id="rId20" Type="http://schemas.openxmlformats.org/officeDocument/2006/relationships/image" Target="../media/image62.jpeg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11" Type="http://schemas.openxmlformats.org/officeDocument/2006/relationships/image" Target="../media/image53.png"/><Relationship Id="rId24" Type="http://schemas.openxmlformats.org/officeDocument/2006/relationships/image" Target="../media/image66.png"/><Relationship Id="rId5" Type="http://schemas.openxmlformats.org/officeDocument/2006/relationships/image" Target="../media/image51.png"/><Relationship Id="rId15" Type="http://schemas.openxmlformats.org/officeDocument/2006/relationships/image" Target="../media/image57.jpeg"/><Relationship Id="rId23" Type="http://schemas.openxmlformats.org/officeDocument/2006/relationships/image" Target="../media/image65.jpeg"/><Relationship Id="rId28" Type="http://schemas.openxmlformats.org/officeDocument/2006/relationships/image" Target="../media/image69.jpeg"/><Relationship Id="rId10" Type="http://schemas.openxmlformats.org/officeDocument/2006/relationships/image" Target="../media/image52.png"/><Relationship Id="rId19" Type="http://schemas.openxmlformats.org/officeDocument/2006/relationships/image" Target="../media/image61.jpeg"/><Relationship Id="rId4" Type="http://schemas.openxmlformats.org/officeDocument/2006/relationships/image" Target="../media/image50.png"/><Relationship Id="rId9" Type="http://schemas.openxmlformats.org/officeDocument/2006/relationships/oleObject" Target="../embeddings/oleObject4.bin"/><Relationship Id="rId14" Type="http://schemas.openxmlformats.org/officeDocument/2006/relationships/image" Target="../media/image56.jpeg"/><Relationship Id="rId22" Type="http://schemas.openxmlformats.org/officeDocument/2006/relationships/image" Target="../media/image64.jpeg"/><Relationship Id="rId27" Type="http://schemas.openxmlformats.org/officeDocument/2006/relationships/oleObject" Target="../embeddings/oleObject5.bin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emf"/><Relationship Id="rId2" Type="http://schemas.openxmlformats.org/officeDocument/2006/relationships/image" Target="../media/image70.emf"/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7" Type="http://schemas.openxmlformats.org/officeDocument/2006/relationships/image" Target="../media/image7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4.png"/><Relationship Id="rId5" Type="http://schemas.openxmlformats.org/officeDocument/2006/relationships/image" Target="../media/image73.jpeg"/><Relationship Id="rId4" Type="http://schemas.openxmlformats.org/officeDocument/2006/relationships/image" Target="../media/image72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hu/url?url=http://rtn.asia/t-t/8284/vodafone-unveils-new-service-to-track-down-field-employee1s&amp;rct=j&amp;frm=1&amp;q=&amp;esrc=s&amp;sa=U&amp;ei=0ws3VMPrK6OAzAObr4HABw&amp;ved=0CBsQ9QEwAw&amp;sig2=1DnQOObLN8Muwg8kN7qyNg&amp;usg=AFQjCNGRgPanX-4Q5oz01UuvZ8VybQ3sNA" TargetMode="External"/><Relationship Id="rId3" Type="http://schemas.openxmlformats.org/officeDocument/2006/relationships/image" Target="../media/image6.emf"/><Relationship Id="rId7" Type="http://schemas.openxmlformats.org/officeDocument/2006/relationships/image" Target="../media/image8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36.xml"/><Relationship Id="rId6" Type="http://schemas.openxmlformats.org/officeDocument/2006/relationships/hyperlink" Target="http://www.google.hu/url?url=http://www.bigg.hu/mobilinfo/tag/magyar-telekom/&amp;rct=j&amp;frm=1&amp;q=&amp;esrc=s&amp;sa=U&amp;ei=mgs3VNCINcj8ygO1s4LwCQ&amp;ved=0CBkQ9QEwAg&amp;sig2=Kd5-4Yo2lOJEc55fk4Cyrw&amp;usg=AFQjCNHdmnMCKF0WzxJPu_Py9b3JLG9FXw" TargetMode="External"/><Relationship Id="rId5" Type="http://schemas.openxmlformats.org/officeDocument/2006/relationships/image" Target="../media/image7.jpeg"/><Relationship Id="rId10" Type="http://schemas.openxmlformats.org/officeDocument/2006/relationships/image" Target="../media/image10.png"/><Relationship Id="rId4" Type="http://schemas.openxmlformats.org/officeDocument/2006/relationships/hyperlink" Target="http://www.google.hu/url?url=http://www.simspk.com/category/telenor-packages/&amp;rct=j&amp;frm=1&amp;q=&amp;esrc=s&amp;sa=U&amp;ei=Zgs3VK3CGOn7ywP1uYGYCw&amp;ved=0CBcQ9QEwAQ&amp;sig2=6s8tLhKGHqEew96kws0rPA&amp;usg=AFQjCNGdC6yxItZIvtd120p5f4oQI4fsPg" TargetMode="External"/><Relationship Id="rId9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36.xml"/><Relationship Id="rId5" Type="http://schemas.openxmlformats.org/officeDocument/2006/relationships/image" Target="../media/image14.emf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2.xml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www.google.hu/url?url=http://www.dh-tv.com/w129251328051271.asp&amp;rct=j&amp;frm=1&amp;q=&amp;esrc=s&amp;sa=U&amp;ei=fyFtVNawJ-fIyAPo_IHoCg&amp;ved=0CBsQ9QEwAw&amp;sig2=64zy6axiLzjq6PKDAZu5EA&amp;usg=AFQjCNHW6p6C8i64ZQ7LazFlLTFYxghAn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image" Target="../media/image20.jpeg"/><Relationship Id="rId4" Type="http://schemas.openxmlformats.org/officeDocument/2006/relationships/hyperlink" Target="http://www.google.hu/url?url=http://www.fpi.co.za/NewsArticles/tabid/3717/ArticleID/123/Why-do-you-need-a-financial-planner.aspx&amp;rct=j&amp;frm=1&amp;q=&amp;esrc=s&amp;sa=U&amp;ei=4iJtVJbFNpHiav3KgYgP&amp;ved=0CB0Q9QEwBA&amp;sig2=EY5ugKrb9OtXmWEn10O6yA&amp;usg=AFQjCNHFfZ5oHGi8ZcNS3-x-Qfo6qE_wGg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emf"/><Relationship Id="rId5" Type="http://schemas.openxmlformats.org/officeDocument/2006/relationships/image" Target="../media/image24.emf"/><Relationship Id="rId4" Type="http://schemas.openxmlformats.org/officeDocument/2006/relationships/image" Target="../media/image11.e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hu-HU" dirty="0" smtClean="0"/>
              <a:t>LTE </a:t>
            </a:r>
            <a:r>
              <a:rPr lang="en-US" dirty="0" smtClean="0"/>
              <a:t>Network </a:t>
            </a:r>
            <a:r>
              <a:rPr lang="hu-HU" dirty="0" err="1" smtClean="0"/>
              <a:t>Development</a:t>
            </a:r>
            <a:r>
              <a:rPr lang="hu-HU" dirty="0" smtClean="0"/>
              <a:t> </a:t>
            </a:r>
            <a:r>
              <a:rPr lang="hu-HU" dirty="0" err="1" smtClean="0"/>
              <a:t>after</a:t>
            </a:r>
            <a:r>
              <a:rPr lang="hu-HU" dirty="0" smtClean="0"/>
              <a:t> </a:t>
            </a:r>
            <a:r>
              <a:rPr lang="hu-HU" dirty="0" err="1" smtClean="0"/>
              <a:t>Frequency</a:t>
            </a:r>
            <a:r>
              <a:rPr lang="hu-HU" dirty="0" smtClean="0"/>
              <a:t> tender</a:t>
            </a:r>
            <a:endParaRPr lang="en-US" dirty="0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001963" y="4214813"/>
            <a:ext cx="5638800" cy="482600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hu-HU" sz="1200" dirty="0" smtClean="0"/>
              <a:t>November 2014, Győr</a:t>
            </a:r>
            <a:endParaRPr lang="hu-HU" sz="1200" dirty="0"/>
          </a:p>
          <a:p>
            <a:pPr>
              <a:lnSpc>
                <a:spcPct val="90000"/>
              </a:lnSpc>
            </a:pPr>
            <a:r>
              <a:rPr lang="hu-HU" sz="1200" dirty="0"/>
              <a:t>Csaba Tamás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7505" y="688773"/>
            <a:ext cx="4797633" cy="2470063"/>
          </a:xfrm>
        </p:spPr>
        <p:txBody>
          <a:bodyPr/>
          <a:lstStyle/>
          <a:p>
            <a:pPr>
              <a:buNone/>
            </a:pPr>
            <a:r>
              <a:rPr lang="hu-HU" sz="1600" dirty="0" err="1" smtClean="0"/>
              <a:t>Coverage</a:t>
            </a:r>
            <a:r>
              <a:rPr lang="hu-HU" sz="1600" dirty="0" smtClean="0"/>
              <a:t> </a:t>
            </a:r>
            <a:r>
              <a:rPr lang="hu-HU" sz="1600" dirty="0" err="1" smtClean="0"/>
              <a:t>deployment</a:t>
            </a:r>
            <a:r>
              <a:rPr lang="hu-HU" sz="1600" dirty="0" smtClean="0"/>
              <a:t> </a:t>
            </a:r>
            <a:r>
              <a:rPr lang="hu-HU" sz="1600" dirty="0" err="1" smtClean="0"/>
              <a:t>strategies</a:t>
            </a:r>
            <a:r>
              <a:rPr lang="hu-HU" sz="1600" dirty="0" smtClean="0"/>
              <a:t> I.</a:t>
            </a:r>
          </a:p>
          <a:p>
            <a:pPr>
              <a:buFontTx/>
              <a:buChar char="-"/>
            </a:pPr>
            <a:r>
              <a:rPr lang="hu-HU" sz="1400" dirty="0" smtClean="0"/>
              <a:t>New </a:t>
            </a:r>
            <a:r>
              <a:rPr lang="hu-HU" sz="1400" dirty="0" err="1" smtClean="0"/>
              <a:t>entrant</a:t>
            </a:r>
            <a:r>
              <a:rPr lang="hu-HU" sz="1400" dirty="0" smtClean="0"/>
              <a:t> </a:t>
            </a:r>
            <a:r>
              <a:rPr lang="hu-HU" sz="1400" dirty="0" err="1" smtClean="0"/>
              <a:t>greenfield</a:t>
            </a:r>
            <a:r>
              <a:rPr lang="hu-HU" sz="1400" dirty="0" smtClean="0"/>
              <a:t> </a:t>
            </a:r>
            <a:r>
              <a:rPr lang="hu-HU" sz="1400" dirty="0" err="1" smtClean="0"/>
              <a:t>operation</a:t>
            </a:r>
            <a:endParaRPr lang="hu-HU" sz="1400" dirty="0" smtClean="0"/>
          </a:p>
          <a:p>
            <a:pPr>
              <a:buFontTx/>
              <a:buChar char="-"/>
            </a:pPr>
            <a:r>
              <a:rPr lang="hu-HU" sz="1400" b="1" dirty="0" smtClean="0">
                <a:solidFill>
                  <a:schemeClr val="accent1"/>
                </a:solidFill>
              </a:rPr>
              <a:t>Start w 800MHz and </a:t>
            </a:r>
            <a:r>
              <a:rPr lang="hu-HU" sz="1400" b="1" dirty="0" err="1" smtClean="0">
                <a:solidFill>
                  <a:schemeClr val="accent1"/>
                </a:solidFill>
              </a:rPr>
              <a:t>involve</a:t>
            </a:r>
            <a:r>
              <a:rPr lang="hu-HU" sz="1400" b="1" dirty="0" smtClean="0">
                <a:solidFill>
                  <a:schemeClr val="accent1"/>
                </a:solidFill>
              </a:rPr>
              <a:t> </a:t>
            </a:r>
            <a:r>
              <a:rPr lang="hu-HU" sz="1400" b="1" dirty="0" err="1" smtClean="0">
                <a:solidFill>
                  <a:schemeClr val="accent1"/>
                </a:solidFill>
              </a:rPr>
              <a:t>capacity</a:t>
            </a:r>
            <a:r>
              <a:rPr lang="hu-HU" sz="1400" b="1" dirty="0" smtClean="0">
                <a:solidFill>
                  <a:schemeClr val="accent1"/>
                </a:solidFill>
              </a:rPr>
              <a:t> </a:t>
            </a:r>
            <a:r>
              <a:rPr lang="hu-HU" sz="1400" b="1" dirty="0" err="1" smtClean="0">
                <a:solidFill>
                  <a:schemeClr val="accent1"/>
                </a:solidFill>
              </a:rPr>
              <a:t>bands</a:t>
            </a:r>
            <a:r>
              <a:rPr lang="hu-HU" sz="1400" b="1" dirty="0" smtClean="0">
                <a:solidFill>
                  <a:schemeClr val="accent1"/>
                </a:solidFill>
              </a:rPr>
              <a:t> </a:t>
            </a:r>
            <a:r>
              <a:rPr lang="hu-HU" sz="1400" b="1" dirty="0" err="1" smtClean="0">
                <a:solidFill>
                  <a:schemeClr val="accent1"/>
                </a:solidFill>
              </a:rPr>
              <a:t>gradually</a:t>
            </a:r>
            <a:endParaRPr lang="hu-HU" sz="1400" b="1" dirty="0" smtClean="0">
              <a:solidFill>
                <a:schemeClr val="accent1"/>
              </a:solidFill>
            </a:endParaRPr>
          </a:p>
          <a:p>
            <a:pPr>
              <a:buNone/>
            </a:pPr>
            <a:r>
              <a:rPr lang="hu-HU" sz="1400" b="1" dirty="0" err="1" smtClean="0">
                <a:solidFill>
                  <a:srgbClr val="002060"/>
                </a:solidFill>
              </a:rPr>
              <a:t>Strategy</a:t>
            </a:r>
            <a:r>
              <a:rPr lang="hu-HU" sz="1400" b="1" dirty="0" smtClean="0">
                <a:solidFill>
                  <a:srgbClr val="002060"/>
                </a:solidFill>
              </a:rPr>
              <a:t> 2.</a:t>
            </a:r>
          </a:p>
          <a:p>
            <a:pPr>
              <a:buFontTx/>
              <a:buChar char="-"/>
            </a:pPr>
            <a:r>
              <a:rPr lang="hu-HU" sz="1400" dirty="0" err="1" smtClean="0">
                <a:solidFill>
                  <a:srgbClr val="002060"/>
                </a:solidFill>
              </a:rPr>
              <a:t>Legacy</a:t>
            </a:r>
            <a:r>
              <a:rPr lang="hu-HU" sz="1400" dirty="0" smtClean="0">
                <a:solidFill>
                  <a:srgbClr val="002060"/>
                </a:solidFill>
              </a:rPr>
              <a:t> </a:t>
            </a:r>
            <a:r>
              <a:rPr lang="hu-HU" sz="1400" dirty="0" err="1" smtClean="0">
                <a:solidFill>
                  <a:srgbClr val="002060"/>
                </a:solidFill>
              </a:rPr>
              <a:t>networks</a:t>
            </a:r>
            <a:r>
              <a:rPr lang="hu-HU" sz="1400" dirty="0" smtClean="0">
                <a:solidFill>
                  <a:srgbClr val="002060"/>
                </a:solidFill>
              </a:rPr>
              <a:t>: </a:t>
            </a:r>
          </a:p>
          <a:p>
            <a:pPr>
              <a:buFontTx/>
              <a:buChar char="-"/>
            </a:pPr>
            <a:r>
              <a:rPr lang="hu-HU" sz="1400" dirty="0" err="1" smtClean="0">
                <a:solidFill>
                  <a:srgbClr val="002060"/>
                </a:solidFill>
              </a:rPr>
              <a:t>Use</a:t>
            </a:r>
            <a:r>
              <a:rPr lang="hu-HU" sz="1400" dirty="0" smtClean="0">
                <a:solidFill>
                  <a:srgbClr val="002060"/>
                </a:solidFill>
              </a:rPr>
              <a:t> </a:t>
            </a:r>
            <a:r>
              <a:rPr lang="hu-HU" sz="1400" dirty="0" err="1" smtClean="0">
                <a:solidFill>
                  <a:srgbClr val="002060"/>
                </a:solidFill>
              </a:rPr>
              <a:t>spectrum</a:t>
            </a:r>
            <a:r>
              <a:rPr lang="hu-HU" sz="1400" dirty="0" smtClean="0">
                <a:solidFill>
                  <a:srgbClr val="002060"/>
                </a:solidFill>
              </a:rPr>
              <a:t> </a:t>
            </a:r>
            <a:r>
              <a:rPr lang="hu-HU" sz="1400" dirty="0" err="1" smtClean="0">
                <a:solidFill>
                  <a:srgbClr val="002060"/>
                </a:solidFill>
              </a:rPr>
              <a:t>which</a:t>
            </a:r>
            <a:r>
              <a:rPr lang="hu-HU" sz="1400" dirty="0" smtClean="0">
                <a:solidFill>
                  <a:srgbClr val="002060"/>
                </a:solidFill>
              </a:rPr>
              <a:t> is </a:t>
            </a:r>
            <a:r>
              <a:rPr lang="hu-HU" sz="1400" dirty="0" err="1" smtClean="0">
                <a:solidFill>
                  <a:srgbClr val="002060"/>
                </a:solidFill>
              </a:rPr>
              <a:t>available</a:t>
            </a:r>
            <a:r>
              <a:rPr lang="hu-HU" sz="1400" dirty="0" smtClean="0">
                <a:solidFill>
                  <a:srgbClr val="002060"/>
                </a:solidFill>
              </a:rPr>
              <a:t> </a:t>
            </a:r>
            <a:r>
              <a:rPr lang="hu-HU" sz="1400" dirty="0" err="1" smtClean="0">
                <a:solidFill>
                  <a:srgbClr val="002060"/>
                </a:solidFill>
              </a:rPr>
              <a:t>at</a:t>
            </a:r>
            <a:r>
              <a:rPr lang="hu-HU" sz="1400" dirty="0" smtClean="0">
                <a:solidFill>
                  <a:srgbClr val="002060"/>
                </a:solidFill>
              </a:rPr>
              <a:t> </a:t>
            </a:r>
            <a:r>
              <a:rPr lang="hu-HU" sz="1400" dirty="0" err="1" smtClean="0">
                <a:solidFill>
                  <a:srgbClr val="002060"/>
                </a:solidFill>
              </a:rPr>
              <a:t>first</a:t>
            </a:r>
            <a:r>
              <a:rPr lang="hu-HU" sz="1400" dirty="0" smtClean="0">
                <a:solidFill>
                  <a:srgbClr val="002060"/>
                </a:solidFill>
              </a:rPr>
              <a:t> (1800MHz) and </a:t>
            </a:r>
            <a:r>
              <a:rPr lang="hu-HU" sz="1400" dirty="0" err="1" smtClean="0">
                <a:solidFill>
                  <a:srgbClr val="002060"/>
                </a:solidFill>
              </a:rPr>
              <a:t>then</a:t>
            </a:r>
            <a:r>
              <a:rPr lang="hu-HU" sz="1400" dirty="0" smtClean="0">
                <a:solidFill>
                  <a:srgbClr val="002060"/>
                </a:solidFill>
              </a:rPr>
              <a:t> 800MHz </a:t>
            </a:r>
            <a:r>
              <a:rPr lang="hu-HU" sz="1400" dirty="0" err="1" smtClean="0">
                <a:solidFill>
                  <a:srgbClr val="002060"/>
                </a:solidFill>
              </a:rPr>
              <a:t>when</a:t>
            </a:r>
            <a:r>
              <a:rPr lang="hu-HU" sz="1400" dirty="0" smtClean="0">
                <a:solidFill>
                  <a:srgbClr val="002060"/>
                </a:solidFill>
              </a:rPr>
              <a:t> </a:t>
            </a:r>
            <a:r>
              <a:rPr lang="hu-HU" sz="1400" dirty="0" err="1" smtClean="0">
                <a:solidFill>
                  <a:srgbClr val="002060"/>
                </a:solidFill>
              </a:rPr>
              <a:t>it</a:t>
            </a:r>
            <a:r>
              <a:rPr lang="hu-HU" sz="1400" dirty="0" smtClean="0">
                <a:solidFill>
                  <a:srgbClr val="002060"/>
                </a:solidFill>
              </a:rPr>
              <a:t> is </a:t>
            </a:r>
            <a:r>
              <a:rPr lang="hu-HU" sz="1400" dirty="0" err="1" smtClean="0">
                <a:solidFill>
                  <a:srgbClr val="002060"/>
                </a:solidFill>
              </a:rPr>
              <a:t>available</a:t>
            </a:r>
            <a:endParaRPr lang="hu-HU" sz="1400" dirty="0">
              <a:solidFill>
                <a:srgbClr val="002060"/>
              </a:solidFill>
            </a:endParaRPr>
          </a:p>
        </p:txBody>
      </p:sp>
      <p:sp>
        <p:nvSpPr>
          <p:cNvPr id="4" name="Content Placeholder 14"/>
          <p:cNvSpPr txBox="1">
            <a:spLocks/>
          </p:cNvSpPr>
          <p:nvPr/>
        </p:nvSpPr>
        <p:spPr bwMode="auto">
          <a:xfrm>
            <a:off x="151409" y="0"/>
            <a:ext cx="3743697" cy="6056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>
                <a:srgbClr val="27AAD9"/>
              </a:buClr>
              <a:buSzTx/>
              <a:buFontTx/>
              <a:buNone/>
              <a:tabLst/>
              <a:defRPr/>
            </a:pPr>
            <a:r>
              <a:rPr kumimoji="0" lang="hu-HU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Coverage</a:t>
            </a:r>
            <a:r>
              <a:rPr kumimoji="0" lang="hu-H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hu-HU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planning</a:t>
            </a:r>
            <a:endParaRPr kumimoji="0" lang="hu-HU" sz="2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" name="Oval 4"/>
          <p:cNvSpPr/>
          <p:nvPr/>
        </p:nvSpPr>
        <p:spPr bwMode="auto">
          <a:xfrm>
            <a:off x="-1" y="47501"/>
            <a:ext cx="475013" cy="403761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u-H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I.</a:t>
            </a:r>
          </a:p>
        </p:txBody>
      </p:sp>
      <p:sp>
        <p:nvSpPr>
          <p:cNvPr id="18" name="Hexagon 17"/>
          <p:cNvSpPr>
            <a:spLocks noChangeAspect="1"/>
          </p:cNvSpPr>
          <p:nvPr/>
        </p:nvSpPr>
        <p:spPr bwMode="auto">
          <a:xfrm>
            <a:off x="6240456" y="552234"/>
            <a:ext cx="935187" cy="756000"/>
          </a:xfrm>
          <a:prstGeom prst="hexagon">
            <a:avLst/>
          </a:prstGeom>
          <a:solidFill>
            <a:schemeClr val="bg1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Hexagon 18"/>
          <p:cNvSpPr>
            <a:spLocks noChangeAspect="1"/>
          </p:cNvSpPr>
          <p:nvPr/>
        </p:nvSpPr>
        <p:spPr bwMode="auto">
          <a:xfrm>
            <a:off x="6226600" y="1310275"/>
            <a:ext cx="935187" cy="756000"/>
          </a:xfrm>
          <a:prstGeom prst="hexagon">
            <a:avLst/>
          </a:prstGeom>
          <a:solidFill>
            <a:schemeClr val="bg1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Hexagon 19"/>
          <p:cNvSpPr>
            <a:spLocks noChangeAspect="1"/>
          </p:cNvSpPr>
          <p:nvPr/>
        </p:nvSpPr>
        <p:spPr bwMode="auto">
          <a:xfrm>
            <a:off x="5478456" y="894640"/>
            <a:ext cx="935187" cy="756000"/>
          </a:xfrm>
          <a:prstGeom prst="hexagon">
            <a:avLst/>
          </a:prstGeom>
          <a:solidFill>
            <a:schemeClr val="bg1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u-HU" sz="1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</a:rPr>
              <a:t>L800</a:t>
            </a:r>
          </a:p>
        </p:txBody>
      </p:sp>
      <p:pic>
        <p:nvPicPr>
          <p:cNvPr id="21" name="Content Placeholder 131" descr="11949849161257289955radio_wireless_tower_cor__svg_me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6294256" y="871089"/>
            <a:ext cx="209441" cy="466663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algn="ctr">
            <a:solidFill>
              <a:srgbClr val="00B050"/>
            </a:solidFill>
            <a:miter lim="800000"/>
            <a:headEnd/>
            <a:tailEnd/>
          </a:ln>
          <a:effectLst/>
        </p:spPr>
      </p:pic>
      <p:grpSp>
        <p:nvGrpSpPr>
          <p:cNvPr id="2" name="Group 29"/>
          <p:cNvGrpSpPr/>
          <p:nvPr/>
        </p:nvGrpSpPr>
        <p:grpSpPr>
          <a:xfrm>
            <a:off x="6984643" y="621508"/>
            <a:ext cx="1697187" cy="1514041"/>
            <a:chOff x="5868386" y="1488372"/>
            <a:chExt cx="1697187" cy="1514041"/>
          </a:xfrm>
        </p:grpSpPr>
        <p:sp>
          <p:nvSpPr>
            <p:cNvPr id="22" name="Hexagon 21"/>
            <p:cNvSpPr>
              <a:spLocks noChangeAspect="1"/>
            </p:cNvSpPr>
            <p:nvPr/>
          </p:nvSpPr>
          <p:spPr bwMode="auto">
            <a:xfrm>
              <a:off x="6630386" y="1488372"/>
              <a:ext cx="935187" cy="756000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3" name="Hexagon 22"/>
            <p:cNvSpPr>
              <a:spLocks noChangeAspect="1"/>
            </p:cNvSpPr>
            <p:nvPr/>
          </p:nvSpPr>
          <p:spPr bwMode="auto">
            <a:xfrm>
              <a:off x="6616530" y="2246413"/>
              <a:ext cx="935187" cy="756000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4" name="Hexagon 23"/>
            <p:cNvSpPr>
              <a:spLocks noChangeAspect="1"/>
            </p:cNvSpPr>
            <p:nvPr/>
          </p:nvSpPr>
          <p:spPr bwMode="auto">
            <a:xfrm>
              <a:off x="5868386" y="1830778"/>
              <a:ext cx="935187" cy="756000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pic>
          <p:nvPicPr>
            <p:cNvPr id="25" name="Content Placeholder 131" descr="11949849161257289955radio_wireless_tower_cor__svg_med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 bwMode="auto">
            <a:xfrm>
              <a:off x="6684186" y="1807227"/>
              <a:ext cx="209441" cy="46666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algn="ctr">
              <a:solidFill>
                <a:srgbClr val="00B050"/>
              </a:solidFill>
              <a:miter lim="800000"/>
              <a:headEnd/>
              <a:tailEnd/>
            </a:ln>
            <a:effectLst/>
          </p:spPr>
        </p:pic>
      </p:grpSp>
      <p:sp>
        <p:nvSpPr>
          <p:cNvPr id="26" name="Hexagon 25"/>
          <p:cNvSpPr>
            <a:spLocks noChangeAspect="1"/>
          </p:cNvSpPr>
          <p:nvPr/>
        </p:nvSpPr>
        <p:spPr bwMode="auto">
          <a:xfrm>
            <a:off x="6960893" y="1723934"/>
            <a:ext cx="935187" cy="756000"/>
          </a:xfrm>
          <a:prstGeom prst="hexagon">
            <a:avLst/>
          </a:prstGeom>
          <a:solidFill>
            <a:schemeClr val="bg1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7" name="Hexagon 26"/>
          <p:cNvSpPr>
            <a:spLocks noChangeAspect="1"/>
          </p:cNvSpPr>
          <p:nvPr/>
        </p:nvSpPr>
        <p:spPr bwMode="auto">
          <a:xfrm>
            <a:off x="6947037" y="2481975"/>
            <a:ext cx="935187" cy="756000"/>
          </a:xfrm>
          <a:prstGeom prst="hexagon">
            <a:avLst/>
          </a:prstGeom>
          <a:solidFill>
            <a:schemeClr val="bg1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8" name="Hexagon 27"/>
          <p:cNvSpPr>
            <a:spLocks noChangeAspect="1"/>
          </p:cNvSpPr>
          <p:nvPr/>
        </p:nvSpPr>
        <p:spPr bwMode="auto">
          <a:xfrm>
            <a:off x="6198893" y="2066340"/>
            <a:ext cx="935187" cy="756000"/>
          </a:xfrm>
          <a:prstGeom prst="hexagon">
            <a:avLst/>
          </a:prstGeom>
          <a:solidFill>
            <a:schemeClr val="bg1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29" name="Content Placeholder 131" descr="11949849161257289955radio_wireless_tower_cor__svg_me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7014693" y="2042789"/>
            <a:ext cx="209441" cy="466663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algn="ctr">
            <a:solidFill>
              <a:srgbClr val="00B050"/>
            </a:solidFill>
            <a:miter lim="800000"/>
            <a:headEnd/>
            <a:tailEnd/>
          </a:ln>
          <a:effectLst/>
        </p:spPr>
      </p:pic>
      <p:sp>
        <p:nvSpPr>
          <p:cNvPr id="33" name="Hexagon 32"/>
          <p:cNvSpPr>
            <a:spLocks noChangeAspect="1"/>
          </p:cNvSpPr>
          <p:nvPr/>
        </p:nvSpPr>
        <p:spPr bwMode="auto">
          <a:xfrm>
            <a:off x="5436893" y="1648724"/>
            <a:ext cx="935187" cy="756000"/>
          </a:xfrm>
          <a:prstGeom prst="hexagon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4" name="Hexagon 33"/>
          <p:cNvSpPr>
            <a:spLocks noChangeAspect="1"/>
          </p:cNvSpPr>
          <p:nvPr/>
        </p:nvSpPr>
        <p:spPr bwMode="auto">
          <a:xfrm>
            <a:off x="5413142" y="2408745"/>
            <a:ext cx="935187" cy="756000"/>
          </a:xfrm>
          <a:prstGeom prst="hexagon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5" name="Hexagon 34"/>
          <p:cNvSpPr>
            <a:spLocks noChangeAspect="1"/>
          </p:cNvSpPr>
          <p:nvPr/>
        </p:nvSpPr>
        <p:spPr bwMode="auto">
          <a:xfrm>
            <a:off x="7714977" y="2109883"/>
            <a:ext cx="935187" cy="756000"/>
          </a:xfrm>
          <a:prstGeom prst="hexagon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3" name="Hexagon 52"/>
          <p:cNvSpPr>
            <a:spLocks noChangeAspect="1"/>
          </p:cNvSpPr>
          <p:nvPr/>
        </p:nvSpPr>
        <p:spPr bwMode="auto">
          <a:xfrm>
            <a:off x="1808980" y="3554712"/>
            <a:ext cx="935187" cy="756000"/>
          </a:xfrm>
          <a:prstGeom prst="hexagon">
            <a:avLst/>
          </a:prstGeom>
          <a:solidFill>
            <a:schemeClr val="bg1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4" name="Hexagon 53"/>
          <p:cNvSpPr>
            <a:spLocks noChangeAspect="1"/>
          </p:cNvSpPr>
          <p:nvPr/>
        </p:nvSpPr>
        <p:spPr bwMode="auto">
          <a:xfrm>
            <a:off x="1795124" y="4312753"/>
            <a:ext cx="935187" cy="756000"/>
          </a:xfrm>
          <a:prstGeom prst="hexagon">
            <a:avLst/>
          </a:prstGeom>
          <a:solidFill>
            <a:schemeClr val="bg1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5" name="Hexagon 54"/>
          <p:cNvSpPr>
            <a:spLocks noChangeAspect="1"/>
          </p:cNvSpPr>
          <p:nvPr/>
        </p:nvSpPr>
        <p:spPr bwMode="auto">
          <a:xfrm>
            <a:off x="1046980" y="3897118"/>
            <a:ext cx="935187" cy="756000"/>
          </a:xfrm>
          <a:prstGeom prst="hexagon">
            <a:avLst/>
          </a:prstGeom>
          <a:solidFill>
            <a:schemeClr val="bg1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u-HU" sz="1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</a:rPr>
              <a:t>L800</a:t>
            </a:r>
          </a:p>
        </p:txBody>
      </p:sp>
      <p:pic>
        <p:nvPicPr>
          <p:cNvPr id="56" name="Content Placeholder 131" descr="11949849161257289955radio_wireless_tower_cor__svg_me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862780" y="3873567"/>
            <a:ext cx="209441" cy="466663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algn="ctr">
            <a:solidFill>
              <a:srgbClr val="00B050"/>
            </a:solidFill>
            <a:miter lim="800000"/>
            <a:headEnd/>
            <a:tailEnd/>
          </a:ln>
          <a:effectLst/>
        </p:spPr>
      </p:pic>
      <p:grpSp>
        <p:nvGrpSpPr>
          <p:cNvPr id="7" name="Group 56"/>
          <p:cNvGrpSpPr/>
          <p:nvPr/>
        </p:nvGrpSpPr>
        <p:grpSpPr>
          <a:xfrm>
            <a:off x="2565043" y="3612110"/>
            <a:ext cx="1697187" cy="1514041"/>
            <a:chOff x="5868386" y="1488372"/>
            <a:chExt cx="1697187" cy="1514041"/>
          </a:xfrm>
        </p:grpSpPr>
        <p:sp>
          <p:nvSpPr>
            <p:cNvPr id="58" name="Hexagon 57"/>
            <p:cNvSpPr>
              <a:spLocks noChangeAspect="1"/>
            </p:cNvSpPr>
            <p:nvPr/>
          </p:nvSpPr>
          <p:spPr bwMode="auto">
            <a:xfrm>
              <a:off x="6630386" y="1488372"/>
              <a:ext cx="935187" cy="756000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9" name="Hexagon 58"/>
            <p:cNvSpPr>
              <a:spLocks noChangeAspect="1"/>
            </p:cNvSpPr>
            <p:nvPr/>
          </p:nvSpPr>
          <p:spPr bwMode="auto">
            <a:xfrm>
              <a:off x="6616530" y="2246413"/>
              <a:ext cx="935187" cy="756000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0" name="Hexagon 59"/>
            <p:cNvSpPr>
              <a:spLocks noChangeAspect="1"/>
            </p:cNvSpPr>
            <p:nvPr/>
          </p:nvSpPr>
          <p:spPr bwMode="auto">
            <a:xfrm>
              <a:off x="5868386" y="1830778"/>
              <a:ext cx="935187" cy="756000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62" name="Hexagon 61"/>
          <p:cNvSpPr>
            <a:spLocks noChangeAspect="1"/>
          </p:cNvSpPr>
          <p:nvPr/>
        </p:nvSpPr>
        <p:spPr bwMode="auto">
          <a:xfrm>
            <a:off x="2529417" y="4726412"/>
            <a:ext cx="935187" cy="756000"/>
          </a:xfrm>
          <a:prstGeom prst="hexagon">
            <a:avLst/>
          </a:prstGeom>
          <a:solidFill>
            <a:schemeClr val="bg1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3" name="Hexagon 62"/>
          <p:cNvSpPr>
            <a:spLocks noChangeAspect="1"/>
          </p:cNvSpPr>
          <p:nvPr/>
        </p:nvSpPr>
        <p:spPr bwMode="auto">
          <a:xfrm>
            <a:off x="2515561" y="5484453"/>
            <a:ext cx="935187" cy="756000"/>
          </a:xfrm>
          <a:prstGeom prst="hexagon">
            <a:avLst/>
          </a:prstGeom>
          <a:solidFill>
            <a:schemeClr val="bg1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4" name="Hexagon 63"/>
          <p:cNvSpPr>
            <a:spLocks noChangeAspect="1"/>
          </p:cNvSpPr>
          <p:nvPr/>
        </p:nvSpPr>
        <p:spPr bwMode="auto">
          <a:xfrm>
            <a:off x="1767417" y="5068818"/>
            <a:ext cx="935187" cy="756000"/>
          </a:xfrm>
          <a:prstGeom prst="hexagon">
            <a:avLst/>
          </a:prstGeom>
          <a:solidFill>
            <a:schemeClr val="bg1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6" name="Hexagon 65"/>
          <p:cNvSpPr>
            <a:spLocks noChangeAspect="1"/>
          </p:cNvSpPr>
          <p:nvPr/>
        </p:nvSpPr>
        <p:spPr bwMode="auto">
          <a:xfrm>
            <a:off x="1005417" y="4651202"/>
            <a:ext cx="935187" cy="756000"/>
          </a:xfrm>
          <a:prstGeom prst="hexagon">
            <a:avLst/>
          </a:prstGeom>
          <a:solidFill>
            <a:schemeClr val="bg1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7" name="Hexagon 66"/>
          <p:cNvSpPr>
            <a:spLocks noChangeAspect="1"/>
          </p:cNvSpPr>
          <p:nvPr/>
        </p:nvSpPr>
        <p:spPr bwMode="auto">
          <a:xfrm>
            <a:off x="981666" y="5411223"/>
            <a:ext cx="935187" cy="756000"/>
          </a:xfrm>
          <a:prstGeom prst="hexagon">
            <a:avLst/>
          </a:prstGeom>
          <a:solidFill>
            <a:schemeClr val="bg1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8" name="Hexagon 67"/>
          <p:cNvSpPr>
            <a:spLocks noChangeAspect="1"/>
          </p:cNvSpPr>
          <p:nvPr/>
        </p:nvSpPr>
        <p:spPr bwMode="auto">
          <a:xfrm>
            <a:off x="3283501" y="5112361"/>
            <a:ext cx="935187" cy="756000"/>
          </a:xfrm>
          <a:prstGeom prst="hexagon">
            <a:avLst/>
          </a:prstGeom>
          <a:solidFill>
            <a:schemeClr val="bg1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8" name="Group 35"/>
          <p:cNvGrpSpPr/>
          <p:nvPr/>
        </p:nvGrpSpPr>
        <p:grpSpPr>
          <a:xfrm>
            <a:off x="1421079" y="3829767"/>
            <a:ext cx="1051957" cy="954888"/>
            <a:chOff x="5007428" y="5041050"/>
            <a:chExt cx="1051957" cy="954888"/>
          </a:xfrm>
        </p:grpSpPr>
        <p:sp>
          <p:nvSpPr>
            <p:cNvPr id="9" name="Hexagon 8"/>
            <p:cNvSpPr>
              <a:spLocks noChangeAspect="1"/>
            </p:cNvSpPr>
            <p:nvPr/>
          </p:nvSpPr>
          <p:spPr bwMode="auto">
            <a:xfrm>
              <a:off x="5007428" y="5280536"/>
              <a:ext cx="578923" cy="468000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hu-HU" sz="1200" b="0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</a:rPr>
                <a:t>L1800</a:t>
              </a:r>
            </a:p>
          </p:txBody>
        </p:sp>
        <p:sp>
          <p:nvSpPr>
            <p:cNvPr id="16" name="Hexagon 15"/>
            <p:cNvSpPr>
              <a:spLocks noChangeAspect="1"/>
            </p:cNvSpPr>
            <p:nvPr/>
          </p:nvSpPr>
          <p:spPr bwMode="auto">
            <a:xfrm>
              <a:off x="5480462" y="5041050"/>
              <a:ext cx="578923" cy="468000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7" name="Hexagon 16"/>
            <p:cNvSpPr>
              <a:spLocks noChangeAspect="1"/>
            </p:cNvSpPr>
            <p:nvPr/>
          </p:nvSpPr>
          <p:spPr bwMode="auto">
            <a:xfrm>
              <a:off x="5468588" y="5527938"/>
              <a:ext cx="578923" cy="468000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pic>
          <p:nvPicPr>
            <p:cNvPr id="32" name="Content Placeholder 131" descr="11949849161257289955radio_wireless_tower_cor__svg_med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 bwMode="auto">
            <a:xfrm>
              <a:off x="5504570" y="5068984"/>
              <a:ext cx="209441" cy="46666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algn="ctr">
              <a:solidFill>
                <a:srgbClr val="00B050"/>
              </a:solidFill>
              <a:miter lim="800000"/>
              <a:headEnd/>
              <a:tailEnd/>
            </a:ln>
            <a:effectLst/>
          </p:spPr>
        </p:pic>
      </p:grpSp>
      <p:grpSp>
        <p:nvGrpSpPr>
          <p:cNvPr id="11" name="Group 35"/>
          <p:cNvGrpSpPr/>
          <p:nvPr/>
        </p:nvGrpSpPr>
        <p:grpSpPr>
          <a:xfrm>
            <a:off x="2891641" y="3910912"/>
            <a:ext cx="1051957" cy="954888"/>
            <a:chOff x="5007428" y="5041050"/>
            <a:chExt cx="1051957" cy="954888"/>
          </a:xfrm>
        </p:grpSpPr>
        <p:sp>
          <p:nvSpPr>
            <p:cNvPr id="75" name="Hexagon 74"/>
            <p:cNvSpPr>
              <a:spLocks noChangeAspect="1"/>
            </p:cNvSpPr>
            <p:nvPr/>
          </p:nvSpPr>
          <p:spPr bwMode="auto">
            <a:xfrm>
              <a:off x="5007428" y="5280536"/>
              <a:ext cx="578923" cy="468000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hu-HU" sz="1200" b="0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</a:rPr>
                <a:t>L1800</a:t>
              </a:r>
            </a:p>
          </p:txBody>
        </p:sp>
        <p:sp>
          <p:nvSpPr>
            <p:cNvPr id="76" name="Hexagon 75"/>
            <p:cNvSpPr>
              <a:spLocks noChangeAspect="1"/>
            </p:cNvSpPr>
            <p:nvPr/>
          </p:nvSpPr>
          <p:spPr bwMode="auto">
            <a:xfrm>
              <a:off x="5480462" y="5041050"/>
              <a:ext cx="578923" cy="468000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7" name="Hexagon 76"/>
            <p:cNvSpPr>
              <a:spLocks noChangeAspect="1"/>
            </p:cNvSpPr>
            <p:nvPr/>
          </p:nvSpPr>
          <p:spPr bwMode="auto">
            <a:xfrm>
              <a:off x="5468588" y="5527938"/>
              <a:ext cx="578923" cy="468000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pic>
          <p:nvPicPr>
            <p:cNvPr id="78" name="Content Placeholder 131" descr="11949849161257289955radio_wireless_tower_cor__svg_med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 bwMode="auto">
            <a:xfrm>
              <a:off x="5504570" y="5068984"/>
              <a:ext cx="209441" cy="46666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algn="ctr">
              <a:solidFill>
                <a:srgbClr val="00B050"/>
              </a:solidFill>
              <a:miter lim="800000"/>
              <a:headEnd/>
              <a:tailEnd/>
            </a:ln>
            <a:effectLst/>
          </p:spPr>
        </p:pic>
      </p:grpSp>
      <p:grpSp>
        <p:nvGrpSpPr>
          <p:cNvPr id="13" name="Group 35"/>
          <p:cNvGrpSpPr/>
          <p:nvPr/>
        </p:nvGrpSpPr>
        <p:grpSpPr>
          <a:xfrm>
            <a:off x="2107868" y="5000587"/>
            <a:ext cx="1051957" cy="954888"/>
            <a:chOff x="5007428" y="5041050"/>
            <a:chExt cx="1051957" cy="954888"/>
          </a:xfrm>
        </p:grpSpPr>
        <p:sp>
          <p:nvSpPr>
            <p:cNvPr id="85" name="Hexagon 84"/>
            <p:cNvSpPr>
              <a:spLocks noChangeAspect="1"/>
            </p:cNvSpPr>
            <p:nvPr/>
          </p:nvSpPr>
          <p:spPr bwMode="auto">
            <a:xfrm>
              <a:off x="5007428" y="5280536"/>
              <a:ext cx="578923" cy="468000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hu-HU" sz="1200" b="0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</a:rPr>
                <a:t>L1800</a:t>
              </a:r>
            </a:p>
          </p:txBody>
        </p:sp>
        <p:sp>
          <p:nvSpPr>
            <p:cNvPr id="86" name="Hexagon 85"/>
            <p:cNvSpPr>
              <a:spLocks noChangeAspect="1"/>
            </p:cNvSpPr>
            <p:nvPr/>
          </p:nvSpPr>
          <p:spPr bwMode="auto">
            <a:xfrm>
              <a:off x="5480462" y="5041050"/>
              <a:ext cx="578923" cy="468000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87" name="Hexagon 86"/>
            <p:cNvSpPr>
              <a:spLocks noChangeAspect="1"/>
            </p:cNvSpPr>
            <p:nvPr/>
          </p:nvSpPr>
          <p:spPr bwMode="auto">
            <a:xfrm>
              <a:off x="5468588" y="5527938"/>
              <a:ext cx="578923" cy="468000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pic>
          <p:nvPicPr>
            <p:cNvPr id="88" name="Content Placeholder 131" descr="11949849161257289955radio_wireless_tower_cor__svg_med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 bwMode="auto">
            <a:xfrm>
              <a:off x="5504570" y="5068984"/>
              <a:ext cx="209441" cy="46666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algn="ctr">
              <a:solidFill>
                <a:srgbClr val="00B050"/>
              </a:solidFill>
              <a:miter lim="800000"/>
              <a:headEnd/>
              <a:tailEnd/>
            </a:ln>
            <a:effectLst/>
          </p:spPr>
        </p:pic>
      </p:grpSp>
      <p:grpSp>
        <p:nvGrpSpPr>
          <p:cNvPr id="14" name="Group 35"/>
          <p:cNvGrpSpPr/>
          <p:nvPr/>
        </p:nvGrpSpPr>
        <p:grpSpPr>
          <a:xfrm>
            <a:off x="2155369" y="4255298"/>
            <a:ext cx="1051957" cy="954888"/>
            <a:chOff x="5007428" y="5041050"/>
            <a:chExt cx="1051957" cy="954888"/>
          </a:xfrm>
        </p:grpSpPr>
        <p:sp>
          <p:nvSpPr>
            <p:cNvPr id="90" name="Hexagon 89"/>
            <p:cNvSpPr>
              <a:spLocks noChangeAspect="1"/>
            </p:cNvSpPr>
            <p:nvPr/>
          </p:nvSpPr>
          <p:spPr bwMode="auto">
            <a:xfrm>
              <a:off x="5007428" y="5280536"/>
              <a:ext cx="578923" cy="468000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hu-HU" sz="1200" b="0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</a:rPr>
                <a:t>L1800</a:t>
              </a:r>
            </a:p>
          </p:txBody>
        </p:sp>
        <p:sp>
          <p:nvSpPr>
            <p:cNvPr id="91" name="Hexagon 90"/>
            <p:cNvSpPr>
              <a:spLocks noChangeAspect="1"/>
            </p:cNvSpPr>
            <p:nvPr/>
          </p:nvSpPr>
          <p:spPr bwMode="auto">
            <a:xfrm>
              <a:off x="5480462" y="5041050"/>
              <a:ext cx="578923" cy="468000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2" name="Hexagon 91"/>
            <p:cNvSpPr>
              <a:spLocks noChangeAspect="1"/>
            </p:cNvSpPr>
            <p:nvPr/>
          </p:nvSpPr>
          <p:spPr bwMode="auto">
            <a:xfrm>
              <a:off x="5468588" y="5527938"/>
              <a:ext cx="578923" cy="468000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pic>
          <p:nvPicPr>
            <p:cNvPr id="93" name="Content Placeholder 131" descr="11949849161257289955radio_wireless_tower_cor__svg_med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 bwMode="auto">
            <a:xfrm>
              <a:off x="5504570" y="5068984"/>
              <a:ext cx="209441" cy="46666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algn="ctr">
              <a:solidFill>
                <a:srgbClr val="00B050"/>
              </a:solidFill>
              <a:miter lim="800000"/>
              <a:headEnd/>
              <a:tailEnd/>
            </a:ln>
            <a:effectLst/>
          </p:spPr>
        </p:pic>
      </p:grpSp>
      <p:sp>
        <p:nvSpPr>
          <p:cNvPr id="176" name="TextBox 175"/>
          <p:cNvSpPr txBox="1"/>
          <p:nvPr/>
        </p:nvSpPr>
        <p:spPr>
          <a:xfrm>
            <a:off x="5066357" y="0"/>
            <a:ext cx="37561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 smtClean="0">
                <a:latin typeface="Arial" pitchFamily="34" charset="0"/>
                <a:cs typeface="Arial" pitchFamily="34" charset="0"/>
              </a:rPr>
              <a:t>1. </a:t>
            </a:r>
            <a:r>
              <a:rPr lang="hu-HU" sz="1600" dirty="0" err="1" smtClean="0">
                <a:latin typeface="Arial" pitchFamily="34" charset="0"/>
                <a:cs typeface="Arial" pitchFamily="34" charset="0"/>
              </a:rPr>
              <a:t>Small</a:t>
            </a:r>
            <a:r>
              <a:rPr lang="hu-HU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hu-HU" sz="1600" dirty="0" err="1" smtClean="0">
                <a:latin typeface="Arial" pitchFamily="34" charset="0"/>
                <a:cs typeface="Arial" pitchFamily="34" charset="0"/>
              </a:rPr>
              <a:t>user</a:t>
            </a:r>
            <a:r>
              <a:rPr lang="hu-HU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hu-HU" sz="1600" dirty="0" err="1" smtClean="0">
                <a:latin typeface="Arial" pitchFamily="34" charset="0"/>
                <a:cs typeface="Arial" pitchFamily="34" charset="0"/>
              </a:rPr>
              <a:t>number</a:t>
            </a:r>
            <a:r>
              <a:rPr lang="hu-HU" sz="1600" dirty="0" smtClean="0">
                <a:latin typeface="Arial" pitchFamily="34" charset="0"/>
                <a:cs typeface="Arial" pitchFamily="34" charset="0"/>
              </a:rPr>
              <a:t> – </a:t>
            </a:r>
            <a:r>
              <a:rPr lang="hu-HU" sz="1600" dirty="0" err="1" smtClean="0">
                <a:latin typeface="Arial" pitchFamily="34" charset="0"/>
                <a:cs typeface="Arial" pitchFamily="34" charset="0"/>
              </a:rPr>
              <a:t>coverage</a:t>
            </a:r>
            <a:r>
              <a:rPr lang="hu-HU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hu-HU" sz="1600" dirty="0" err="1" smtClean="0">
                <a:latin typeface="Arial" pitchFamily="34" charset="0"/>
                <a:cs typeface="Arial" pitchFamily="34" charset="0"/>
              </a:rPr>
              <a:t>focus</a:t>
            </a:r>
            <a:endParaRPr lang="hu-H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7" name="TextBox 176"/>
          <p:cNvSpPr txBox="1"/>
          <p:nvPr/>
        </p:nvSpPr>
        <p:spPr>
          <a:xfrm>
            <a:off x="238983" y="6273225"/>
            <a:ext cx="41548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600" dirty="0" smtClean="0">
                <a:latin typeface="Arial" pitchFamily="34" charset="0"/>
                <a:cs typeface="Arial" pitchFamily="34" charset="0"/>
              </a:rPr>
              <a:t>2. </a:t>
            </a:r>
            <a:r>
              <a:rPr lang="hu-HU" sz="1600" dirty="0" err="1" smtClean="0">
                <a:latin typeface="Arial" pitchFamily="34" charset="0"/>
                <a:cs typeface="Arial" pitchFamily="34" charset="0"/>
              </a:rPr>
              <a:t>Extend</a:t>
            </a:r>
            <a:r>
              <a:rPr lang="hu-HU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hu-HU" sz="1600" dirty="0" err="1" smtClean="0">
                <a:latin typeface="Arial" pitchFamily="34" charset="0"/>
                <a:cs typeface="Arial" pitchFamily="34" charset="0"/>
              </a:rPr>
              <a:t>capacity</a:t>
            </a:r>
            <a:r>
              <a:rPr lang="hu-HU" sz="1600" dirty="0" smtClean="0">
                <a:latin typeface="Arial" pitchFamily="34" charset="0"/>
                <a:cs typeface="Arial" pitchFamily="34" charset="0"/>
              </a:rPr>
              <a:t> w L1800, </a:t>
            </a:r>
            <a:r>
              <a:rPr lang="hu-HU" sz="1600" dirty="0" err="1" smtClean="0">
                <a:latin typeface="Arial" pitchFamily="34" charset="0"/>
                <a:cs typeface="Arial" pitchFamily="34" charset="0"/>
              </a:rPr>
              <a:t>upgrades</a:t>
            </a:r>
            <a:r>
              <a:rPr lang="hu-HU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hu-HU" sz="1600" dirty="0" err="1" smtClean="0">
                <a:latin typeface="Arial" pitchFamily="34" charset="0"/>
                <a:cs typeface="Arial" pitchFamily="34" charset="0"/>
              </a:rPr>
              <a:t>than</a:t>
            </a:r>
            <a:r>
              <a:rPr lang="hu-HU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hu-HU" sz="1600" dirty="0" err="1" smtClean="0">
                <a:latin typeface="Arial" pitchFamily="34" charset="0"/>
                <a:cs typeface="Arial" pitchFamily="34" charset="0"/>
              </a:rPr>
              <a:t>new</a:t>
            </a:r>
            <a:r>
              <a:rPr lang="hu-HU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hu-HU" sz="1600" dirty="0" err="1" smtClean="0">
                <a:latin typeface="Arial" pitchFamily="34" charset="0"/>
                <a:cs typeface="Arial" pitchFamily="34" charset="0"/>
              </a:rPr>
              <a:t>locations</a:t>
            </a:r>
            <a:endParaRPr lang="hu-H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9" name="TextBox 178"/>
          <p:cNvSpPr txBox="1"/>
          <p:nvPr/>
        </p:nvSpPr>
        <p:spPr>
          <a:xfrm>
            <a:off x="3990110" y="6157631"/>
            <a:ext cx="4393869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hu-HU" sz="1600" dirty="0" smtClean="0">
                <a:latin typeface="Arial" pitchFamily="34" charset="0"/>
                <a:cs typeface="Arial" pitchFamily="34" charset="0"/>
              </a:rPr>
              <a:t>3. </a:t>
            </a:r>
            <a:r>
              <a:rPr lang="hu-HU" sz="1600" dirty="0" err="1" smtClean="0">
                <a:latin typeface="Arial" pitchFamily="34" charset="0"/>
                <a:cs typeface="Arial" pitchFamily="34" charset="0"/>
              </a:rPr>
              <a:t>Spectrum</a:t>
            </a:r>
            <a:r>
              <a:rPr lang="hu-HU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hu-HU" sz="1600" dirty="0" err="1" smtClean="0">
                <a:latin typeface="Arial" pitchFamily="34" charset="0"/>
                <a:cs typeface="Arial" pitchFamily="34" charset="0"/>
              </a:rPr>
              <a:t>extension</a:t>
            </a:r>
            <a:endParaRPr lang="hu-HU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58" name="Content Placeholder 131" descr="11949849161257289955radio_wireless_tower_cor__svg_me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3416469" y="3942839"/>
            <a:ext cx="209441" cy="466663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algn="ctr">
            <a:solidFill>
              <a:srgbClr val="00B050"/>
            </a:solidFill>
            <a:miter lim="800000"/>
            <a:headEnd/>
            <a:tailEnd/>
          </a:ln>
          <a:effectLst/>
        </p:spPr>
      </p:pic>
      <p:pic>
        <p:nvPicPr>
          <p:cNvPr id="159" name="Content Placeholder 131" descr="11949849161257289955radio_wireless_tower_cor__svg_me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597072" y="5035372"/>
            <a:ext cx="209441" cy="466663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algn="ctr">
            <a:solidFill>
              <a:srgbClr val="00B050"/>
            </a:solidFill>
            <a:miter lim="800000"/>
            <a:headEnd/>
            <a:tailEnd/>
          </a:ln>
          <a:effectLst/>
        </p:spPr>
      </p:pic>
      <p:pic>
        <p:nvPicPr>
          <p:cNvPr id="7577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92363" y="3426299"/>
            <a:ext cx="3295650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49" name="Group 30"/>
          <p:cNvGrpSpPr/>
          <p:nvPr/>
        </p:nvGrpSpPr>
        <p:grpSpPr>
          <a:xfrm>
            <a:off x="5759540" y="3764660"/>
            <a:ext cx="811479" cy="763769"/>
            <a:chOff x="6442365" y="4221855"/>
            <a:chExt cx="811479" cy="763769"/>
          </a:xfrm>
        </p:grpSpPr>
        <p:sp>
          <p:nvSpPr>
            <p:cNvPr id="127" name="Hexagon 126"/>
            <p:cNvSpPr/>
            <p:nvPr/>
          </p:nvSpPr>
          <p:spPr bwMode="auto">
            <a:xfrm>
              <a:off x="6442365" y="4447277"/>
              <a:ext cx="445324" cy="362197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hu-HU" sz="1200" b="0" i="0" u="none" strike="noStrike" cap="none" normalizeH="0" baseline="0" dirty="0" smtClean="0">
                  <a:ln>
                    <a:noFill/>
                  </a:ln>
                  <a:solidFill>
                    <a:srgbClr val="00B050"/>
                  </a:solidFill>
                  <a:effectLst/>
                  <a:latin typeface="Times New Roman" pitchFamily="18" charset="0"/>
                </a:rPr>
                <a:t>L2600</a:t>
              </a:r>
            </a:p>
          </p:txBody>
        </p:sp>
        <p:sp>
          <p:nvSpPr>
            <p:cNvPr id="128" name="Hexagon 127"/>
            <p:cNvSpPr/>
            <p:nvPr/>
          </p:nvSpPr>
          <p:spPr bwMode="auto">
            <a:xfrm>
              <a:off x="6808520" y="4279043"/>
              <a:ext cx="445324" cy="362197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9" name="Hexagon 128"/>
            <p:cNvSpPr>
              <a:spLocks noChangeAspect="1"/>
            </p:cNvSpPr>
            <p:nvPr/>
          </p:nvSpPr>
          <p:spPr bwMode="auto">
            <a:xfrm>
              <a:off x="6808520" y="4623427"/>
              <a:ext cx="445324" cy="362197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pic>
          <p:nvPicPr>
            <p:cNvPr id="130" name="Content Placeholder 131" descr="11949849161257289955radio_wireless_tower_cor__svg_med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 bwMode="auto">
            <a:xfrm>
              <a:off x="6795022" y="4221855"/>
              <a:ext cx="209441" cy="46666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algn="ctr">
              <a:solidFill>
                <a:srgbClr val="00B050"/>
              </a:solidFill>
              <a:miter lim="800000"/>
              <a:headEnd/>
              <a:tailEnd/>
            </a:ln>
            <a:effectLst/>
          </p:spPr>
        </p:pic>
      </p:grpSp>
      <p:grpSp>
        <p:nvGrpSpPr>
          <p:cNvPr id="212" name="Group 30"/>
          <p:cNvGrpSpPr/>
          <p:nvPr/>
        </p:nvGrpSpPr>
        <p:grpSpPr>
          <a:xfrm>
            <a:off x="7206350" y="3845808"/>
            <a:ext cx="811479" cy="763769"/>
            <a:chOff x="6442365" y="4221855"/>
            <a:chExt cx="811479" cy="763769"/>
          </a:xfrm>
        </p:grpSpPr>
        <p:sp>
          <p:nvSpPr>
            <p:cNvPr id="213" name="Hexagon 212"/>
            <p:cNvSpPr/>
            <p:nvPr/>
          </p:nvSpPr>
          <p:spPr bwMode="auto">
            <a:xfrm>
              <a:off x="6442365" y="4447277"/>
              <a:ext cx="445324" cy="362197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hu-HU" sz="1200" b="0" i="0" u="none" strike="noStrike" cap="none" normalizeH="0" baseline="0" dirty="0" smtClean="0">
                  <a:ln>
                    <a:noFill/>
                  </a:ln>
                  <a:solidFill>
                    <a:srgbClr val="00B050"/>
                  </a:solidFill>
                  <a:effectLst/>
                  <a:latin typeface="Times New Roman" pitchFamily="18" charset="0"/>
                </a:rPr>
                <a:t>L2600</a:t>
              </a:r>
            </a:p>
          </p:txBody>
        </p:sp>
        <p:sp>
          <p:nvSpPr>
            <p:cNvPr id="214" name="Hexagon 213"/>
            <p:cNvSpPr/>
            <p:nvPr/>
          </p:nvSpPr>
          <p:spPr bwMode="auto">
            <a:xfrm>
              <a:off x="6808520" y="4279043"/>
              <a:ext cx="445324" cy="362197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15" name="Hexagon 214"/>
            <p:cNvSpPr>
              <a:spLocks noChangeAspect="1"/>
            </p:cNvSpPr>
            <p:nvPr/>
          </p:nvSpPr>
          <p:spPr bwMode="auto">
            <a:xfrm>
              <a:off x="6808520" y="4623427"/>
              <a:ext cx="445324" cy="362197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pic>
          <p:nvPicPr>
            <p:cNvPr id="216" name="Content Placeholder 131" descr="11949849161257289955radio_wireless_tower_cor__svg_med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 bwMode="auto">
            <a:xfrm>
              <a:off x="6795022" y="4221855"/>
              <a:ext cx="209441" cy="46666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algn="ctr">
              <a:solidFill>
                <a:srgbClr val="00B050"/>
              </a:solidFill>
              <a:miter lim="800000"/>
              <a:headEnd/>
              <a:tailEnd/>
            </a:ln>
            <a:effectLst/>
          </p:spPr>
        </p:pic>
      </p:grpSp>
      <p:grpSp>
        <p:nvGrpSpPr>
          <p:cNvPr id="217" name="Group 30"/>
          <p:cNvGrpSpPr/>
          <p:nvPr/>
        </p:nvGrpSpPr>
        <p:grpSpPr>
          <a:xfrm>
            <a:off x="6446330" y="4890837"/>
            <a:ext cx="811479" cy="763769"/>
            <a:chOff x="6442365" y="4221855"/>
            <a:chExt cx="811479" cy="763769"/>
          </a:xfrm>
        </p:grpSpPr>
        <p:sp>
          <p:nvSpPr>
            <p:cNvPr id="218" name="Hexagon 217"/>
            <p:cNvSpPr/>
            <p:nvPr/>
          </p:nvSpPr>
          <p:spPr bwMode="auto">
            <a:xfrm>
              <a:off x="6442365" y="4447277"/>
              <a:ext cx="445324" cy="362197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hu-HU" sz="1200" b="0" i="0" u="none" strike="noStrike" cap="none" normalizeH="0" baseline="0" dirty="0" smtClean="0">
                  <a:ln>
                    <a:noFill/>
                  </a:ln>
                  <a:solidFill>
                    <a:srgbClr val="00B050"/>
                  </a:solidFill>
                  <a:effectLst/>
                  <a:latin typeface="Times New Roman" pitchFamily="18" charset="0"/>
                </a:rPr>
                <a:t>L2600</a:t>
              </a:r>
            </a:p>
          </p:txBody>
        </p:sp>
        <p:sp>
          <p:nvSpPr>
            <p:cNvPr id="219" name="Hexagon 218"/>
            <p:cNvSpPr/>
            <p:nvPr/>
          </p:nvSpPr>
          <p:spPr bwMode="auto">
            <a:xfrm>
              <a:off x="6808520" y="4279043"/>
              <a:ext cx="445324" cy="362197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20" name="Hexagon 219"/>
            <p:cNvSpPr>
              <a:spLocks noChangeAspect="1"/>
            </p:cNvSpPr>
            <p:nvPr/>
          </p:nvSpPr>
          <p:spPr bwMode="auto">
            <a:xfrm>
              <a:off x="6808520" y="4623427"/>
              <a:ext cx="445324" cy="362197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pic>
          <p:nvPicPr>
            <p:cNvPr id="221" name="Content Placeholder 131" descr="11949849161257289955radio_wireless_tower_cor__svg_med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 bwMode="auto">
            <a:xfrm>
              <a:off x="6795022" y="4221855"/>
              <a:ext cx="209441" cy="46666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algn="ctr">
              <a:solidFill>
                <a:srgbClr val="00B050"/>
              </a:solidFill>
              <a:miter lim="800000"/>
              <a:headEnd/>
              <a:tailEnd/>
            </a:ln>
            <a:effectLst/>
          </p:spPr>
        </p:pic>
      </p:grpSp>
      <p:grpSp>
        <p:nvGrpSpPr>
          <p:cNvPr id="222" name="Group 30"/>
          <p:cNvGrpSpPr/>
          <p:nvPr/>
        </p:nvGrpSpPr>
        <p:grpSpPr>
          <a:xfrm>
            <a:off x="6517581" y="4166442"/>
            <a:ext cx="811479" cy="763769"/>
            <a:chOff x="6442365" y="4221855"/>
            <a:chExt cx="811479" cy="763769"/>
          </a:xfrm>
        </p:grpSpPr>
        <p:sp>
          <p:nvSpPr>
            <p:cNvPr id="223" name="Hexagon 222"/>
            <p:cNvSpPr/>
            <p:nvPr/>
          </p:nvSpPr>
          <p:spPr bwMode="auto">
            <a:xfrm>
              <a:off x="6442365" y="4447277"/>
              <a:ext cx="445324" cy="362197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hu-HU" sz="1200" b="0" i="0" u="none" strike="noStrike" cap="none" normalizeH="0" baseline="0" dirty="0" smtClean="0">
                  <a:ln>
                    <a:noFill/>
                  </a:ln>
                  <a:solidFill>
                    <a:srgbClr val="00B050"/>
                  </a:solidFill>
                  <a:effectLst/>
                  <a:latin typeface="Times New Roman" pitchFamily="18" charset="0"/>
                </a:rPr>
                <a:t>L2600</a:t>
              </a:r>
            </a:p>
          </p:txBody>
        </p:sp>
        <p:sp>
          <p:nvSpPr>
            <p:cNvPr id="224" name="Hexagon 223"/>
            <p:cNvSpPr/>
            <p:nvPr/>
          </p:nvSpPr>
          <p:spPr bwMode="auto">
            <a:xfrm>
              <a:off x="6808520" y="4279043"/>
              <a:ext cx="445324" cy="362197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25" name="Hexagon 224"/>
            <p:cNvSpPr>
              <a:spLocks noChangeAspect="1"/>
            </p:cNvSpPr>
            <p:nvPr/>
          </p:nvSpPr>
          <p:spPr bwMode="auto">
            <a:xfrm>
              <a:off x="6808520" y="4623427"/>
              <a:ext cx="445324" cy="362197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pic>
          <p:nvPicPr>
            <p:cNvPr id="226" name="Content Placeholder 131" descr="11949849161257289955radio_wireless_tower_cor__svg_med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 bwMode="auto">
            <a:xfrm>
              <a:off x="6795022" y="4221855"/>
              <a:ext cx="209441" cy="46666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algn="ctr">
              <a:solidFill>
                <a:srgbClr val="00B050"/>
              </a:solidFill>
              <a:miter lim="800000"/>
              <a:headEnd/>
              <a:tailEnd/>
            </a:ln>
            <a:effectLst/>
          </p:spPr>
        </p:pic>
      </p:grpSp>
      <p:grpSp>
        <p:nvGrpSpPr>
          <p:cNvPr id="227" name="Group 30"/>
          <p:cNvGrpSpPr/>
          <p:nvPr/>
        </p:nvGrpSpPr>
        <p:grpSpPr>
          <a:xfrm>
            <a:off x="6505702" y="3620180"/>
            <a:ext cx="811479" cy="763769"/>
            <a:chOff x="6442365" y="4221855"/>
            <a:chExt cx="811479" cy="763769"/>
          </a:xfrm>
        </p:grpSpPr>
        <p:sp>
          <p:nvSpPr>
            <p:cNvPr id="228" name="Hexagon 227"/>
            <p:cNvSpPr/>
            <p:nvPr/>
          </p:nvSpPr>
          <p:spPr bwMode="auto">
            <a:xfrm>
              <a:off x="6442365" y="4447277"/>
              <a:ext cx="445324" cy="362197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hu-HU" sz="1200" b="0" i="0" u="none" strike="noStrike" cap="none" normalizeH="0" baseline="0" dirty="0" smtClean="0">
                  <a:ln>
                    <a:noFill/>
                  </a:ln>
                  <a:solidFill>
                    <a:srgbClr val="00B050"/>
                  </a:solidFill>
                  <a:effectLst/>
                  <a:latin typeface="Times New Roman" pitchFamily="18" charset="0"/>
                </a:rPr>
                <a:t>L2600</a:t>
              </a:r>
            </a:p>
          </p:txBody>
        </p:sp>
        <p:sp>
          <p:nvSpPr>
            <p:cNvPr id="229" name="Hexagon 228"/>
            <p:cNvSpPr/>
            <p:nvPr/>
          </p:nvSpPr>
          <p:spPr bwMode="auto">
            <a:xfrm>
              <a:off x="6808520" y="4279043"/>
              <a:ext cx="445324" cy="362197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30" name="Hexagon 229"/>
            <p:cNvSpPr>
              <a:spLocks noChangeAspect="1"/>
            </p:cNvSpPr>
            <p:nvPr/>
          </p:nvSpPr>
          <p:spPr bwMode="auto">
            <a:xfrm>
              <a:off x="6808520" y="4623427"/>
              <a:ext cx="445324" cy="362197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pic>
          <p:nvPicPr>
            <p:cNvPr id="231" name="Content Placeholder 131" descr="11949849161257289955radio_wireless_tower_cor__svg_med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 bwMode="auto">
            <a:xfrm>
              <a:off x="6795022" y="4221855"/>
              <a:ext cx="209441" cy="46666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algn="ctr">
              <a:solidFill>
                <a:srgbClr val="00B050"/>
              </a:solidFill>
              <a:miter lim="800000"/>
              <a:headEnd/>
              <a:tailEnd/>
            </a:ln>
            <a:effectLst/>
          </p:spPr>
        </p:pic>
      </p:grpSp>
      <p:grpSp>
        <p:nvGrpSpPr>
          <p:cNvPr id="237" name="Group 30"/>
          <p:cNvGrpSpPr/>
          <p:nvPr/>
        </p:nvGrpSpPr>
        <p:grpSpPr>
          <a:xfrm>
            <a:off x="7218190" y="4558310"/>
            <a:ext cx="811479" cy="763769"/>
            <a:chOff x="6442365" y="4221855"/>
            <a:chExt cx="811479" cy="763769"/>
          </a:xfrm>
        </p:grpSpPr>
        <p:sp>
          <p:nvSpPr>
            <p:cNvPr id="238" name="Hexagon 237"/>
            <p:cNvSpPr/>
            <p:nvPr/>
          </p:nvSpPr>
          <p:spPr bwMode="auto">
            <a:xfrm>
              <a:off x="6442365" y="4447277"/>
              <a:ext cx="445324" cy="362197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hu-HU" sz="1200" b="0" i="0" u="none" strike="noStrike" cap="none" normalizeH="0" baseline="0" dirty="0" smtClean="0">
                  <a:ln>
                    <a:noFill/>
                  </a:ln>
                  <a:solidFill>
                    <a:srgbClr val="00B050"/>
                  </a:solidFill>
                  <a:effectLst/>
                  <a:latin typeface="Times New Roman" pitchFamily="18" charset="0"/>
                </a:rPr>
                <a:t>L2600</a:t>
              </a:r>
            </a:p>
          </p:txBody>
        </p:sp>
        <p:sp>
          <p:nvSpPr>
            <p:cNvPr id="239" name="Hexagon 238"/>
            <p:cNvSpPr/>
            <p:nvPr/>
          </p:nvSpPr>
          <p:spPr bwMode="auto">
            <a:xfrm>
              <a:off x="6808520" y="4279043"/>
              <a:ext cx="445324" cy="362197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40" name="Hexagon 239"/>
            <p:cNvSpPr>
              <a:spLocks noChangeAspect="1"/>
            </p:cNvSpPr>
            <p:nvPr/>
          </p:nvSpPr>
          <p:spPr bwMode="auto">
            <a:xfrm>
              <a:off x="6808520" y="4623427"/>
              <a:ext cx="445324" cy="362197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pic>
          <p:nvPicPr>
            <p:cNvPr id="241" name="Content Placeholder 131" descr="11949849161257289955radio_wireless_tower_cor__svg_med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 bwMode="auto">
            <a:xfrm>
              <a:off x="6795022" y="4221855"/>
              <a:ext cx="209441" cy="46666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algn="ctr">
              <a:solidFill>
                <a:srgbClr val="00B050"/>
              </a:solidFill>
              <a:miter lim="800000"/>
              <a:headEnd/>
              <a:tailEnd/>
            </a:ln>
            <a:effectLst/>
          </p:spPr>
        </p:pic>
      </p:grpSp>
      <p:sp>
        <p:nvSpPr>
          <p:cNvPr id="242" name="Oval 241"/>
          <p:cNvSpPr/>
          <p:nvPr/>
        </p:nvSpPr>
        <p:spPr bwMode="auto">
          <a:xfrm>
            <a:off x="8640000" y="0"/>
            <a:ext cx="504000" cy="504000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hu-HU" dirty="0" smtClean="0">
                <a:solidFill>
                  <a:schemeClr val="bg1"/>
                </a:solidFill>
              </a:rPr>
              <a:t>4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4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9" dur="500"/>
                                        <p:tgtEl>
                                          <p:spTgt spid="757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7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0" dur="500"/>
                                        <p:tgtEl>
                                          <p:spTgt spid="2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5" dur="500"/>
                                        <p:tgtEl>
                                          <p:spTgt spid="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8" dur="5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3" dur="5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6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6" grpId="0" animBg="1"/>
      <p:bldP spid="27" grpId="0" animBg="1"/>
      <p:bldP spid="28" grpId="0" animBg="1"/>
      <p:bldP spid="33" grpId="0" animBg="1"/>
      <p:bldP spid="34" grpId="0" animBg="1"/>
      <p:bldP spid="35" grpId="0" animBg="1"/>
      <p:bldP spid="53" grpId="0" animBg="1"/>
      <p:bldP spid="54" grpId="0" animBg="1"/>
      <p:bldP spid="55" grpId="0" animBg="1"/>
      <p:bldP spid="62" grpId="0" animBg="1"/>
      <p:bldP spid="63" grpId="0" animBg="1"/>
      <p:bldP spid="64" grpId="0" animBg="1"/>
      <p:bldP spid="66" grpId="0" animBg="1"/>
      <p:bldP spid="67" grpId="0" animBg="1"/>
      <p:bldP spid="68" grpId="0" animBg="1"/>
      <p:bldP spid="177" grpId="0"/>
      <p:bldP spid="17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8912" y="1277961"/>
            <a:ext cx="3220563" cy="1071748"/>
          </a:xfrm>
        </p:spPr>
        <p:txBody>
          <a:bodyPr/>
          <a:lstStyle/>
          <a:p>
            <a:r>
              <a:rPr lang="hu-HU" sz="1400" dirty="0" err="1" smtClean="0"/>
              <a:t>Traffic</a:t>
            </a:r>
            <a:r>
              <a:rPr lang="hu-HU" sz="1400" dirty="0" smtClean="0"/>
              <a:t>: 60% </a:t>
            </a:r>
            <a:r>
              <a:rPr lang="hu-HU" sz="1400" dirty="0" err="1" smtClean="0"/>
              <a:t>yearly</a:t>
            </a:r>
            <a:r>
              <a:rPr lang="hu-HU" sz="1400" dirty="0" smtClean="0"/>
              <a:t> </a:t>
            </a:r>
            <a:r>
              <a:rPr lang="hu-HU" sz="1400" dirty="0" err="1" smtClean="0"/>
              <a:t>traffic</a:t>
            </a:r>
            <a:r>
              <a:rPr lang="hu-HU" sz="1400" dirty="0" smtClean="0"/>
              <a:t> </a:t>
            </a:r>
            <a:r>
              <a:rPr lang="hu-HU" sz="1400" dirty="0" err="1" smtClean="0"/>
              <a:t>growth</a:t>
            </a:r>
            <a:r>
              <a:rPr lang="hu-HU" sz="1400" dirty="0" smtClean="0"/>
              <a:t> (</a:t>
            </a:r>
            <a:r>
              <a:rPr lang="hu-HU" sz="1400" dirty="0" err="1" smtClean="0"/>
              <a:t>usage</a:t>
            </a:r>
            <a:r>
              <a:rPr lang="hu-HU" sz="1400" dirty="0" smtClean="0"/>
              <a:t> + </a:t>
            </a:r>
            <a:r>
              <a:rPr lang="hu-HU" sz="1400" dirty="0" err="1" smtClean="0"/>
              <a:t>user</a:t>
            </a:r>
            <a:r>
              <a:rPr lang="hu-HU" sz="1400" dirty="0" smtClean="0"/>
              <a:t> </a:t>
            </a:r>
            <a:r>
              <a:rPr lang="hu-HU" sz="1400" dirty="0" err="1" smtClean="0"/>
              <a:t>number</a:t>
            </a:r>
            <a:r>
              <a:rPr lang="hu-HU" sz="1400" dirty="0" smtClean="0"/>
              <a:t>)</a:t>
            </a:r>
          </a:p>
          <a:p>
            <a:r>
              <a:rPr lang="hu-HU" sz="1400" dirty="0" err="1" smtClean="0"/>
              <a:t>VoD</a:t>
            </a:r>
            <a:r>
              <a:rPr lang="hu-HU" sz="1400" dirty="0" smtClean="0"/>
              <a:t> ratio: 25% -&gt; 60% </a:t>
            </a:r>
            <a:endParaRPr lang="hu-HU" sz="1400" dirty="0"/>
          </a:p>
        </p:txBody>
      </p:sp>
      <p:sp>
        <p:nvSpPr>
          <p:cNvPr id="4" name="Content Placeholder 14"/>
          <p:cNvSpPr txBox="1">
            <a:spLocks/>
          </p:cNvSpPr>
          <p:nvPr/>
        </p:nvSpPr>
        <p:spPr bwMode="auto">
          <a:xfrm>
            <a:off x="151409" y="0"/>
            <a:ext cx="3743697" cy="6056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>
                <a:srgbClr val="27AAD9"/>
              </a:buClr>
              <a:buSzTx/>
              <a:buFontTx/>
              <a:buNone/>
              <a:tabLst/>
              <a:defRPr/>
            </a:pPr>
            <a:r>
              <a:rPr lang="hu-HU" sz="2000" b="1" kern="0" dirty="0" err="1" smtClean="0">
                <a:latin typeface="Arial" pitchFamily="34" charset="0"/>
                <a:cs typeface="Arial" pitchFamily="34" charset="0"/>
              </a:rPr>
              <a:t>Capacity</a:t>
            </a:r>
            <a:endParaRPr kumimoji="0" lang="hu-HU" sz="2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" name="Oval 4"/>
          <p:cNvSpPr/>
          <p:nvPr/>
        </p:nvSpPr>
        <p:spPr bwMode="auto">
          <a:xfrm>
            <a:off x="-1" y="47501"/>
            <a:ext cx="475013" cy="403761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hu-HU" dirty="0" smtClean="0">
                <a:latin typeface="Arial" pitchFamily="34" charset="0"/>
                <a:cs typeface="Arial" pitchFamily="34" charset="0"/>
              </a:rPr>
              <a:t>II</a:t>
            </a:r>
            <a:r>
              <a:rPr kumimoji="0" lang="hu-H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.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74525" y="1245301"/>
            <a:ext cx="1904624" cy="1241467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319" y="841540"/>
            <a:ext cx="1917372" cy="1258784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  <p:pic>
        <p:nvPicPr>
          <p:cNvPr id="10" name="Picture 13" descr="https://encrypted-tbn0.gstatic.com/images?q=tbn:ANd9GcR5uA4Gin-w_d_PoMhS5fVKC0b48kpfP6ULF0t0wJz0aTwU_Uh8z_aWMJJw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37539" y="1940729"/>
            <a:ext cx="263854" cy="462601"/>
          </a:xfrm>
          <a:prstGeom prst="rect">
            <a:avLst/>
          </a:prstGeom>
          <a:noFill/>
        </p:spPr>
      </p:pic>
      <p:pic>
        <p:nvPicPr>
          <p:cNvPr id="11" name="Picture 15" descr="https://encrypted-tbn3.gstatic.com/images?q=tbn:ANd9GcS3tjWv3cwM9wZbtJbUzanIaSa0qZ9LypygZ1AzTx0TUzpAILxgf6VCrB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567259" y="1264559"/>
            <a:ext cx="824140" cy="510967"/>
          </a:xfrm>
          <a:prstGeom prst="rect">
            <a:avLst/>
          </a:prstGeom>
          <a:noFill/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5867"/>
          <a:stretch/>
        </p:blipFill>
        <p:spPr bwMode="auto">
          <a:xfrm>
            <a:off x="3598223" y="1289387"/>
            <a:ext cx="774040" cy="106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261257" y="2683823"/>
            <a:ext cx="2018806" cy="307777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hu-HU" sz="1400" b="1" dirty="0" smtClean="0">
                <a:latin typeface="Arial" pitchFamily="34" charset="0"/>
                <a:cs typeface="Arial" pitchFamily="34" charset="0"/>
              </a:rPr>
              <a:t>Marketing </a:t>
            </a:r>
            <a:r>
              <a:rPr lang="hu-HU" sz="1400" b="1" dirty="0" err="1" smtClean="0">
                <a:latin typeface="Arial" pitchFamily="34" charset="0"/>
                <a:cs typeface="Arial" pitchFamily="34" charset="0"/>
              </a:rPr>
              <a:t>Inputs</a:t>
            </a:r>
            <a:endParaRPr lang="hu-HU" sz="14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926276" y="3182587"/>
            <a:ext cx="819397" cy="736269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u-H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User</a:t>
            </a:r>
            <a:r>
              <a:rPr kumimoji="0" lang="hu-H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kumimoji="0" lang="hu-H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num</a:t>
            </a:r>
            <a:r>
              <a:rPr kumimoji="0" lang="hu-H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. LS</a:t>
            </a:r>
          </a:p>
        </p:txBody>
      </p:sp>
      <p:sp>
        <p:nvSpPr>
          <p:cNvPr id="15" name="Rectangle 14"/>
          <p:cNvSpPr/>
          <p:nvPr/>
        </p:nvSpPr>
        <p:spPr bwMode="auto">
          <a:xfrm>
            <a:off x="461159" y="3560619"/>
            <a:ext cx="819397" cy="736269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u-H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User</a:t>
            </a:r>
            <a:r>
              <a:rPr kumimoji="0" lang="hu-H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kumimoji="0" lang="hu-H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num</a:t>
            </a:r>
            <a:r>
              <a:rPr kumimoji="0" lang="hu-H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. </a:t>
            </a:r>
            <a:r>
              <a:rPr lang="hu-HU" sz="1200" dirty="0" smtClean="0">
                <a:latin typeface="+mn-lt"/>
              </a:rPr>
              <a:t>S</a:t>
            </a:r>
            <a:r>
              <a:rPr kumimoji="0" lang="hu-H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</a:t>
            </a:r>
          </a:p>
        </p:txBody>
      </p:sp>
      <p:sp>
        <p:nvSpPr>
          <p:cNvPr id="16" name="Rectangle 15"/>
          <p:cNvSpPr/>
          <p:nvPr/>
        </p:nvSpPr>
        <p:spPr bwMode="auto">
          <a:xfrm>
            <a:off x="864923" y="4795652"/>
            <a:ext cx="819397" cy="73626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u-H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Monthly</a:t>
            </a:r>
            <a:r>
              <a:rPr kumimoji="0" lang="hu-H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kumimoji="0" lang="hu-H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usage</a:t>
            </a:r>
            <a:r>
              <a:rPr kumimoji="0" lang="hu-H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LS</a:t>
            </a:r>
          </a:p>
        </p:txBody>
      </p:sp>
      <p:sp>
        <p:nvSpPr>
          <p:cNvPr id="17" name="Rectangle 16"/>
          <p:cNvSpPr/>
          <p:nvPr/>
        </p:nvSpPr>
        <p:spPr bwMode="auto">
          <a:xfrm>
            <a:off x="494809" y="5173684"/>
            <a:ext cx="819397" cy="736269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u-H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Monthly</a:t>
            </a:r>
            <a:r>
              <a:rPr kumimoji="0" lang="hu-H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kumimoji="0" lang="hu-H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usage</a:t>
            </a:r>
            <a:r>
              <a:rPr kumimoji="0" lang="hu-H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SS</a:t>
            </a:r>
          </a:p>
        </p:txBody>
      </p:sp>
      <p:sp>
        <p:nvSpPr>
          <p:cNvPr id="18" name="Oval 17"/>
          <p:cNvSpPr/>
          <p:nvPr/>
        </p:nvSpPr>
        <p:spPr bwMode="auto">
          <a:xfrm>
            <a:off x="1405493" y="4094142"/>
            <a:ext cx="403761" cy="344384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u-H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X</a:t>
            </a:r>
          </a:p>
        </p:txBody>
      </p:sp>
      <p:sp>
        <p:nvSpPr>
          <p:cNvPr id="19" name="Right Arrow 18"/>
          <p:cNvSpPr/>
          <p:nvPr/>
        </p:nvSpPr>
        <p:spPr bwMode="auto">
          <a:xfrm>
            <a:off x="1932709" y="4001489"/>
            <a:ext cx="237507" cy="534390"/>
          </a:xfrm>
          <a:prstGeom prst="rightArrow">
            <a:avLst/>
          </a:prstGeom>
          <a:solidFill>
            <a:schemeClr val="bg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2208068" y="3818659"/>
            <a:ext cx="997527" cy="84314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u-H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Total </a:t>
            </a:r>
            <a:r>
              <a:rPr kumimoji="0" lang="hu-H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Monthly</a:t>
            </a:r>
            <a:r>
              <a:rPr kumimoji="0" lang="hu-H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 </a:t>
            </a:r>
          </a:p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u-H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Traffic</a:t>
            </a:r>
            <a:r>
              <a:rPr kumimoji="0" lang="hu-H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 GB</a:t>
            </a:r>
          </a:p>
        </p:txBody>
      </p:sp>
      <p:pic>
        <p:nvPicPr>
          <p:cNvPr id="22" name="Picture 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469340" y="5286375"/>
            <a:ext cx="2249264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4" name="Straight Connector 23"/>
          <p:cNvCxnSpPr/>
          <p:nvPr/>
        </p:nvCxnSpPr>
        <p:spPr bwMode="auto">
          <a:xfrm>
            <a:off x="3571751" y="2968831"/>
            <a:ext cx="23751" cy="361009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</p:spPr>
      </p:cxnSp>
      <p:cxnSp>
        <p:nvCxnSpPr>
          <p:cNvPr id="27" name="Straight Connector 26"/>
          <p:cNvCxnSpPr/>
          <p:nvPr/>
        </p:nvCxnSpPr>
        <p:spPr bwMode="auto">
          <a:xfrm>
            <a:off x="409575" y="2657475"/>
            <a:ext cx="8410575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0" name="TextBox 29"/>
          <p:cNvSpPr txBox="1"/>
          <p:nvPr/>
        </p:nvSpPr>
        <p:spPr>
          <a:xfrm>
            <a:off x="3793244" y="2743200"/>
            <a:ext cx="4607806" cy="276999"/>
          </a:xfrm>
          <a:prstGeom prst="rect">
            <a:avLst/>
          </a:prstGeom>
          <a:solidFill>
            <a:schemeClr val="bg2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r>
              <a:rPr lang="hu-HU" sz="1200" b="1" dirty="0" err="1" smtClean="0">
                <a:latin typeface="+mn-lt"/>
              </a:rPr>
              <a:t>Model</a:t>
            </a:r>
            <a:r>
              <a:rPr lang="hu-HU" sz="1200" b="1" dirty="0" smtClean="0">
                <a:latin typeface="+mn-lt"/>
              </a:rPr>
              <a:t> – </a:t>
            </a:r>
            <a:r>
              <a:rPr lang="hu-HU" sz="1200" b="1" dirty="0" err="1" smtClean="0">
                <a:latin typeface="+mn-lt"/>
              </a:rPr>
              <a:t>trafic</a:t>
            </a:r>
            <a:r>
              <a:rPr lang="hu-HU" sz="1200" b="1" dirty="0" smtClean="0">
                <a:latin typeface="+mn-lt"/>
              </a:rPr>
              <a:t> </a:t>
            </a:r>
            <a:r>
              <a:rPr lang="hu-HU" sz="1200" b="1" dirty="0" err="1" smtClean="0">
                <a:latin typeface="+mn-lt"/>
              </a:rPr>
              <a:t>volueme</a:t>
            </a:r>
            <a:r>
              <a:rPr lang="hu-HU" sz="1200" b="1" dirty="0" smtClean="0">
                <a:latin typeface="+mn-lt"/>
              </a:rPr>
              <a:t> </a:t>
            </a:r>
            <a:r>
              <a:rPr lang="hu-HU" sz="1200" b="1" dirty="0" err="1" smtClean="0">
                <a:latin typeface="+mn-lt"/>
              </a:rPr>
              <a:t>based</a:t>
            </a:r>
            <a:endParaRPr lang="hu-HU" sz="1200" b="1" dirty="0">
              <a:latin typeface="+mn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3829049" y="3067050"/>
            <a:ext cx="45243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400" dirty="0" smtClean="0">
                <a:solidFill>
                  <a:schemeClr val="accent1"/>
                </a:solidFill>
                <a:latin typeface="+mj-lt"/>
              </a:rPr>
              <a:t>Network is </a:t>
            </a:r>
            <a:r>
              <a:rPr lang="hu-HU" sz="1400" dirty="0" err="1" smtClean="0">
                <a:solidFill>
                  <a:schemeClr val="accent1"/>
                </a:solidFill>
                <a:latin typeface="+mj-lt"/>
              </a:rPr>
              <a:t>dimensioned</a:t>
            </a:r>
            <a:r>
              <a:rPr lang="hu-HU" sz="1400" dirty="0" smtClean="0">
                <a:solidFill>
                  <a:schemeClr val="accent1"/>
                </a:solidFill>
                <a:latin typeface="+mj-lt"/>
              </a:rPr>
              <a:t> </a:t>
            </a:r>
            <a:r>
              <a:rPr lang="hu-HU" sz="1400" dirty="0" err="1" smtClean="0">
                <a:solidFill>
                  <a:schemeClr val="accent1"/>
                </a:solidFill>
                <a:latin typeface="+mj-lt"/>
              </a:rPr>
              <a:t>for</a:t>
            </a:r>
            <a:r>
              <a:rPr lang="hu-HU" sz="1400" dirty="0" smtClean="0">
                <a:solidFill>
                  <a:schemeClr val="accent1"/>
                </a:solidFill>
                <a:latin typeface="+mj-lt"/>
              </a:rPr>
              <a:t> </a:t>
            </a:r>
            <a:r>
              <a:rPr lang="hu-HU" sz="1400" dirty="0" err="1" smtClean="0">
                <a:solidFill>
                  <a:schemeClr val="accent1"/>
                </a:solidFill>
                <a:latin typeface="+mj-lt"/>
              </a:rPr>
              <a:t>busy</a:t>
            </a:r>
            <a:r>
              <a:rPr lang="hu-HU" sz="1400" dirty="0" smtClean="0">
                <a:solidFill>
                  <a:schemeClr val="accent1"/>
                </a:solidFill>
                <a:latin typeface="+mj-lt"/>
              </a:rPr>
              <a:t> </a:t>
            </a:r>
            <a:r>
              <a:rPr lang="hu-HU" sz="1400" dirty="0" err="1" smtClean="0">
                <a:solidFill>
                  <a:schemeClr val="accent1"/>
                </a:solidFill>
                <a:latin typeface="+mj-lt"/>
              </a:rPr>
              <a:t>hour</a:t>
            </a:r>
            <a:endParaRPr lang="hu-HU" sz="14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Rectangle 31"/>
          <p:cNvSpPr/>
          <p:nvPr/>
        </p:nvSpPr>
        <p:spPr bwMode="auto">
          <a:xfrm>
            <a:off x="6105524" y="5324475"/>
            <a:ext cx="200025" cy="1419225"/>
          </a:xfrm>
          <a:prstGeom prst="rect">
            <a:avLst/>
          </a:prstGeom>
          <a:noFill/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3" name="Right Arrow 32"/>
          <p:cNvSpPr/>
          <p:nvPr/>
        </p:nvSpPr>
        <p:spPr bwMode="auto">
          <a:xfrm>
            <a:off x="3666260" y="4058639"/>
            <a:ext cx="134216" cy="534390"/>
          </a:xfrm>
          <a:prstGeom prst="rightArrow">
            <a:avLst/>
          </a:prstGeom>
          <a:solidFill>
            <a:schemeClr val="bg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4" name="Rectangle 33"/>
          <p:cNvSpPr/>
          <p:nvPr/>
        </p:nvSpPr>
        <p:spPr bwMode="auto">
          <a:xfrm>
            <a:off x="3932093" y="3904384"/>
            <a:ext cx="997527" cy="843148"/>
          </a:xfrm>
          <a:prstGeom prst="rect">
            <a:avLst/>
          </a:prstGeom>
          <a:solidFill>
            <a:schemeClr val="accent5"/>
          </a:solidFill>
          <a:ln w="9525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u-H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Average</a:t>
            </a:r>
            <a:r>
              <a:rPr kumimoji="0" lang="hu-H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kumimoji="0" lang="hu-H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daily</a:t>
            </a:r>
            <a:r>
              <a:rPr kumimoji="0" lang="hu-HU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kumimoji="0" lang="hu-HU" sz="12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traffic</a:t>
            </a:r>
            <a:r>
              <a:rPr kumimoji="0" lang="hu-HU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per </a:t>
            </a:r>
            <a:r>
              <a:rPr kumimoji="0" lang="hu-HU" sz="12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day</a:t>
            </a:r>
            <a:r>
              <a:rPr kumimoji="0" lang="hu-HU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(/30)</a:t>
            </a:r>
            <a:endParaRPr kumimoji="0" lang="hu-H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35" name="Right Arrow 34"/>
          <p:cNvSpPr/>
          <p:nvPr/>
        </p:nvSpPr>
        <p:spPr bwMode="auto">
          <a:xfrm>
            <a:off x="5037859" y="4230089"/>
            <a:ext cx="705716" cy="265711"/>
          </a:xfrm>
          <a:prstGeom prst="rightArrow">
            <a:avLst/>
          </a:prstGeom>
          <a:solidFill>
            <a:schemeClr val="bg1">
              <a:lumMod val="7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5789468" y="3904384"/>
            <a:ext cx="997527" cy="843148"/>
          </a:xfrm>
          <a:prstGeom prst="rect">
            <a:avLst/>
          </a:prstGeom>
          <a:solidFill>
            <a:schemeClr val="accent5"/>
          </a:solidFill>
          <a:ln w="9525" cap="flat" cmpd="sng" algn="ctr">
            <a:solidFill>
              <a:schemeClr val="bg2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5720" rIns="36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u-H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Total BH </a:t>
            </a:r>
            <a:r>
              <a:rPr kumimoji="0" lang="hu-H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traffic</a:t>
            </a:r>
            <a:r>
              <a:rPr kumimoji="0" lang="hu-H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kumimoji="0" lang="hu-H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in</a:t>
            </a:r>
            <a:r>
              <a:rPr kumimoji="0" lang="hu-H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kumimoji="0" lang="hu-H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the</a:t>
            </a:r>
            <a:r>
              <a:rPr kumimoji="0" lang="hu-H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</a:t>
            </a:r>
            <a:r>
              <a:rPr kumimoji="0" lang="hu-H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nw</a:t>
            </a:r>
            <a:r>
              <a:rPr kumimoji="0" lang="hu-H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 </a:t>
            </a:r>
          </a:p>
        </p:txBody>
      </p:sp>
      <p:sp>
        <p:nvSpPr>
          <p:cNvPr id="37" name="Oval 36"/>
          <p:cNvSpPr/>
          <p:nvPr/>
        </p:nvSpPr>
        <p:spPr bwMode="auto">
          <a:xfrm>
            <a:off x="5148818" y="4160817"/>
            <a:ext cx="403761" cy="344384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u-H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X</a:t>
            </a:r>
          </a:p>
        </p:txBody>
      </p:sp>
      <p:sp>
        <p:nvSpPr>
          <p:cNvPr id="38" name="Oval 37"/>
          <p:cNvSpPr/>
          <p:nvPr/>
        </p:nvSpPr>
        <p:spPr bwMode="auto">
          <a:xfrm>
            <a:off x="4683318" y="4898004"/>
            <a:ext cx="1526651" cy="426472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u-HU" sz="11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</a:rPr>
              <a:t>BH ratio 14-18% </a:t>
            </a:r>
            <a:r>
              <a:rPr kumimoji="0" lang="hu-HU" sz="11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</a:rPr>
              <a:t>for</a:t>
            </a:r>
            <a:r>
              <a:rPr kumimoji="0" lang="hu-HU" sz="11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</a:rPr>
              <a:t> </a:t>
            </a:r>
            <a:r>
              <a:rPr kumimoji="0" lang="hu-HU" sz="1100" b="0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</a:rPr>
              <a:t>radio</a:t>
            </a:r>
            <a:r>
              <a:rPr kumimoji="0" lang="hu-HU" sz="1100" b="0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+mn-lt"/>
              </a:rPr>
              <a:t> </a:t>
            </a:r>
            <a:endParaRPr kumimoji="0" lang="hu-HU" sz="11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+mn-lt"/>
            </a:endParaRPr>
          </a:p>
        </p:txBody>
      </p:sp>
      <p:cxnSp>
        <p:nvCxnSpPr>
          <p:cNvPr id="40" name="Straight Arrow Connector 39"/>
          <p:cNvCxnSpPr>
            <a:endCxn id="37" idx="4"/>
          </p:cNvCxnSpPr>
          <p:nvPr/>
        </p:nvCxnSpPr>
        <p:spPr bwMode="auto">
          <a:xfrm flipH="1" flipV="1">
            <a:off x="5350699" y="4505201"/>
            <a:ext cx="2351" cy="371599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2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8" name="Straight Arrow Connector 47"/>
          <p:cNvCxnSpPr/>
          <p:nvPr/>
        </p:nvCxnSpPr>
        <p:spPr bwMode="auto">
          <a:xfrm flipV="1">
            <a:off x="6842760" y="4091940"/>
            <a:ext cx="327660" cy="762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1" name="Straight Arrow Connector 50"/>
          <p:cNvCxnSpPr/>
          <p:nvPr/>
        </p:nvCxnSpPr>
        <p:spPr bwMode="auto">
          <a:xfrm flipV="1">
            <a:off x="6842760" y="4343400"/>
            <a:ext cx="327660" cy="762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2" name="Straight Arrow Connector 51"/>
          <p:cNvCxnSpPr/>
          <p:nvPr/>
        </p:nvCxnSpPr>
        <p:spPr bwMode="auto">
          <a:xfrm flipV="1">
            <a:off x="6842760" y="4610100"/>
            <a:ext cx="327660" cy="762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3" name="Rectangle 52"/>
          <p:cNvSpPr/>
          <p:nvPr/>
        </p:nvSpPr>
        <p:spPr bwMode="auto">
          <a:xfrm>
            <a:off x="7178040" y="3962400"/>
            <a:ext cx="624840" cy="16002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u-H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Urban</a:t>
            </a:r>
          </a:p>
        </p:txBody>
      </p:sp>
      <p:sp>
        <p:nvSpPr>
          <p:cNvPr id="54" name="Rectangle 53"/>
          <p:cNvSpPr/>
          <p:nvPr/>
        </p:nvSpPr>
        <p:spPr bwMode="auto">
          <a:xfrm>
            <a:off x="7246620" y="4259580"/>
            <a:ext cx="624840" cy="16002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u-HU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Suburban</a:t>
            </a:r>
            <a:endParaRPr kumimoji="0" lang="hu-H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55" name="Rectangle 54"/>
          <p:cNvSpPr/>
          <p:nvPr/>
        </p:nvSpPr>
        <p:spPr bwMode="auto">
          <a:xfrm>
            <a:off x="7200900" y="4556760"/>
            <a:ext cx="624840" cy="16002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u-HU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Rural</a:t>
            </a:r>
            <a:endParaRPr kumimoji="0" lang="hu-H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56" name="Oval 55"/>
          <p:cNvSpPr/>
          <p:nvPr/>
        </p:nvSpPr>
        <p:spPr bwMode="auto">
          <a:xfrm>
            <a:off x="7952979" y="3916977"/>
            <a:ext cx="345202" cy="213063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u-H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:</a:t>
            </a:r>
          </a:p>
        </p:txBody>
      </p:sp>
      <p:sp>
        <p:nvSpPr>
          <p:cNvPr id="57" name="Oval 56"/>
          <p:cNvSpPr/>
          <p:nvPr/>
        </p:nvSpPr>
        <p:spPr bwMode="auto">
          <a:xfrm>
            <a:off x="7968219" y="4244637"/>
            <a:ext cx="345202" cy="213063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u-H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:</a:t>
            </a:r>
          </a:p>
        </p:txBody>
      </p:sp>
      <p:sp>
        <p:nvSpPr>
          <p:cNvPr id="58" name="Oval 57"/>
          <p:cNvSpPr/>
          <p:nvPr/>
        </p:nvSpPr>
        <p:spPr bwMode="auto">
          <a:xfrm>
            <a:off x="7983459" y="4572297"/>
            <a:ext cx="345202" cy="213063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u-H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:</a:t>
            </a:r>
          </a:p>
        </p:txBody>
      </p:sp>
      <p:cxnSp>
        <p:nvCxnSpPr>
          <p:cNvPr id="59" name="Straight Arrow Connector 58"/>
          <p:cNvCxnSpPr/>
          <p:nvPr/>
        </p:nvCxnSpPr>
        <p:spPr bwMode="auto">
          <a:xfrm>
            <a:off x="8107680" y="3657600"/>
            <a:ext cx="7620" cy="1905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2" name="Rectangle 61"/>
          <p:cNvSpPr/>
          <p:nvPr/>
        </p:nvSpPr>
        <p:spPr bwMode="auto">
          <a:xfrm>
            <a:off x="7772400" y="3436620"/>
            <a:ext cx="624840" cy="16002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u-H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# of </a:t>
            </a:r>
            <a:r>
              <a:rPr kumimoji="0" lang="hu-HU" sz="11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sites</a:t>
            </a:r>
            <a:endParaRPr kumimoji="0" lang="hu-H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n-lt"/>
            </a:endParaRPr>
          </a:p>
        </p:txBody>
      </p:sp>
      <p:sp>
        <p:nvSpPr>
          <p:cNvPr id="63" name="Rectangle 62"/>
          <p:cNvSpPr/>
          <p:nvPr/>
        </p:nvSpPr>
        <p:spPr bwMode="auto">
          <a:xfrm>
            <a:off x="8382000" y="4152900"/>
            <a:ext cx="624840" cy="16002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u-H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n-lt"/>
              </a:rPr>
              <a:t>TRF / site</a:t>
            </a:r>
          </a:p>
        </p:txBody>
      </p:sp>
      <p:cxnSp>
        <p:nvCxnSpPr>
          <p:cNvPr id="66" name="Straight Arrow Connector 65"/>
          <p:cNvCxnSpPr/>
          <p:nvPr/>
        </p:nvCxnSpPr>
        <p:spPr bwMode="auto">
          <a:xfrm flipH="1">
            <a:off x="8758216" y="4412511"/>
            <a:ext cx="3013" cy="74339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8" name="Rectangle 67"/>
          <p:cNvSpPr/>
          <p:nvPr/>
        </p:nvSpPr>
        <p:spPr bwMode="auto">
          <a:xfrm>
            <a:off x="7715692" y="5400453"/>
            <a:ext cx="1428308" cy="489983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36000" rIns="0" bIns="3600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u-HU" sz="1200" b="0" i="0" u="none" strike="noStrike" cap="none" normalizeH="0" baseline="0" dirty="0" err="1" smtClean="0">
                <a:ln>
                  <a:noFill/>
                </a:ln>
                <a:solidFill>
                  <a:srgbClr val="990033"/>
                </a:solidFill>
                <a:effectLst/>
                <a:latin typeface="+mn-lt"/>
              </a:rPr>
              <a:t>Capacity</a:t>
            </a:r>
            <a:r>
              <a:rPr kumimoji="0" lang="hu-HU" sz="1200" b="0" i="0" u="none" strike="noStrike" cap="none" normalizeH="0" dirty="0" smtClean="0">
                <a:ln>
                  <a:noFill/>
                </a:ln>
                <a:solidFill>
                  <a:srgbClr val="990033"/>
                </a:solidFill>
                <a:effectLst/>
                <a:latin typeface="+mn-lt"/>
              </a:rPr>
              <a:t> </a:t>
            </a:r>
            <a:r>
              <a:rPr kumimoji="0" lang="hu-HU" sz="1200" b="0" i="0" u="none" strike="noStrike" cap="none" normalizeH="0" dirty="0" err="1" smtClean="0">
                <a:ln>
                  <a:noFill/>
                </a:ln>
                <a:solidFill>
                  <a:srgbClr val="990033"/>
                </a:solidFill>
                <a:effectLst/>
                <a:latin typeface="+mn-lt"/>
              </a:rPr>
              <a:t>exp</a:t>
            </a:r>
            <a:r>
              <a:rPr kumimoji="0" lang="hu-HU" sz="1200" b="0" i="0" u="none" strike="noStrike" cap="none" normalizeH="0" dirty="0" smtClean="0">
                <a:ln>
                  <a:noFill/>
                </a:ln>
                <a:solidFill>
                  <a:srgbClr val="990033"/>
                </a:solidFill>
                <a:effectLst/>
                <a:latin typeface="+mn-lt"/>
              </a:rPr>
              <a:t>. </a:t>
            </a:r>
            <a:r>
              <a:rPr kumimoji="0" lang="hu-HU" sz="1200" b="0" i="0" u="none" strike="noStrike" cap="none" normalizeH="0" dirty="0" err="1" smtClean="0">
                <a:ln>
                  <a:noFill/>
                </a:ln>
                <a:solidFill>
                  <a:srgbClr val="990033"/>
                </a:solidFill>
                <a:effectLst/>
                <a:latin typeface="+mn-lt"/>
              </a:rPr>
              <a:t>Need</a:t>
            </a:r>
            <a:r>
              <a:rPr kumimoji="0" lang="hu-HU" sz="1200" b="0" i="0" u="none" strike="noStrike" cap="none" normalizeH="0" dirty="0" smtClean="0">
                <a:ln>
                  <a:noFill/>
                </a:ln>
                <a:solidFill>
                  <a:srgbClr val="990033"/>
                </a:solidFill>
                <a:effectLst/>
                <a:latin typeface="+mn-lt"/>
              </a:rPr>
              <a:t> over </a:t>
            </a:r>
            <a:r>
              <a:rPr kumimoji="0" lang="hu-HU" sz="1200" b="0" i="0" u="none" strike="noStrike" cap="none" normalizeH="0" dirty="0" err="1" smtClean="0">
                <a:ln>
                  <a:noFill/>
                </a:ln>
                <a:solidFill>
                  <a:srgbClr val="990033"/>
                </a:solidFill>
                <a:effectLst/>
                <a:latin typeface="+mn-lt"/>
              </a:rPr>
              <a:t>coverage</a:t>
            </a:r>
            <a:endParaRPr kumimoji="0" lang="hu-HU" sz="1200" b="0" i="0" u="none" strike="noStrike" cap="none" normalizeH="0" baseline="0" dirty="0" smtClean="0">
              <a:ln>
                <a:noFill/>
              </a:ln>
              <a:solidFill>
                <a:srgbClr val="990033"/>
              </a:solidFill>
              <a:effectLst/>
              <a:latin typeface="+mn-lt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4114800" y="138223"/>
            <a:ext cx="3189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err="1" smtClean="0"/>
              <a:t>Model</a:t>
            </a:r>
            <a:endParaRPr lang="hu-HU" dirty="0"/>
          </a:p>
        </p:txBody>
      </p:sp>
      <p:sp>
        <p:nvSpPr>
          <p:cNvPr id="70" name="Oval 69"/>
          <p:cNvSpPr/>
          <p:nvPr/>
        </p:nvSpPr>
        <p:spPr bwMode="auto">
          <a:xfrm>
            <a:off x="8640000" y="0"/>
            <a:ext cx="504000" cy="504000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hu-HU" dirty="0" smtClean="0">
                <a:solidFill>
                  <a:schemeClr val="bg1"/>
                </a:solidFill>
              </a:rPr>
              <a:t>4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4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30" grpId="0" animBg="1"/>
      <p:bldP spid="31" grpId="0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62" grpId="0" animBg="1"/>
      <p:bldP spid="63" grpId="0" animBg="1"/>
      <p:bldP spid="6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680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344" y="700281"/>
            <a:ext cx="7981275" cy="4711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Content Placeholder 14"/>
          <p:cNvSpPr txBox="1">
            <a:spLocks/>
          </p:cNvSpPr>
          <p:nvPr/>
        </p:nvSpPr>
        <p:spPr bwMode="auto">
          <a:xfrm>
            <a:off x="151409" y="0"/>
            <a:ext cx="3743697" cy="6056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>
                <a:srgbClr val="27AAD9"/>
              </a:buClr>
              <a:buSzTx/>
              <a:buFontTx/>
              <a:buNone/>
              <a:tabLst/>
              <a:defRPr/>
            </a:pPr>
            <a:r>
              <a:rPr lang="hu-HU" sz="2000" b="1" kern="0" dirty="0" err="1" smtClean="0">
                <a:latin typeface="Arial" pitchFamily="34" charset="0"/>
                <a:cs typeface="Arial" pitchFamily="34" charset="0"/>
              </a:rPr>
              <a:t>Capacity</a:t>
            </a:r>
            <a:endParaRPr kumimoji="0" lang="hu-HU" sz="2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" name="Oval 4"/>
          <p:cNvSpPr/>
          <p:nvPr/>
        </p:nvSpPr>
        <p:spPr bwMode="auto">
          <a:xfrm>
            <a:off x="-1" y="47501"/>
            <a:ext cx="475013" cy="403761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hu-HU" dirty="0" smtClean="0">
                <a:latin typeface="Arial" pitchFamily="34" charset="0"/>
                <a:cs typeface="Arial" pitchFamily="34" charset="0"/>
              </a:rPr>
              <a:t>II</a:t>
            </a:r>
            <a:r>
              <a:rPr kumimoji="0" lang="hu-H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4114800" y="138223"/>
            <a:ext cx="3189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err="1" smtClean="0"/>
              <a:t>Calculation</a:t>
            </a:r>
            <a:r>
              <a:rPr lang="hu-HU" dirty="0" smtClean="0"/>
              <a:t> I.</a:t>
            </a:r>
            <a:endParaRPr lang="hu-HU" dirty="0"/>
          </a:p>
        </p:txBody>
      </p:sp>
      <p:sp>
        <p:nvSpPr>
          <p:cNvPr id="49" name="Rectangle 48"/>
          <p:cNvSpPr/>
          <p:nvPr/>
        </p:nvSpPr>
        <p:spPr bwMode="auto">
          <a:xfrm>
            <a:off x="1148316" y="1073889"/>
            <a:ext cx="3923413" cy="1364588"/>
          </a:xfrm>
          <a:prstGeom prst="rect">
            <a:avLst/>
          </a:prstGeom>
          <a:noFill/>
          <a:ln w="9525" cap="flat" cmpd="sng" algn="ctr">
            <a:solidFill>
              <a:srgbClr val="99003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0" name="Rectangle 49"/>
          <p:cNvSpPr/>
          <p:nvPr/>
        </p:nvSpPr>
        <p:spPr bwMode="auto">
          <a:xfrm>
            <a:off x="478465" y="2530548"/>
            <a:ext cx="8006316" cy="1573619"/>
          </a:xfrm>
          <a:prstGeom prst="rect">
            <a:avLst/>
          </a:prstGeom>
          <a:noFill/>
          <a:ln w="9525" cap="flat" cmpd="sng" algn="ctr">
            <a:solidFill>
              <a:srgbClr val="99003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0" name="Rectangle 59"/>
          <p:cNvSpPr/>
          <p:nvPr/>
        </p:nvSpPr>
        <p:spPr bwMode="auto">
          <a:xfrm>
            <a:off x="464288" y="4189228"/>
            <a:ext cx="7988596" cy="1201479"/>
          </a:xfrm>
          <a:prstGeom prst="rect">
            <a:avLst/>
          </a:prstGeom>
          <a:noFill/>
          <a:ln w="9525" cap="flat" cmpd="sng" algn="ctr">
            <a:solidFill>
              <a:srgbClr val="99003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1" name="Oval 60"/>
          <p:cNvSpPr/>
          <p:nvPr/>
        </p:nvSpPr>
        <p:spPr bwMode="auto">
          <a:xfrm>
            <a:off x="8640000" y="0"/>
            <a:ext cx="504000" cy="504000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hu-HU" dirty="0" smtClean="0">
                <a:solidFill>
                  <a:schemeClr val="bg1"/>
                </a:solidFill>
              </a:rPr>
              <a:t>4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49" grpId="1" animBg="1"/>
      <p:bldP spid="50" grpId="0" animBg="1"/>
      <p:bldP spid="50" grpId="1" animBg="1"/>
      <p:bldP spid="60" grpId="0" animBg="1"/>
      <p:bldP spid="60" grpId="1" animBg="1"/>
      <p:bldP spid="60" grpId="2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14"/>
          <p:cNvSpPr txBox="1">
            <a:spLocks/>
          </p:cNvSpPr>
          <p:nvPr/>
        </p:nvSpPr>
        <p:spPr bwMode="auto">
          <a:xfrm>
            <a:off x="151409" y="0"/>
            <a:ext cx="3743697" cy="6056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>
                <a:srgbClr val="27AAD9"/>
              </a:buClr>
              <a:buSzTx/>
              <a:buFontTx/>
              <a:buNone/>
              <a:tabLst/>
              <a:defRPr/>
            </a:pPr>
            <a:r>
              <a:rPr lang="hu-HU" sz="2000" b="1" kern="0" dirty="0" err="1" smtClean="0">
                <a:latin typeface="Arial" pitchFamily="34" charset="0"/>
                <a:cs typeface="Arial" pitchFamily="34" charset="0"/>
              </a:rPr>
              <a:t>Capacity</a:t>
            </a:r>
            <a:endParaRPr kumimoji="0" lang="hu-HU" sz="2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-1" y="47501"/>
            <a:ext cx="475013" cy="403761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hu-HU" dirty="0" smtClean="0">
                <a:latin typeface="Arial" pitchFamily="34" charset="0"/>
                <a:cs typeface="Arial" pitchFamily="34" charset="0"/>
              </a:rPr>
              <a:t>II</a:t>
            </a:r>
            <a:r>
              <a:rPr kumimoji="0" lang="hu-H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114800" y="138223"/>
            <a:ext cx="3189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err="1" smtClean="0"/>
              <a:t>Calculation</a:t>
            </a:r>
            <a:r>
              <a:rPr lang="hu-HU" dirty="0" smtClean="0"/>
              <a:t> II.</a:t>
            </a:r>
            <a:endParaRPr lang="hu-HU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127592" y="884556"/>
            <a:ext cx="3083442" cy="2422170"/>
          </a:xfrm>
        </p:spPr>
        <p:txBody>
          <a:bodyPr/>
          <a:lstStyle/>
          <a:p>
            <a:r>
              <a:rPr lang="hu-HU" sz="1600" dirty="0" smtClean="0"/>
              <a:t>800MHz </a:t>
            </a:r>
            <a:r>
              <a:rPr lang="hu-HU" sz="1600" dirty="0" err="1" smtClean="0"/>
              <a:t>for</a:t>
            </a:r>
            <a:r>
              <a:rPr lang="hu-HU" sz="1600" dirty="0" smtClean="0"/>
              <a:t> </a:t>
            </a:r>
            <a:r>
              <a:rPr lang="hu-HU" sz="1600" dirty="0" err="1" smtClean="0"/>
              <a:t>coverage</a:t>
            </a:r>
            <a:endParaRPr lang="hu-HU" sz="1600" dirty="0" smtClean="0"/>
          </a:p>
          <a:p>
            <a:r>
              <a:rPr lang="hu-HU" sz="1600" dirty="0" err="1" smtClean="0"/>
              <a:t>Capacity</a:t>
            </a:r>
            <a:r>
              <a:rPr lang="hu-HU" sz="1600" dirty="0" smtClean="0"/>
              <a:t> </a:t>
            </a:r>
            <a:r>
              <a:rPr lang="hu-HU" sz="1600" dirty="0" err="1" smtClean="0"/>
              <a:t>extensions</a:t>
            </a:r>
            <a:r>
              <a:rPr lang="hu-HU" sz="1600" dirty="0" smtClean="0"/>
              <a:t> </a:t>
            </a:r>
            <a:r>
              <a:rPr lang="hu-HU" sz="1600" dirty="0" err="1" smtClean="0"/>
              <a:t>steps</a:t>
            </a:r>
            <a:endParaRPr lang="hu-HU" sz="1600" dirty="0" smtClean="0"/>
          </a:p>
          <a:p>
            <a:pPr lvl="1">
              <a:buAutoNum type="arabicPeriod"/>
            </a:pPr>
            <a:r>
              <a:rPr lang="hu-HU" sz="1400" dirty="0" smtClean="0"/>
              <a:t>L1800 </a:t>
            </a:r>
            <a:r>
              <a:rPr lang="hu-HU" sz="1400" dirty="0" err="1" smtClean="0"/>
              <a:t>upgrades</a:t>
            </a:r>
            <a:endParaRPr lang="hu-HU" sz="1400" dirty="0" smtClean="0"/>
          </a:p>
          <a:p>
            <a:pPr lvl="1">
              <a:buAutoNum type="arabicPeriod"/>
            </a:pPr>
            <a:r>
              <a:rPr lang="hu-HU" sz="1400" dirty="0" smtClean="0"/>
              <a:t>L2600 </a:t>
            </a:r>
            <a:r>
              <a:rPr lang="hu-HU" sz="1400" dirty="0" err="1" smtClean="0"/>
              <a:t>upgrades</a:t>
            </a:r>
            <a:endParaRPr lang="hu-HU" sz="1400" dirty="0" smtClean="0"/>
          </a:p>
          <a:p>
            <a:pPr lvl="1">
              <a:buAutoNum type="arabicPeriod"/>
            </a:pPr>
            <a:r>
              <a:rPr lang="hu-HU" sz="1400" dirty="0" smtClean="0"/>
              <a:t>New site </a:t>
            </a:r>
            <a:r>
              <a:rPr lang="hu-HU" sz="1400" dirty="0" err="1" smtClean="0"/>
              <a:t>location</a:t>
            </a:r>
            <a:endParaRPr lang="hu-HU" sz="1400" dirty="0" smtClean="0"/>
          </a:p>
          <a:p>
            <a:pPr lvl="2">
              <a:buAutoNum type="arabicPeriod"/>
            </a:pPr>
            <a:r>
              <a:rPr lang="hu-HU" sz="1200" dirty="0" smtClean="0"/>
              <a:t>L1800+L2600</a:t>
            </a:r>
          </a:p>
          <a:p>
            <a:pPr lvl="1"/>
            <a:endParaRPr lang="hu-HU" sz="1100" dirty="0"/>
          </a:p>
        </p:txBody>
      </p:sp>
      <p:pic>
        <p:nvPicPr>
          <p:cNvPr id="77829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02419" y="3444948"/>
            <a:ext cx="5501574" cy="325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Rectangle 11"/>
          <p:cNvSpPr/>
          <p:nvPr/>
        </p:nvSpPr>
        <p:spPr bwMode="auto">
          <a:xfrm>
            <a:off x="4295553" y="956930"/>
            <a:ext cx="1573619" cy="606056"/>
          </a:xfrm>
          <a:prstGeom prst="rect">
            <a:avLst/>
          </a:prstGeom>
          <a:noFill/>
          <a:ln w="190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77830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02419" y="723013"/>
            <a:ext cx="5482634" cy="264839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15" name="Oval 14"/>
          <p:cNvSpPr/>
          <p:nvPr/>
        </p:nvSpPr>
        <p:spPr bwMode="auto">
          <a:xfrm>
            <a:off x="6400800" y="3923414"/>
            <a:ext cx="1531088" cy="829339"/>
          </a:xfrm>
          <a:prstGeom prst="ellipse">
            <a:avLst/>
          </a:prstGeom>
          <a:noFill/>
          <a:ln w="9525" cap="flat" cmpd="sng" algn="ctr">
            <a:solidFill>
              <a:schemeClr val="accent1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 bwMode="auto">
          <a:xfrm>
            <a:off x="216197" y="3678864"/>
            <a:ext cx="3083442" cy="21938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>
                <a:srgbClr val="27AAD9"/>
              </a:buClr>
              <a:buSzTx/>
              <a:buFontTx/>
              <a:buChar char="•"/>
              <a:tabLst/>
              <a:defRPr/>
            </a:pPr>
            <a:r>
              <a:rPr kumimoji="0" lang="hu-HU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New </a:t>
            </a:r>
            <a:r>
              <a:rPr kumimoji="0" lang="hu-HU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sites</a:t>
            </a:r>
            <a:r>
              <a:rPr kumimoji="0" lang="hu-HU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hu-HU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from</a:t>
            </a:r>
            <a:r>
              <a:rPr kumimoji="0" lang="hu-HU" sz="1600" b="0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hu-HU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year</a:t>
            </a:r>
            <a:r>
              <a:rPr kumimoji="0" lang="hu-HU" sz="1600" b="0" i="0" u="none" strike="noStrike" kern="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4 is </a:t>
            </a:r>
            <a:r>
              <a:rPr kumimoji="0" lang="hu-HU" sz="1600" b="0" i="0" u="none" strike="noStrike" kern="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needed</a:t>
            </a:r>
            <a:endParaRPr kumimoji="0" lang="hu-HU" sz="16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>
                <a:srgbClr val="27AAD9"/>
              </a:buClr>
              <a:buSzTx/>
              <a:buFontTx/>
              <a:buChar char="–"/>
              <a:tabLst/>
              <a:defRPr/>
            </a:pPr>
            <a:endParaRPr kumimoji="0" lang="hu-HU" sz="11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17" name="Oval 16"/>
          <p:cNvSpPr/>
          <p:nvPr/>
        </p:nvSpPr>
        <p:spPr bwMode="auto">
          <a:xfrm>
            <a:off x="8640000" y="0"/>
            <a:ext cx="504000" cy="504000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hu-HU" dirty="0" smtClean="0">
                <a:solidFill>
                  <a:schemeClr val="bg1"/>
                </a:solidFill>
              </a:rPr>
              <a:t>4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7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95" y="159488"/>
            <a:ext cx="7752907" cy="914400"/>
          </a:xfrm>
        </p:spPr>
        <p:txBody>
          <a:bodyPr/>
          <a:lstStyle/>
          <a:p>
            <a:r>
              <a:rPr lang="hu-HU" sz="2400" dirty="0" err="1" smtClean="0"/>
              <a:t>How</a:t>
            </a:r>
            <a:r>
              <a:rPr lang="hu-HU" sz="2400" dirty="0" smtClean="0"/>
              <a:t> </a:t>
            </a:r>
            <a:r>
              <a:rPr lang="hu-HU" sz="2400" dirty="0" err="1" smtClean="0"/>
              <a:t>to</a:t>
            </a:r>
            <a:r>
              <a:rPr lang="hu-HU" sz="2400" dirty="0" smtClean="0"/>
              <a:t> </a:t>
            </a:r>
            <a:r>
              <a:rPr lang="hu-HU" sz="2400" dirty="0" err="1" smtClean="0"/>
              <a:t>make</a:t>
            </a:r>
            <a:r>
              <a:rPr lang="hu-HU" sz="2400" dirty="0" smtClean="0"/>
              <a:t> </a:t>
            </a:r>
            <a:r>
              <a:rPr lang="hu-HU" sz="2400" dirty="0" err="1" smtClean="0"/>
              <a:t>the</a:t>
            </a:r>
            <a:r>
              <a:rPr lang="hu-HU" sz="2400" dirty="0" smtClean="0"/>
              <a:t> </a:t>
            </a:r>
            <a:r>
              <a:rPr lang="hu-HU" sz="2400" dirty="0" err="1" smtClean="0"/>
              <a:t>network</a:t>
            </a:r>
            <a:r>
              <a:rPr lang="hu-HU" sz="2400" dirty="0" smtClean="0"/>
              <a:t> more </a:t>
            </a:r>
            <a:r>
              <a:rPr lang="hu-HU" sz="2400" dirty="0" err="1" smtClean="0"/>
              <a:t>efficient</a:t>
            </a:r>
            <a:r>
              <a:rPr lang="hu-HU" sz="2400" dirty="0" smtClean="0"/>
              <a:t> – </a:t>
            </a:r>
            <a:r>
              <a:rPr lang="hu-HU" sz="2400" dirty="0" err="1" smtClean="0"/>
              <a:t>Technology</a:t>
            </a:r>
            <a:r>
              <a:rPr lang="hu-HU" sz="2400" dirty="0" smtClean="0"/>
              <a:t> </a:t>
            </a:r>
            <a:r>
              <a:rPr lang="hu-HU" sz="2400" dirty="0" err="1" smtClean="0"/>
              <a:t>evolution</a:t>
            </a:r>
            <a:endParaRPr lang="hu-HU" sz="2400" dirty="0"/>
          </a:p>
        </p:txBody>
      </p:sp>
      <p:graphicFrame>
        <p:nvGraphicFramePr>
          <p:cNvPr id="11" name="Content Placeholder 10"/>
          <p:cNvGraphicFramePr>
            <a:graphicFrameLocks noGrp="1"/>
          </p:cNvGraphicFramePr>
          <p:nvPr>
            <p:ph idx="1"/>
          </p:nvPr>
        </p:nvGraphicFramePr>
        <p:xfrm>
          <a:off x="276446" y="1079500"/>
          <a:ext cx="8654904" cy="537446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73349"/>
                <a:gridCol w="1307805"/>
                <a:gridCol w="1509823"/>
                <a:gridCol w="1594884"/>
                <a:gridCol w="2169043"/>
              </a:tblGrid>
              <a:tr h="457547">
                <a:tc>
                  <a:txBody>
                    <a:bodyPr/>
                    <a:lstStyle/>
                    <a:p>
                      <a:pPr algn="ctr"/>
                      <a:r>
                        <a:rPr lang="hu-HU" sz="1400" dirty="0" err="1" smtClean="0"/>
                        <a:t>Item</a:t>
                      </a:r>
                      <a:endParaRPr lang="hu-HU" sz="1400" dirty="0"/>
                    </a:p>
                  </a:txBody>
                  <a:tcPr>
                    <a:solidFill>
                      <a:srgbClr val="9900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400" dirty="0" err="1" smtClean="0"/>
                        <a:t>Coverage</a:t>
                      </a:r>
                      <a:endParaRPr lang="hu-HU" sz="1400" dirty="0"/>
                    </a:p>
                  </a:txBody>
                  <a:tcPr>
                    <a:solidFill>
                      <a:srgbClr val="9900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400" dirty="0" err="1" smtClean="0"/>
                        <a:t>Capacity</a:t>
                      </a:r>
                      <a:endParaRPr lang="hu-HU" sz="1400" dirty="0"/>
                    </a:p>
                  </a:txBody>
                  <a:tcPr>
                    <a:solidFill>
                      <a:srgbClr val="9900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400" dirty="0" err="1" smtClean="0"/>
                        <a:t>Peak</a:t>
                      </a:r>
                      <a:r>
                        <a:rPr lang="hu-HU" sz="1400" dirty="0" smtClean="0"/>
                        <a:t> </a:t>
                      </a:r>
                      <a:r>
                        <a:rPr lang="hu-HU" sz="1400" dirty="0" err="1" smtClean="0"/>
                        <a:t>rate</a:t>
                      </a:r>
                      <a:endParaRPr lang="hu-HU" sz="1400" dirty="0"/>
                    </a:p>
                  </a:txBody>
                  <a:tcPr>
                    <a:solidFill>
                      <a:srgbClr val="99003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400" dirty="0" err="1" smtClean="0"/>
                        <a:t>Availability</a:t>
                      </a:r>
                      <a:endParaRPr lang="hu-HU" sz="1400" dirty="0"/>
                    </a:p>
                  </a:txBody>
                  <a:tcPr>
                    <a:solidFill>
                      <a:srgbClr val="990033"/>
                    </a:solidFill>
                  </a:tcPr>
                </a:tc>
              </a:tr>
              <a:tr h="530493">
                <a:tc>
                  <a:txBody>
                    <a:bodyPr/>
                    <a:lstStyle/>
                    <a:p>
                      <a:pPr algn="ctr"/>
                      <a:r>
                        <a:rPr lang="hu-HU" sz="1200" b="1" dirty="0" smtClean="0"/>
                        <a:t>DL</a:t>
                      </a:r>
                      <a:r>
                        <a:rPr lang="hu-HU" sz="1200" b="1" baseline="0" dirty="0" smtClean="0"/>
                        <a:t> </a:t>
                      </a:r>
                      <a:r>
                        <a:rPr lang="hu-HU" sz="1200" b="1" baseline="0" dirty="0" err="1" smtClean="0"/>
                        <a:t>power</a:t>
                      </a:r>
                      <a:r>
                        <a:rPr lang="hu-HU" sz="1200" b="1" baseline="0" dirty="0" smtClean="0"/>
                        <a:t> </a:t>
                      </a:r>
                      <a:r>
                        <a:rPr lang="hu-HU" sz="1200" b="1" baseline="0" dirty="0" err="1" smtClean="0"/>
                        <a:t>increase</a:t>
                      </a:r>
                      <a:r>
                        <a:rPr lang="hu-HU" sz="1200" b="1" baseline="0" dirty="0" smtClean="0"/>
                        <a:t> (2x40W -&gt; 2x60W)</a:t>
                      </a:r>
                      <a:endParaRPr lang="hu-HU" sz="1200" b="1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b="1" dirty="0" err="1" smtClean="0"/>
                        <a:t>Yes</a:t>
                      </a:r>
                      <a:endParaRPr lang="hu-HU" sz="1200" b="1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err="1" smtClean="0"/>
                        <a:t>Power</a:t>
                      </a:r>
                      <a:r>
                        <a:rPr lang="hu-HU" sz="1200" dirty="0" smtClean="0"/>
                        <a:t> </a:t>
                      </a:r>
                      <a:r>
                        <a:rPr lang="hu-HU" sz="1200" dirty="0" err="1" smtClean="0"/>
                        <a:t>related</a:t>
                      </a:r>
                      <a:endParaRPr lang="hu-HU" sz="1200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/>
                        <a:t>No</a:t>
                      </a:r>
                      <a:endParaRPr lang="hu-HU" sz="1200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/>
                        <a:t>2015</a:t>
                      </a:r>
                      <a:endParaRPr lang="hu-HU" sz="1200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62041">
                <a:tc>
                  <a:txBody>
                    <a:bodyPr/>
                    <a:lstStyle/>
                    <a:p>
                      <a:pPr algn="ctr"/>
                      <a:endParaRPr lang="hu-HU" sz="400" b="1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u-HU" sz="4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u-HU" sz="400" b="1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u-HU" sz="4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u-HU" sz="4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</a:tr>
              <a:tr h="530493">
                <a:tc>
                  <a:txBody>
                    <a:bodyPr/>
                    <a:lstStyle/>
                    <a:p>
                      <a:pPr algn="ctr"/>
                      <a:r>
                        <a:rPr lang="hu-HU" sz="1200" b="1" dirty="0" smtClean="0"/>
                        <a:t>LTEA</a:t>
                      </a:r>
                      <a:r>
                        <a:rPr lang="hu-HU" sz="1200" b="1" baseline="0" dirty="0" smtClean="0"/>
                        <a:t> 4x4MIMO</a:t>
                      </a:r>
                      <a:endParaRPr lang="hu-HU" sz="1200" b="1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err="1" smtClean="0"/>
                        <a:t>Yes</a:t>
                      </a:r>
                      <a:r>
                        <a:rPr lang="hu-HU" sz="1200" dirty="0" smtClean="0"/>
                        <a:t> –</a:t>
                      </a:r>
                      <a:r>
                        <a:rPr lang="hu-HU" sz="1200" baseline="0" dirty="0" smtClean="0"/>
                        <a:t> DL </a:t>
                      </a:r>
                      <a:r>
                        <a:rPr lang="hu-HU" sz="1200" baseline="0" dirty="0" err="1" smtClean="0"/>
                        <a:t>diversity</a:t>
                      </a:r>
                      <a:endParaRPr lang="hu-HU" sz="1200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b="1" dirty="0" err="1" smtClean="0"/>
                        <a:t>Yes</a:t>
                      </a:r>
                      <a:r>
                        <a:rPr lang="hu-HU" sz="1200" b="1" dirty="0" smtClean="0"/>
                        <a:t> (25-40%)</a:t>
                      </a:r>
                      <a:endParaRPr lang="hu-HU" sz="1200" b="1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err="1" smtClean="0"/>
                        <a:t>Yes</a:t>
                      </a:r>
                      <a:r>
                        <a:rPr lang="hu-HU" sz="1200" dirty="0" smtClean="0"/>
                        <a:t> (300Mbps)</a:t>
                      </a:r>
                      <a:endParaRPr lang="hu-HU" sz="1200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/>
                        <a:t>2015, (</a:t>
                      </a:r>
                      <a:r>
                        <a:rPr lang="hu-HU" sz="1200" dirty="0" err="1" smtClean="0"/>
                        <a:t>terminal</a:t>
                      </a:r>
                      <a:r>
                        <a:rPr lang="hu-HU" sz="1200" dirty="0" smtClean="0"/>
                        <a:t> </a:t>
                      </a:r>
                      <a:r>
                        <a:rPr lang="hu-HU" sz="1200" dirty="0" err="1" smtClean="0"/>
                        <a:t>support</a:t>
                      </a:r>
                      <a:r>
                        <a:rPr lang="hu-HU" sz="1200" dirty="0" smtClean="0"/>
                        <a:t> is </a:t>
                      </a:r>
                      <a:r>
                        <a:rPr lang="hu-HU" sz="1200" dirty="0" err="1" smtClean="0"/>
                        <a:t>needed</a:t>
                      </a:r>
                      <a:endParaRPr lang="hu-HU" sz="1200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24040">
                <a:tc>
                  <a:txBody>
                    <a:bodyPr/>
                    <a:lstStyle/>
                    <a:p>
                      <a:pPr algn="ctr"/>
                      <a:endParaRPr lang="hu-HU" sz="400" b="1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u-HU" sz="4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u-HU" sz="4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u-HU" sz="4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u-HU" sz="400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/>
                    </a:solidFill>
                  </a:tcPr>
                </a:tc>
              </a:tr>
              <a:tr h="530493">
                <a:tc>
                  <a:txBody>
                    <a:bodyPr/>
                    <a:lstStyle/>
                    <a:p>
                      <a:pPr algn="ctr"/>
                      <a:r>
                        <a:rPr lang="hu-HU" sz="1200" b="1" dirty="0" smtClean="0"/>
                        <a:t>LTEA</a:t>
                      </a:r>
                      <a:r>
                        <a:rPr lang="hu-HU" sz="1200" b="1" baseline="0" dirty="0" smtClean="0"/>
                        <a:t> </a:t>
                      </a:r>
                      <a:r>
                        <a:rPr lang="hu-HU" sz="1200" b="1" baseline="0" dirty="0" err="1" smtClean="0"/>
                        <a:t>Carrier</a:t>
                      </a:r>
                      <a:r>
                        <a:rPr lang="hu-HU" sz="1200" b="1" baseline="0" dirty="0" smtClean="0"/>
                        <a:t> </a:t>
                      </a:r>
                      <a:r>
                        <a:rPr lang="hu-HU" sz="1200" b="1" baseline="0" dirty="0" err="1" smtClean="0"/>
                        <a:t>Aggregation</a:t>
                      </a:r>
                      <a:endParaRPr lang="hu-HU" sz="1200" b="1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/>
                        <a:t>No</a:t>
                      </a:r>
                      <a:endParaRPr lang="hu-HU" sz="1200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err="1" smtClean="0"/>
                        <a:t>Yes</a:t>
                      </a:r>
                      <a:r>
                        <a:rPr lang="hu-HU" sz="1200" dirty="0" smtClean="0"/>
                        <a:t> (10%)</a:t>
                      </a:r>
                      <a:endParaRPr lang="hu-HU" sz="1200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b="1" dirty="0" err="1" smtClean="0"/>
                        <a:t>Yes</a:t>
                      </a:r>
                      <a:r>
                        <a:rPr lang="hu-HU" sz="1200" b="1" dirty="0" smtClean="0"/>
                        <a:t> (300Mbps)</a:t>
                      </a:r>
                      <a:endParaRPr lang="hu-HU" sz="1200" b="1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/>
                        <a:t>2014/2015</a:t>
                      </a:r>
                      <a:r>
                        <a:rPr lang="hu-HU" sz="1200" baseline="0" dirty="0" smtClean="0"/>
                        <a:t> </a:t>
                      </a:r>
                      <a:r>
                        <a:rPr lang="hu-HU" sz="1200" dirty="0" smtClean="0"/>
                        <a:t>(</a:t>
                      </a:r>
                      <a:r>
                        <a:rPr lang="hu-HU" sz="1200" dirty="0" err="1" smtClean="0"/>
                        <a:t>terminal</a:t>
                      </a:r>
                      <a:r>
                        <a:rPr lang="hu-HU" sz="1200" dirty="0" smtClean="0"/>
                        <a:t> </a:t>
                      </a:r>
                      <a:r>
                        <a:rPr lang="hu-HU" sz="1200" dirty="0" err="1" smtClean="0"/>
                        <a:t>support</a:t>
                      </a:r>
                      <a:r>
                        <a:rPr lang="hu-HU" sz="1200" dirty="0" smtClean="0"/>
                        <a:t> </a:t>
                      </a:r>
                      <a:r>
                        <a:rPr lang="hu-HU" sz="1200" dirty="0" err="1" smtClean="0"/>
                        <a:t>needed</a:t>
                      </a:r>
                      <a:r>
                        <a:rPr lang="hu-HU" sz="1200" dirty="0" smtClean="0"/>
                        <a:t>)</a:t>
                      </a:r>
                      <a:endParaRPr lang="hu-HU" sz="1200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162041">
                <a:tc>
                  <a:txBody>
                    <a:bodyPr/>
                    <a:lstStyle/>
                    <a:p>
                      <a:pPr algn="ctr"/>
                      <a:endParaRPr lang="hu-HU" sz="400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u-HU" sz="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u-HU" sz="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u-HU" sz="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u-HU" sz="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30493">
                <a:tc>
                  <a:txBody>
                    <a:bodyPr/>
                    <a:lstStyle/>
                    <a:p>
                      <a:pPr algn="ctr"/>
                      <a:r>
                        <a:rPr lang="hu-HU" sz="1200" b="1" dirty="0" err="1" smtClean="0"/>
                        <a:t>Cellfi</a:t>
                      </a:r>
                      <a:r>
                        <a:rPr lang="hu-HU" sz="1200" b="1" dirty="0" smtClean="0"/>
                        <a:t> / Mobile</a:t>
                      </a:r>
                      <a:r>
                        <a:rPr lang="hu-HU" sz="1200" b="1" baseline="0" dirty="0" smtClean="0"/>
                        <a:t> </a:t>
                      </a:r>
                      <a:r>
                        <a:rPr lang="hu-HU" sz="1200" b="1" baseline="0" dirty="0" err="1" smtClean="0"/>
                        <a:t>routers</a:t>
                      </a:r>
                      <a:endParaRPr lang="hu-HU" sz="1200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b="1" dirty="0" err="1" smtClean="0"/>
                        <a:t>Indoor</a:t>
                      </a:r>
                      <a:r>
                        <a:rPr lang="hu-HU" sz="1200" b="1" dirty="0" smtClean="0"/>
                        <a:t> </a:t>
                      </a:r>
                      <a:r>
                        <a:rPr lang="hu-HU" sz="1200" b="1" dirty="0" err="1" smtClean="0"/>
                        <a:t>coverage</a:t>
                      </a:r>
                      <a:endParaRPr lang="hu-HU" sz="1200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err="1" smtClean="0"/>
                        <a:t>Indirect</a:t>
                      </a:r>
                      <a:endParaRPr lang="hu-HU" sz="1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/>
                        <a:t>No</a:t>
                      </a:r>
                      <a:endParaRPr lang="hu-HU" sz="1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/>
                        <a:t>2014</a:t>
                      </a:r>
                      <a:endParaRPr lang="hu-HU" sz="1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12735">
                <a:tc>
                  <a:txBody>
                    <a:bodyPr/>
                    <a:lstStyle/>
                    <a:p>
                      <a:pPr algn="ctr"/>
                      <a:endParaRPr lang="hu-HU" sz="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u-HU" sz="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u-HU" sz="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u-HU" sz="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u-HU" sz="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30493">
                <a:tc>
                  <a:txBody>
                    <a:bodyPr/>
                    <a:lstStyle/>
                    <a:p>
                      <a:pPr algn="ctr"/>
                      <a:r>
                        <a:rPr lang="hu-HU" sz="1200" b="1" dirty="0" smtClean="0"/>
                        <a:t>Network </a:t>
                      </a:r>
                      <a:r>
                        <a:rPr lang="hu-HU" sz="1200" b="1" dirty="0" err="1" smtClean="0"/>
                        <a:t>sharing</a:t>
                      </a:r>
                      <a:endParaRPr lang="hu-HU" sz="1200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/>
                        <a:t>No</a:t>
                      </a:r>
                      <a:endParaRPr lang="hu-HU" sz="1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/>
                        <a:t>No</a:t>
                      </a:r>
                      <a:endParaRPr lang="hu-HU" sz="1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/>
                        <a:t>No, </a:t>
                      </a:r>
                      <a:r>
                        <a:rPr lang="hu-HU" sz="1200" b="1" dirty="0" err="1" smtClean="0"/>
                        <a:t>But</a:t>
                      </a:r>
                      <a:r>
                        <a:rPr lang="hu-HU" sz="1200" b="1" dirty="0" smtClean="0"/>
                        <a:t> </a:t>
                      </a:r>
                      <a:r>
                        <a:rPr lang="hu-HU" sz="1200" b="1" dirty="0" err="1" smtClean="0"/>
                        <a:t>cost</a:t>
                      </a:r>
                      <a:endParaRPr lang="hu-HU" sz="1200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err="1" smtClean="0"/>
                        <a:t>Since</a:t>
                      </a:r>
                      <a:r>
                        <a:rPr lang="hu-HU" sz="1200" baseline="0" dirty="0" smtClean="0"/>
                        <a:t> 2010 </a:t>
                      </a:r>
                      <a:r>
                        <a:rPr lang="hu-HU" sz="1200" baseline="0" dirty="0" err="1" smtClean="0"/>
                        <a:t>in</a:t>
                      </a:r>
                      <a:r>
                        <a:rPr lang="hu-HU" sz="1200" baseline="0" dirty="0" smtClean="0"/>
                        <a:t> Europe</a:t>
                      </a:r>
                      <a:endParaRPr lang="hu-HU" sz="1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272176">
                <a:tc>
                  <a:txBody>
                    <a:bodyPr/>
                    <a:lstStyle/>
                    <a:p>
                      <a:pPr algn="ctr"/>
                      <a:endParaRPr lang="hu-HU" sz="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u-HU" sz="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u-HU" sz="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u-HU" sz="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u-HU" sz="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30493">
                <a:tc>
                  <a:txBody>
                    <a:bodyPr/>
                    <a:lstStyle/>
                    <a:p>
                      <a:pPr algn="ctr"/>
                      <a:r>
                        <a:rPr lang="hu-HU" sz="1200" b="1" dirty="0" err="1" smtClean="0"/>
                        <a:t>Active</a:t>
                      </a:r>
                      <a:r>
                        <a:rPr lang="hu-HU" sz="1200" b="1" dirty="0" smtClean="0"/>
                        <a:t> </a:t>
                      </a:r>
                      <a:r>
                        <a:rPr lang="hu-HU" sz="1200" b="1" dirty="0" err="1" smtClean="0"/>
                        <a:t>antennas</a:t>
                      </a:r>
                      <a:endParaRPr lang="hu-HU" sz="1200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b="1" dirty="0" err="1" smtClean="0"/>
                        <a:t>Yes</a:t>
                      </a:r>
                      <a:r>
                        <a:rPr lang="hu-HU" sz="1200" b="1" dirty="0" smtClean="0"/>
                        <a:t> (1 dB)</a:t>
                      </a:r>
                      <a:endParaRPr lang="hu-HU" sz="1200" b="1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/>
                        <a:t> No</a:t>
                      </a:r>
                      <a:endParaRPr lang="hu-HU" sz="1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/>
                        <a:t>No</a:t>
                      </a:r>
                      <a:endParaRPr lang="hu-HU" sz="1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/>
                        <a:t>2014</a:t>
                      </a:r>
                      <a:endParaRPr lang="hu-HU" sz="1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170431">
                <a:tc>
                  <a:txBody>
                    <a:bodyPr/>
                    <a:lstStyle/>
                    <a:p>
                      <a:pPr algn="ctr"/>
                      <a:endParaRPr lang="hu-HU" sz="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u-HU" sz="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u-HU" sz="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u-HU" sz="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u-HU" sz="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  <a:tr h="530493">
                <a:tc>
                  <a:txBody>
                    <a:bodyPr/>
                    <a:lstStyle/>
                    <a:p>
                      <a:pPr algn="ctr"/>
                      <a:endParaRPr lang="hu-HU" sz="1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u-HU" sz="1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u-HU" sz="1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u-HU" sz="1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hu-HU" sz="12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12" name="Oval 11"/>
          <p:cNvSpPr/>
          <p:nvPr/>
        </p:nvSpPr>
        <p:spPr bwMode="auto">
          <a:xfrm>
            <a:off x="8640000" y="0"/>
            <a:ext cx="504000" cy="504000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hu-HU" dirty="0" smtClean="0">
                <a:solidFill>
                  <a:schemeClr val="bg1"/>
                </a:solidFill>
              </a:rPr>
              <a:t>5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13" y="188640"/>
            <a:ext cx="7694612" cy="914400"/>
          </a:xfrm>
        </p:spPr>
        <p:txBody>
          <a:bodyPr/>
          <a:lstStyle/>
          <a:p>
            <a:r>
              <a:rPr lang="en-US" dirty="0" smtClean="0"/>
              <a:t>Network sharing scenarios</a:t>
            </a:r>
            <a:endParaRPr lang="en-US" dirty="0"/>
          </a:p>
        </p:txBody>
      </p:sp>
      <p:pic>
        <p:nvPicPr>
          <p:cNvPr id="6" name="Content Placeholder 5" descr="Type of sharing_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347864" y="1268760"/>
            <a:ext cx="5544616" cy="4759882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B37FDE-DAC7-4C3B-B414-CAB5069953B7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en-GB" smtClean="0"/>
              <a:t>00 Month 0000</a:t>
            </a:r>
            <a:endParaRPr lang="en-GB"/>
          </a:p>
        </p:txBody>
      </p:sp>
      <p:sp>
        <p:nvSpPr>
          <p:cNvPr id="155" name="TextBox 154"/>
          <p:cNvSpPr txBox="1"/>
          <p:nvPr/>
        </p:nvSpPr>
        <p:spPr>
          <a:xfrm>
            <a:off x="467544" y="692696"/>
            <a:ext cx="1989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Network Setup </a:t>
            </a:r>
            <a:endParaRPr lang="hu-HU" dirty="0"/>
          </a:p>
        </p:txBody>
      </p:sp>
      <p:sp>
        <p:nvSpPr>
          <p:cNvPr id="156" name="TextBox 155"/>
          <p:cNvSpPr txBox="1"/>
          <p:nvPr/>
        </p:nvSpPr>
        <p:spPr>
          <a:xfrm>
            <a:off x="4419983" y="1052736"/>
            <a:ext cx="4256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Network Sharing Options</a:t>
            </a:r>
            <a:endParaRPr lang="hu-HU" dirty="0"/>
          </a:p>
        </p:txBody>
      </p:sp>
      <p:grpSp>
        <p:nvGrpSpPr>
          <p:cNvPr id="3" name="Group 142"/>
          <p:cNvGrpSpPr/>
          <p:nvPr/>
        </p:nvGrpSpPr>
        <p:grpSpPr>
          <a:xfrm>
            <a:off x="611560" y="1196752"/>
            <a:ext cx="1431925" cy="788987"/>
            <a:chOff x="6807201" y="1336676"/>
            <a:chExt cx="1431925" cy="788987"/>
          </a:xfrm>
        </p:grpSpPr>
        <p:sp>
          <p:nvSpPr>
            <p:cNvPr id="144" name="Freeform 5"/>
            <p:cNvSpPr>
              <a:spLocks/>
            </p:cNvSpPr>
            <p:nvPr/>
          </p:nvSpPr>
          <p:spPr bwMode="auto">
            <a:xfrm>
              <a:off x="6807201" y="1336676"/>
              <a:ext cx="1431925" cy="788987"/>
            </a:xfrm>
            <a:custGeom>
              <a:avLst/>
              <a:gdLst/>
              <a:ahLst/>
              <a:cxnLst>
                <a:cxn ang="0">
                  <a:pos x="332" y="592"/>
                </a:cxn>
                <a:cxn ang="0">
                  <a:pos x="754" y="185"/>
                </a:cxn>
                <a:cxn ang="0">
                  <a:pos x="1069" y="232"/>
                </a:cxn>
                <a:cxn ang="0">
                  <a:pos x="1069" y="232"/>
                </a:cxn>
                <a:cxn ang="0">
                  <a:pos x="1596" y="114"/>
                </a:cxn>
                <a:cxn ang="0">
                  <a:pos x="1686" y="162"/>
                </a:cxn>
                <a:cxn ang="0">
                  <a:pos x="1686" y="162"/>
                </a:cxn>
                <a:cxn ang="0">
                  <a:pos x="2113" y="58"/>
                </a:cxn>
                <a:cxn ang="0">
                  <a:pos x="2224" y="125"/>
                </a:cxn>
                <a:cxn ang="0">
                  <a:pos x="2224" y="125"/>
                </a:cxn>
                <a:cxn ang="0">
                  <a:pos x="2724" y="95"/>
                </a:cxn>
                <a:cxn ang="0">
                  <a:pos x="2843" y="246"/>
                </a:cxn>
                <a:cxn ang="0">
                  <a:pos x="2843" y="246"/>
                </a:cxn>
                <a:cxn ang="0">
                  <a:pos x="3116" y="597"/>
                </a:cxn>
                <a:cxn ang="0">
                  <a:pos x="3099" y="634"/>
                </a:cxn>
                <a:cxn ang="0">
                  <a:pos x="3099" y="634"/>
                </a:cxn>
                <a:cxn ang="0">
                  <a:pos x="3008" y="1142"/>
                </a:cxn>
                <a:cxn ang="0">
                  <a:pos x="2777" y="1213"/>
                </a:cxn>
                <a:cxn ang="0">
                  <a:pos x="2777" y="1213"/>
                </a:cxn>
                <a:cxn ang="0">
                  <a:pos x="2351" y="1520"/>
                </a:cxn>
                <a:cxn ang="0">
                  <a:pos x="2131" y="1473"/>
                </a:cxn>
                <a:cxn ang="0">
                  <a:pos x="2131" y="1473"/>
                </a:cxn>
                <a:cxn ang="0">
                  <a:pos x="1517" y="1714"/>
                </a:cxn>
                <a:cxn ang="0">
                  <a:pos x="1250" y="1569"/>
                </a:cxn>
                <a:cxn ang="0">
                  <a:pos x="1250" y="1569"/>
                </a:cxn>
                <a:cxn ang="0">
                  <a:pos x="477" y="1427"/>
                </a:cxn>
                <a:cxn ang="0">
                  <a:pos x="471" y="1420"/>
                </a:cxn>
                <a:cxn ang="0">
                  <a:pos x="471" y="1420"/>
                </a:cxn>
                <a:cxn ang="0">
                  <a:pos x="118" y="1216"/>
                </a:cxn>
                <a:cxn ang="0">
                  <a:pos x="202" y="1030"/>
                </a:cxn>
                <a:cxn ang="0">
                  <a:pos x="202" y="1030"/>
                </a:cxn>
                <a:cxn ang="0">
                  <a:pos x="88" y="711"/>
                </a:cxn>
                <a:cxn ang="0">
                  <a:pos x="329" y="597"/>
                </a:cxn>
                <a:cxn ang="0">
                  <a:pos x="332" y="592"/>
                </a:cxn>
              </a:cxnLst>
              <a:rect l="0" t="0" r="r" b="b"/>
              <a:pathLst>
                <a:path w="3265" h="1772">
                  <a:moveTo>
                    <a:pt x="332" y="592"/>
                  </a:moveTo>
                  <a:cubicBezTo>
                    <a:pt x="295" y="394"/>
                    <a:pt x="484" y="212"/>
                    <a:pt x="754" y="185"/>
                  </a:cubicBezTo>
                  <a:cubicBezTo>
                    <a:pt x="863" y="175"/>
                    <a:pt x="974" y="191"/>
                    <a:pt x="1069" y="232"/>
                  </a:cubicBezTo>
                  <a:lnTo>
                    <a:pt x="1069" y="232"/>
                  </a:lnTo>
                  <a:cubicBezTo>
                    <a:pt x="1170" y="93"/>
                    <a:pt x="1406" y="40"/>
                    <a:pt x="1596" y="114"/>
                  </a:cubicBezTo>
                  <a:cubicBezTo>
                    <a:pt x="1629" y="127"/>
                    <a:pt x="1659" y="143"/>
                    <a:pt x="1686" y="162"/>
                  </a:cubicBezTo>
                  <a:lnTo>
                    <a:pt x="1686" y="162"/>
                  </a:lnTo>
                  <a:cubicBezTo>
                    <a:pt x="1764" y="47"/>
                    <a:pt x="1956" y="0"/>
                    <a:pt x="2113" y="58"/>
                  </a:cubicBezTo>
                  <a:cubicBezTo>
                    <a:pt x="2157" y="73"/>
                    <a:pt x="2195" y="96"/>
                    <a:pt x="2224" y="125"/>
                  </a:cubicBezTo>
                  <a:lnTo>
                    <a:pt x="2224" y="125"/>
                  </a:lnTo>
                  <a:cubicBezTo>
                    <a:pt x="2351" y="16"/>
                    <a:pt x="2574" y="2"/>
                    <a:pt x="2724" y="95"/>
                  </a:cubicBezTo>
                  <a:cubicBezTo>
                    <a:pt x="2786" y="134"/>
                    <a:pt x="2829" y="187"/>
                    <a:pt x="2843" y="246"/>
                  </a:cubicBezTo>
                  <a:lnTo>
                    <a:pt x="2843" y="246"/>
                  </a:lnTo>
                  <a:cubicBezTo>
                    <a:pt x="3051" y="288"/>
                    <a:pt x="3173" y="445"/>
                    <a:pt x="3116" y="597"/>
                  </a:cubicBezTo>
                  <a:cubicBezTo>
                    <a:pt x="3112" y="610"/>
                    <a:pt x="3106" y="622"/>
                    <a:pt x="3099" y="634"/>
                  </a:cubicBezTo>
                  <a:lnTo>
                    <a:pt x="3099" y="634"/>
                  </a:lnTo>
                  <a:cubicBezTo>
                    <a:pt x="3265" y="793"/>
                    <a:pt x="3224" y="1020"/>
                    <a:pt x="3008" y="1142"/>
                  </a:cubicBezTo>
                  <a:cubicBezTo>
                    <a:pt x="2940" y="1180"/>
                    <a:pt x="2861" y="1204"/>
                    <a:pt x="2777" y="1213"/>
                  </a:cubicBezTo>
                  <a:lnTo>
                    <a:pt x="2777" y="1213"/>
                  </a:lnTo>
                  <a:cubicBezTo>
                    <a:pt x="2775" y="1384"/>
                    <a:pt x="2584" y="1521"/>
                    <a:pt x="2351" y="1520"/>
                  </a:cubicBezTo>
                  <a:cubicBezTo>
                    <a:pt x="2273" y="1519"/>
                    <a:pt x="2197" y="1503"/>
                    <a:pt x="2131" y="1473"/>
                  </a:cubicBezTo>
                  <a:lnTo>
                    <a:pt x="2131" y="1473"/>
                  </a:lnTo>
                  <a:cubicBezTo>
                    <a:pt x="2052" y="1664"/>
                    <a:pt x="1777" y="1772"/>
                    <a:pt x="1517" y="1714"/>
                  </a:cubicBezTo>
                  <a:cubicBezTo>
                    <a:pt x="1408" y="1690"/>
                    <a:pt x="1313" y="1639"/>
                    <a:pt x="1250" y="1569"/>
                  </a:cubicBezTo>
                  <a:lnTo>
                    <a:pt x="1250" y="1569"/>
                  </a:lnTo>
                  <a:cubicBezTo>
                    <a:pt x="983" y="1687"/>
                    <a:pt x="637" y="1623"/>
                    <a:pt x="477" y="1427"/>
                  </a:cubicBezTo>
                  <a:cubicBezTo>
                    <a:pt x="475" y="1425"/>
                    <a:pt x="473" y="1422"/>
                    <a:pt x="471" y="1420"/>
                  </a:cubicBezTo>
                  <a:lnTo>
                    <a:pt x="471" y="1420"/>
                  </a:lnTo>
                  <a:cubicBezTo>
                    <a:pt x="297" y="1435"/>
                    <a:pt x="138" y="1344"/>
                    <a:pt x="118" y="1216"/>
                  </a:cubicBezTo>
                  <a:cubicBezTo>
                    <a:pt x="107" y="1148"/>
                    <a:pt x="138" y="1080"/>
                    <a:pt x="202" y="1030"/>
                  </a:cubicBezTo>
                  <a:lnTo>
                    <a:pt x="202" y="1030"/>
                  </a:lnTo>
                  <a:cubicBezTo>
                    <a:pt x="51" y="965"/>
                    <a:pt x="0" y="822"/>
                    <a:pt x="88" y="711"/>
                  </a:cubicBezTo>
                  <a:cubicBezTo>
                    <a:pt x="139" y="647"/>
                    <a:pt x="229" y="605"/>
                    <a:pt x="329" y="597"/>
                  </a:cubicBezTo>
                  <a:lnTo>
                    <a:pt x="332" y="592"/>
                  </a:lnTo>
                  <a:close/>
                </a:path>
              </a:pathLst>
            </a:custGeom>
            <a:solidFill>
              <a:srgbClr val="D9D9D9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45" name="Freeform 6"/>
            <p:cNvSpPr>
              <a:spLocks noEditPoints="1"/>
            </p:cNvSpPr>
            <p:nvPr/>
          </p:nvSpPr>
          <p:spPr bwMode="auto">
            <a:xfrm>
              <a:off x="6823076" y="1347788"/>
              <a:ext cx="1390650" cy="762000"/>
            </a:xfrm>
            <a:custGeom>
              <a:avLst/>
              <a:gdLst/>
              <a:ahLst/>
              <a:cxnLst>
                <a:cxn ang="0">
                  <a:pos x="334" y="352"/>
                </a:cxn>
                <a:cxn ang="0">
                  <a:pos x="618" y="169"/>
                </a:cxn>
                <a:cxn ang="0">
                  <a:pos x="1071" y="152"/>
                </a:cxn>
                <a:cxn ang="0">
                  <a:pos x="1334" y="48"/>
                </a:cxn>
                <a:cxn ang="0">
                  <a:pos x="1676" y="91"/>
                </a:cxn>
                <a:cxn ang="0">
                  <a:pos x="1890" y="2"/>
                </a:cxn>
                <a:cxn ang="0">
                  <a:pos x="2141" y="54"/>
                </a:cxn>
                <a:cxn ang="0">
                  <a:pos x="2359" y="10"/>
                </a:cxn>
                <a:cxn ang="0">
                  <a:pos x="2690" y="62"/>
                </a:cxn>
                <a:cxn ang="0">
                  <a:pos x="2813" y="218"/>
                </a:cxn>
                <a:cxn ang="0">
                  <a:pos x="3047" y="349"/>
                </a:cxn>
                <a:cxn ang="0">
                  <a:pos x="3086" y="573"/>
                </a:cxn>
                <a:cxn ang="0">
                  <a:pos x="3170" y="805"/>
                </a:cxn>
                <a:cxn ang="0">
                  <a:pos x="3049" y="1072"/>
                </a:cxn>
                <a:cxn ang="0">
                  <a:pos x="2738" y="1251"/>
                </a:cxn>
                <a:cxn ang="0">
                  <a:pos x="2555" y="1449"/>
                </a:cxn>
                <a:cxn ang="0">
                  <a:pos x="2197" y="1489"/>
                </a:cxn>
                <a:cxn ang="0">
                  <a:pos x="1937" y="1630"/>
                </a:cxn>
                <a:cxn ang="0">
                  <a:pos x="1576" y="1710"/>
                </a:cxn>
                <a:cxn ang="0">
                  <a:pos x="1215" y="1551"/>
                </a:cxn>
                <a:cxn ang="0">
                  <a:pos x="681" y="1571"/>
                </a:cxn>
                <a:cxn ang="0">
                  <a:pos x="434" y="1402"/>
                </a:cxn>
                <a:cxn ang="0">
                  <a:pos x="151" y="1322"/>
                </a:cxn>
                <a:cxn ang="0">
                  <a:pos x="71" y="1140"/>
                </a:cxn>
                <a:cxn ang="0">
                  <a:pos x="109" y="984"/>
                </a:cxn>
                <a:cxn ang="0">
                  <a:pos x="1" y="820"/>
                </a:cxn>
                <a:cxn ang="0">
                  <a:pos x="90" y="636"/>
                </a:cxn>
                <a:cxn ang="0">
                  <a:pos x="288" y="562"/>
                </a:cxn>
                <a:cxn ang="0">
                  <a:pos x="101" y="647"/>
                </a:cxn>
                <a:cxn ang="0">
                  <a:pos x="16" y="817"/>
                </a:cxn>
                <a:cxn ang="0">
                  <a:pos x="116" y="969"/>
                </a:cxn>
                <a:cxn ang="0">
                  <a:pos x="87" y="1142"/>
                </a:cxn>
                <a:cxn ang="0">
                  <a:pos x="161" y="1310"/>
                </a:cxn>
                <a:cxn ang="0">
                  <a:pos x="369" y="1387"/>
                </a:cxn>
                <a:cxn ang="0">
                  <a:pos x="687" y="1556"/>
                </a:cxn>
                <a:cxn ang="0">
                  <a:pos x="1107" y="1572"/>
                </a:cxn>
                <a:cxn ang="0">
                  <a:pos x="1481" y="1681"/>
                </a:cxn>
                <a:cxn ang="0">
                  <a:pos x="1851" y="1654"/>
                </a:cxn>
                <a:cxn ang="0">
                  <a:pos x="2096" y="1440"/>
                </a:cxn>
                <a:cxn ang="0">
                  <a:pos x="2547" y="1435"/>
                </a:cxn>
                <a:cxn ang="0">
                  <a:pos x="2723" y="1246"/>
                </a:cxn>
                <a:cxn ang="0">
                  <a:pos x="3039" y="1060"/>
                </a:cxn>
                <a:cxn ang="0">
                  <a:pos x="3154" y="806"/>
                </a:cxn>
                <a:cxn ang="0">
                  <a:pos x="3071" y="568"/>
                </a:cxn>
                <a:cxn ang="0">
                  <a:pos x="3035" y="359"/>
                </a:cxn>
                <a:cxn ang="0">
                  <a:pos x="2803" y="228"/>
                </a:cxn>
                <a:cxn ang="0">
                  <a:pos x="2682" y="76"/>
                </a:cxn>
                <a:cxn ang="0">
                  <a:pos x="2429" y="16"/>
                </a:cxn>
                <a:cxn ang="0">
                  <a:pos x="2182" y="106"/>
                </a:cxn>
                <a:cxn ang="0">
                  <a:pos x="1892" y="17"/>
                </a:cxn>
                <a:cxn ang="0">
                  <a:pos x="1687" y="103"/>
                </a:cxn>
                <a:cxn ang="0">
                  <a:pos x="1410" y="64"/>
                </a:cxn>
                <a:cxn ang="0">
                  <a:pos x="1134" y="126"/>
                </a:cxn>
                <a:cxn ang="0">
                  <a:pos x="718" y="167"/>
                </a:cxn>
                <a:cxn ang="0">
                  <a:pos x="397" y="304"/>
                </a:cxn>
                <a:cxn ang="0">
                  <a:pos x="301" y="571"/>
                </a:cxn>
              </a:cxnLst>
              <a:rect l="0" t="0" r="r" b="b"/>
              <a:pathLst>
                <a:path w="3170" h="1710">
                  <a:moveTo>
                    <a:pt x="288" y="562"/>
                  </a:moveTo>
                  <a:lnTo>
                    <a:pt x="286" y="567"/>
                  </a:lnTo>
                  <a:lnTo>
                    <a:pt x="282" y="494"/>
                  </a:lnTo>
                  <a:cubicBezTo>
                    <a:pt x="282" y="493"/>
                    <a:pt x="282" y="492"/>
                    <a:pt x="283" y="492"/>
                  </a:cubicBezTo>
                  <a:lnTo>
                    <a:pt x="299" y="422"/>
                  </a:lnTo>
                  <a:cubicBezTo>
                    <a:pt x="299" y="421"/>
                    <a:pt x="299" y="420"/>
                    <a:pt x="299" y="420"/>
                  </a:cubicBezTo>
                  <a:lnTo>
                    <a:pt x="333" y="354"/>
                  </a:lnTo>
                  <a:cubicBezTo>
                    <a:pt x="334" y="353"/>
                    <a:pt x="334" y="353"/>
                    <a:pt x="334" y="352"/>
                  </a:cubicBezTo>
                  <a:lnTo>
                    <a:pt x="384" y="293"/>
                  </a:lnTo>
                  <a:cubicBezTo>
                    <a:pt x="385" y="293"/>
                    <a:pt x="385" y="293"/>
                    <a:pt x="385" y="292"/>
                  </a:cubicBezTo>
                  <a:lnTo>
                    <a:pt x="449" y="241"/>
                  </a:lnTo>
                  <a:cubicBezTo>
                    <a:pt x="450" y="241"/>
                    <a:pt x="450" y="241"/>
                    <a:pt x="451" y="240"/>
                  </a:cubicBezTo>
                  <a:lnTo>
                    <a:pt x="528" y="199"/>
                  </a:lnTo>
                  <a:cubicBezTo>
                    <a:pt x="528" y="199"/>
                    <a:pt x="528" y="199"/>
                    <a:pt x="529" y="199"/>
                  </a:cubicBezTo>
                  <a:lnTo>
                    <a:pt x="617" y="169"/>
                  </a:lnTo>
                  <a:cubicBezTo>
                    <a:pt x="617" y="169"/>
                    <a:pt x="618" y="169"/>
                    <a:pt x="618" y="169"/>
                  </a:cubicBezTo>
                  <a:lnTo>
                    <a:pt x="715" y="152"/>
                  </a:lnTo>
                  <a:lnTo>
                    <a:pt x="798" y="148"/>
                  </a:lnTo>
                  <a:lnTo>
                    <a:pt x="880" y="155"/>
                  </a:lnTo>
                  <a:lnTo>
                    <a:pt x="959" y="173"/>
                  </a:lnTo>
                  <a:lnTo>
                    <a:pt x="1034" y="199"/>
                  </a:lnTo>
                  <a:lnTo>
                    <a:pt x="1026" y="201"/>
                  </a:lnTo>
                  <a:lnTo>
                    <a:pt x="1070" y="153"/>
                  </a:lnTo>
                  <a:cubicBezTo>
                    <a:pt x="1070" y="153"/>
                    <a:pt x="1070" y="152"/>
                    <a:pt x="1071" y="152"/>
                  </a:cubicBezTo>
                  <a:lnTo>
                    <a:pt x="1125" y="113"/>
                  </a:lnTo>
                  <a:cubicBezTo>
                    <a:pt x="1125" y="113"/>
                    <a:pt x="1126" y="112"/>
                    <a:pt x="1126" y="112"/>
                  </a:cubicBezTo>
                  <a:lnTo>
                    <a:pt x="1189" y="81"/>
                  </a:lnTo>
                  <a:cubicBezTo>
                    <a:pt x="1189" y="81"/>
                    <a:pt x="1190" y="81"/>
                    <a:pt x="1190" y="81"/>
                  </a:cubicBezTo>
                  <a:lnTo>
                    <a:pt x="1259" y="60"/>
                  </a:lnTo>
                  <a:cubicBezTo>
                    <a:pt x="1260" y="60"/>
                    <a:pt x="1260" y="60"/>
                    <a:pt x="1260" y="60"/>
                  </a:cubicBezTo>
                  <a:lnTo>
                    <a:pt x="1333" y="49"/>
                  </a:lnTo>
                  <a:cubicBezTo>
                    <a:pt x="1334" y="48"/>
                    <a:pt x="1334" y="48"/>
                    <a:pt x="1334" y="48"/>
                  </a:cubicBezTo>
                  <a:lnTo>
                    <a:pt x="1410" y="48"/>
                  </a:lnTo>
                  <a:lnTo>
                    <a:pt x="1487" y="59"/>
                  </a:lnTo>
                  <a:cubicBezTo>
                    <a:pt x="1487" y="59"/>
                    <a:pt x="1487" y="59"/>
                    <a:pt x="1488" y="59"/>
                  </a:cubicBezTo>
                  <a:lnTo>
                    <a:pt x="1561" y="81"/>
                  </a:lnTo>
                  <a:cubicBezTo>
                    <a:pt x="1561" y="81"/>
                    <a:pt x="1562" y="81"/>
                    <a:pt x="1562" y="81"/>
                  </a:cubicBezTo>
                  <a:lnTo>
                    <a:pt x="1652" y="129"/>
                  </a:lnTo>
                  <a:lnTo>
                    <a:pt x="1642" y="131"/>
                  </a:lnTo>
                  <a:lnTo>
                    <a:pt x="1676" y="91"/>
                  </a:lnTo>
                  <a:cubicBezTo>
                    <a:pt x="1677" y="91"/>
                    <a:pt x="1677" y="90"/>
                    <a:pt x="1678" y="90"/>
                  </a:cubicBezTo>
                  <a:lnTo>
                    <a:pt x="1722" y="57"/>
                  </a:lnTo>
                  <a:cubicBezTo>
                    <a:pt x="1722" y="57"/>
                    <a:pt x="1722" y="57"/>
                    <a:pt x="1723" y="56"/>
                  </a:cubicBezTo>
                  <a:lnTo>
                    <a:pt x="1773" y="30"/>
                  </a:lnTo>
                  <a:cubicBezTo>
                    <a:pt x="1773" y="30"/>
                    <a:pt x="1774" y="30"/>
                    <a:pt x="1774" y="30"/>
                  </a:cubicBezTo>
                  <a:lnTo>
                    <a:pt x="1830" y="12"/>
                  </a:lnTo>
                  <a:cubicBezTo>
                    <a:pt x="1830" y="12"/>
                    <a:pt x="1831" y="12"/>
                    <a:pt x="1831" y="12"/>
                  </a:cubicBezTo>
                  <a:lnTo>
                    <a:pt x="1890" y="2"/>
                  </a:lnTo>
                  <a:cubicBezTo>
                    <a:pt x="1891" y="2"/>
                    <a:pt x="1891" y="1"/>
                    <a:pt x="1891" y="1"/>
                  </a:cubicBezTo>
                  <a:lnTo>
                    <a:pt x="1953" y="0"/>
                  </a:lnTo>
                  <a:lnTo>
                    <a:pt x="2016" y="8"/>
                  </a:lnTo>
                  <a:cubicBezTo>
                    <a:pt x="2017" y="8"/>
                    <a:pt x="2017" y="8"/>
                    <a:pt x="2018" y="8"/>
                  </a:cubicBezTo>
                  <a:lnTo>
                    <a:pt x="2078" y="25"/>
                  </a:lnTo>
                  <a:cubicBezTo>
                    <a:pt x="2078" y="25"/>
                    <a:pt x="2078" y="25"/>
                    <a:pt x="2079" y="25"/>
                  </a:cubicBezTo>
                  <a:lnTo>
                    <a:pt x="2140" y="53"/>
                  </a:lnTo>
                  <a:cubicBezTo>
                    <a:pt x="2140" y="53"/>
                    <a:pt x="2141" y="54"/>
                    <a:pt x="2141" y="54"/>
                  </a:cubicBezTo>
                  <a:lnTo>
                    <a:pt x="2191" y="93"/>
                  </a:lnTo>
                  <a:lnTo>
                    <a:pt x="2182" y="93"/>
                  </a:lnTo>
                  <a:lnTo>
                    <a:pt x="2234" y="57"/>
                  </a:lnTo>
                  <a:cubicBezTo>
                    <a:pt x="2234" y="57"/>
                    <a:pt x="2235" y="56"/>
                    <a:pt x="2235" y="56"/>
                  </a:cubicBezTo>
                  <a:lnTo>
                    <a:pt x="2294" y="28"/>
                  </a:lnTo>
                  <a:cubicBezTo>
                    <a:pt x="2294" y="28"/>
                    <a:pt x="2295" y="28"/>
                    <a:pt x="2295" y="28"/>
                  </a:cubicBezTo>
                  <a:lnTo>
                    <a:pt x="2358" y="10"/>
                  </a:lnTo>
                  <a:cubicBezTo>
                    <a:pt x="2359" y="10"/>
                    <a:pt x="2359" y="10"/>
                    <a:pt x="2359" y="10"/>
                  </a:cubicBezTo>
                  <a:lnTo>
                    <a:pt x="2426" y="1"/>
                  </a:lnTo>
                  <a:cubicBezTo>
                    <a:pt x="2427" y="0"/>
                    <a:pt x="2427" y="0"/>
                    <a:pt x="2428" y="0"/>
                  </a:cubicBezTo>
                  <a:lnTo>
                    <a:pt x="2496" y="1"/>
                  </a:lnTo>
                  <a:lnTo>
                    <a:pt x="2564" y="12"/>
                  </a:lnTo>
                  <a:cubicBezTo>
                    <a:pt x="2564" y="12"/>
                    <a:pt x="2564" y="12"/>
                    <a:pt x="2565" y="12"/>
                  </a:cubicBezTo>
                  <a:lnTo>
                    <a:pt x="2630" y="32"/>
                  </a:lnTo>
                  <a:cubicBezTo>
                    <a:pt x="2630" y="32"/>
                    <a:pt x="2631" y="32"/>
                    <a:pt x="2631" y="32"/>
                  </a:cubicBezTo>
                  <a:lnTo>
                    <a:pt x="2690" y="62"/>
                  </a:lnTo>
                  <a:cubicBezTo>
                    <a:pt x="2690" y="63"/>
                    <a:pt x="2691" y="63"/>
                    <a:pt x="2691" y="63"/>
                  </a:cubicBezTo>
                  <a:lnTo>
                    <a:pt x="2734" y="95"/>
                  </a:lnTo>
                  <a:cubicBezTo>
                    <a:pt x="2735" y="95"/>
                    <a:pt x="2735" y="96"/>
                    <a:pt x="2735" y="96"/>
                  </a:cubicBezTo>
                  <a:lnTo>
                    <a:pt x="2770" y="132"/>
                  </a:lnTo>
                  <a:cubicBezTo>
                    <a:pt x="2771" y="132"/>
                    <a:pt x="2771" y="133"/>
                    <a:pt x="2771" y="133"/>
                  </a:cubicBezTo>
                  <a:lnTo>
                    <a:pt x="2796" y="173"/>
                  </a:lnTo>
                  <a:cubicBezTo>
                    <a:pt x="2797" y="174"/>
                    <a:pt x="2797" y="174"/>
                    <a:pt x="2797" y="175"/>
                  </a:cubicBezTo>
                  <a:lnTo>
                    <a:pt x="2813" y="218"/>
                  </a:lnTo>
                  <a:lnTo>
                    <a:pt x="2808" y="213"/>
                  </a:lnTo>
                  <a:lnTo>
                    <a:pt x="2882" y="234"/>
                  </a:lnTo>
                  <a:cubicBezTo>
                    <a:pt x="2882" y="234"/>
                    <a:pt x="2882" y="234"/>
                    <a:pt x="2883" y="234"/>
                  </a:cubicBezTo>
                  <a:lnTo>
                    <a:pt x="2947" y="264"/>
                  </a:lnTo>
                  <a:cubicBezTo>
                    <a:pt x="2947" y="264"/>
                    <a:pt x="2948" y="265"/>
                    <a:pt x="2948" y="265"/>
                  </a:cubicBezTo>
                  <a:lnTo>
                    <a:pt x="3003" y="303"/>
                  </a:lnTo>
                  <a:cubicBezTo>
                    <a:pt x="3003" y="303"/>
                    <a:pt x="3004" y="304"/>
                    <a:pt x="3004" y="304"/>
                  </a:cubicBezTo>
                  <a:lnTo>
                    <a:pt x="3047" y="349"/>
                  </a:lnTo>
                  <a:cubicBezTo>
                    <a:pt x="3048" y="349"/>
                    <a:pt x="3048" y="350"/>
                    <a:pt x="3048" y="350"/>
                  </a:cubicBezTo>
                  <a:lnTo>
                    <a:pt x="3079" y="400"/>
                  </a:lnTo>
                  <a:cubicBezTo>
                    <a:pt x="3080" y="401"/>
                    <a:pt x="3080" y="401"/>
                    <a:pt x="3080" y="402"/>
                  </a:cubicBezTo>
                  <a:lnTo>
                    <a:pt x="3097" y="456"/>
                  </a:lnTo>
                  <a:cubicBezTo>
                    <a:pt x="3097" y="457"/>
                    <a:pt x="3097" y="457"/>
                    <a:pt x="3097" y="458"/>
                  </a:cubicBezTo>
                  <a:lnTo>
                    <a:pt x="3099" y="514"/>
                  </a:lnTo>
                  <a:cubicBezTo>
                    <a:pt x="3099" y="515"/>
                    <a:pt x="3099" y="516"/>
                    <a:pt x="3099" y="516"/>
                  </a:cubicBezTo>
                  <a:lnTo>
                    <a:pt x="3086" y="573"/>
                  </a:lnTo>
                  <a:cubicBezTo>
                    <a:pt x="3086" y="574"/>
                    <a:pt x="3086" y="574"/>
                    <a:pt x="3086" y="575"/>
                  </a:cubicBezTo>
                  <a:lnTo>
                    <a:pt x="3069" y="612"/>
                  </a:lnTo>
                  <a:lnTo>
                    <a:pt x="3068" y="603"/>
                  </a:lnTo>
                  <a:lnTo>
                    <a:pt x="3121" y="665"/>
                  </a:lnTo>
                  <a:cubicBezTo>
                    <a:pt x="3121" y="666"/>
                    <a:pt x="3121" y="666"/>
                    <a:pt x="3122" y="667"/>
                  </a:cubicBezTo>
                  <a:lnTo>
                    <a:pt x="3155" y="734"/>
                  </a:lnTo>
                  <a:cubicBezTo>
                    <a:pt x="3155" y="735"/>
                    <a:pt x="3155" y="735"/>
                    <a:pt x="3155" y="736"/>
                  </a:cubicBezTo>
                  <a:lnTo>
                    <a:pt x="3170" y="805"/>
                  </a:lnTo>
                  <a:cubicBezTo>
                    <a:pt x="3170" y="805"/>
                    <a:pt x="3170" y="806"/>
                    <a:pt x="3170" y="807"/>
                  </a:cubicBezTo>
                  <a:lnTo>
                    <a:pt x="3167" y="877"/>
                  </a:lnTo>
                  <a:cubicBezTo>
                    <a:pt x="3167" y="878"/>
                    <a:pt x="3167" y="878"/>
                    <a:pt x="3167" y="879"/>
                  </a:cubicBezTo>
                  <a:lnTo>
                    <a:pt x="3145" y="947"/>
                  </a:lnTo>
                  <a:cubicBezTo>
                    <a:pt x="3145" y="947"/>
                    <a:pt x="3145" y="948"/>
                    <a:pt x="3144" y="949"/>
                  </a:cubicBezTo>
                  <a:lnTo>
                    <a:pt x="3106" y="1013"/>
                  </a:lnTo>
                  <a:cubicBezTo>
                    <a:pt x="3106" y="1013"/>
                    <a:pt x="3106" y="1014"/>
                    <a:pt x="3105" y="1014"/>
                  </a:cubicBezTo>
                  <a:lnTo>
                    <a:pt x="3049" y="1072"/>
                  </a:lnTo>
                  <a:cubicBezTo>
                    <a:pt x="3049" y="1072"/>
                    <a:pt x="3048" y="1073"/>
                    <a:pt x="3048" y="1073"/>
                  </a:cubicBezTo>
                  <a:lnTo>
                    <a:pt x="2975" y="1123"/>
                  </a:lnTo>
                  <a:cubicBezTo>
                    <a:pt x="2975" y="1123"/>
                    <a:pt x="2974" y="1124"/>
                    <a:pt x="2974" y="1124"/>
                  </a:cubicBezTo>
                  <a:lnTo>
                    <a:pt x="2865" y="1170"/>
                  </a:lnTo>
                  <a:cubicBezTo>
                    <a:pt x="2864" y="1170"/>
                    <a:pt x="2864" y="1170"/>
                    <a:pt x="2863" y="1170"/>
                  </a:cubicBezTo>
                  <a:lnTo>
                    <a:pt x="2741" y="1195"/>
                  </a:lnTo>
                  <a:lnTo>
                    <a:pt x="2747" y="1189"/>
                  </a:lnTo>
                  <a:lnTo>
                    <a:pt x="2738" y="1251"/>
                  </a:lnTo>
                  <a:cubicBezTo>
                    <a:pt x="2738" y="1251"/>
                    <a:pt x="2738" y="1252"/>
                    <a:pt x="2738" y="1253"/>
                  </a:cubicBezTo>
                  <a:lnTo>
                    <a:pt x="2712" y="1311"/>
                  </a:lnTo>
                  <a:cubicBezTo>
                    <a:pt x="2712" y="1311"/>
                    <a:pt x="2711" y="1312"/>
                    <a:pt x="2711" y="1312"/>
                  </a:cubicBezTo>
                  <a:lnTo>
                    <a:pt x="2672" y="1365"/>
                  </a:lnTo>
                  <a:cubicBezTo>
                    <a:pt x="2672" y="1366"/>
                    <a:pt x="2671" y="1366"/>
                    <a:pt x="2671" y="1367"/>
                  </a:cubicBezTo>
                  <a:lnTo>
                    <a:pt x="2619" y="1412"/>
                  </a:lnTo>
                  <a:cubicBezTo>
                    <a:pt x="2618" y="1412"/>
                    <a:pt x="2618" y="1412"/>
                    <a:pt x="2618" y="1412"/>
                  </a:cubicBezTo>
                  <a:lnTo>
                    <a:pt x="2555" y="1449"/>
                  </a:lnTo>
                  <a:cubicBezTo>
                    <a:pt x="2554" y="1450"/>
                    <a:pt x="2554" y="1450"/>
                    <a:pt x="2553" y="1450"/>
                  </a:cubicBezTo>
                  <a:lnTo>
                    <a:pt x="2481" y="1479"/>
                  </a:lnTo>
                  <a:cubicBezTo>
                    <a:pt x="2481" y="1479"/>
                    <a:pt x="2481" y="1479"/>
                    <a:pt x="2480" y="1479"/>
                  </a:cubicBezTo>
                  <a:lnTo>
                    <a:pt x="2400" y="1496"/>
                  </a:lnTo>
                  <a:lnTo>
                    <a:pt x="2314" y="1502"/>
                  </a:lnTo>
                  <a:cubicBezTo>
                    <a:pt x="2314" y="1502"/>
                    <a:pt x="2313" y="1502"/>
                    <a:pt x="2313" y="1502"/>
                  </a:cubicBezTo>
                  <a:lnTo>
                    <a:pt x="2199" y="1489"/>
                  </a:lnTo>
                  <a:cubicBezTo>
                    <a:pt x="2198" y="1489"/>
                    <a:pt x="2198" y="1489"/>
                    <a:pt x="2197" y="1489"/>
                  </a:cubicBezTo>
                  <a:lnTo>
                    <a:pt x="2091" y="1455"/>
                  </a:lnTo>
                  <a:lnTo>
                    <a:pt x="2100" y="1451"/>
                  </a:lnTo>
                  <a:lnTo>
                    <a:pt x="2062" y="1519"/>
                  </a:lnTo>
                  <a:cubicBezTo>
                    <a:pt x="2062" y="1520"/>
                    <a:pt x="2062" y="1520"/>
                    <a:pt x="2061" y="1521"/>
                  </a:cubicBezTo>
                  <a:lnTo>
                    <a:pt x="2006" y="1579"/>
                  </a:lnTo>
                  <a:cubicBezTo>
                    <a:pt x="2006" y="1579"/>
                    <a:pt x="2006" y="1580"/>
                    <a:pt x="2005" y="1580"/>
                  </a:cubicBezTo>
                  <a:lnTo>
                    <a:pt x="1938" y="1629"/>
                  </a:lnTo>
                  <a:cubicBezTo>
                    <a:pt x="1938" y="1629"/>
                    <a:pt x="1937" y="1629"/>
                    <a:pt x="1937" y="1630"/>
                  </a:cubicBezTo>
                  <a:lnTo>
                    <a:pt x="1858" y="1669"/>
                  </a:lnTo>
                  <a:cubicBezTo>
                    <a:pt x="1858" y="1669"/>
                    <a:pt x="1857" y="1669"/>
                    <a:pt x="1857" y="1669"/>
                  </a:cubicBezTo>
                  <a:lnTo>
                    <a:pt x="1770" y="1696"/>
                  </a:lnTo>
                  <a:cubicBezTo>
                    <a:pt x="1769" y="1696"/>
                    <a:pt x="1769" y="1696"/>
                    <a:pt x="1769" y="1696"/>
                  </a:cubicBezTo>
                  <a:lnTo>
                    <a:pt x="1676" y="1710"/>
                  </a:lnTo>
                  <a:cubicBezTo>
                    <a:pt x="1675" y="1710"/>
                    <a:pt x="1675" y="1710"/>
                    <a:pt x="1674" y="1710"/>
                  </a:cubicBezTo>
                  <a:lnTo>
                    <a:pt x="1577" y="1710"/>
                  </a:lnTo>
                  <a:cubicBezTo>
                    <a:pt x="1577" y="1710"/>
                    <a:pt x="1577" y="1710"/>
                    <a:pt x="1576" y="1710"/>
                  </a:cubicBezTo>
                  <a:lnTo>
                    <a:pt x="1478" y="1696"/>
                  </a:lnTo>
                  <a:lnTo>
                    <a:pt x="1398" y="1673"/>
                  </a:lnTo>
                  <a:lnTo>
                    <a:pt x="1325" y="1641"/>
                  </a:lnTo>
                  <a:cubicBezTo>
                    <a:pt x="1325" y="1641"/>
                    <a:pt x="1324" y="1640"/>
                    <a:pt x="1324" y="1640"/>
                  </a:cubicBezTo>
                  <a:lnTo>
                    <a:pt x="1261" y="1599"/>
                  </a:lnTo>
                  <a:cubicBezTo>
                    <a:pt x="1261" y="1599"/>
                    <a:pt x="1260" y="1599"/>
                    <a:pt x="1260" y="1598"/>
                  </a:cubicBezTo>
                  <a:lnTo>
                    <a:pt x="1207" y="1549"/>
                  </a:lnTo>
                  <a:lnTo>
                    <a:pt x="1215" y="1551"/>
                  </a:lnTo>
                  <a:lnTo>
                    <a:pt x="1112" y="1587"/>
                  </a:lnTo>
                  <a:cubicBezTo>
                    <a:pt x="1112" y="1587"/>
                    <a:pt x="1111" y="1587"/>
                    <a:pt x="1111" y="1587"/>
                  </a:cubicBezTo>
                  <a:lnTo>
                    <a:pt x="1003" y="1606"/>
                  </a:lnTo>
                  <a:lnTo>
                    <a:pt x="893" y="1610"/>
                  </a:lnTo>
                  <a:cubicBezTo>
                    <a:pt x="892" y="1610"/>
                    <a:pt x="892" y="1610"/>
                    <a:pt x="892" y="1610"/>
                  </a:cubicBezTo>
                  <a:lnTo>
                    <a:pt x="785" y="1598"/>
                  </a:lnTo>
                  <a:cubicBezTo>
                    <a:pt x="784" y="1598"/>
                    <a:pt x="784" y="1598"/>
                    <a:pt x="783" y="1598"/>
                  </a:cubicBezTo>
                  <a:lnTo>
                    <a:pt x="681" y="1571"/>
                  </a:lnTo>
                  <a:cubicBezTo>
                    <a:pt x="681" y="1571"/>
                    <a:pt x="681" y="1571"/>
                    <a:pt x="680" y="1571"/>
                  </a:cubicBezTo>
                  <a:lnTo>
                    <a:pt x="587" y="1530"/>
                  </a:lnTo>
                  <a:cubicBezTo>
                    <a:pt x="587" y="1530"/>
                    <a:pt x="586" y="1529"/>
                    <a:pt x="586" y="1529"/>
                  </a:cubicBezTo>
                  <a:lnTo>
                    <a:pt x="503" y="1475"/>
                  </a:lnTo>
                  <a:cubicBezTo>
                    <a:pt x="503" y="1475"/>
                    <a:pt x="502" y="1475"/>
                    <a:pt x="502" y="1474"/>
                  </a:cubicBezTo>
                  <a:lnTo>
                    <a:pt x="434" y="1407"/>
                  </a:lnTo>
                  <a:lnTo>
                    <a:pt x="427" y="1400"/>
                  </a:lnTo>
                  <a:lnTo>
                    <a:pt x="434" y="1402"/>
                  </a:lnTo>
                  <a:lnTo>
                    <a:pt x="370" y="1403"/>
                  </a:lnTo>
                  <a:cubicBezTo>
                    <a:pt x="369" y="1403"/>
                    <a:pt x="369" y="1403"/>
                    <a:pt x="368" y="1403"/>
                  </a:cubicBezTo>
                  <a:lnTo>
                    <a:pt x="306" y="1394"/>
                  </a:lnTo>
                  <a:lnTo>
                    <a:pt x="248" y="1378"/>
                  </a:lnTo>
                  <a:cubicBezTo>
                    <a:pt x="248" y="1378"/>
                    <a:pt x="247" y="1378"/>
                    <a:pt x="247" y="1378"/>
                  </a:cubicBezTo>
                  <a:lnTo>
                    <a:pt x="196" y="1354"/>
                  </a:lnTo>
                  <a:cubicBezTo>
                    <a:pt x="196" y="1354"/>
                    <a:pt x="195" y="1353"/>
                    <a:pt x="195" y="1353"/>
                  </a:cubicBezTo>
                  <a:lnTo>
                    <a:pt x="151" y="1322"/>
                  </a:lnTo>
                  <a:cubicBezTo>
                    <a:pt x="150" y="1322"/>
                    <a:pt x="150" y="1321"/>
                    <a:pt x="150" y="1321"/>
                  </a:cubicBezTo>
                  <a:lnTo>
                    <a:pt x="114" y="1284"/>
                  </a:lnTo>
                  <a:cubicBezTo>
                    <a:pt x="113" y="1284"/>
                    <a:pt x="113" y="1283"/>
                    <a:pt x="113" y="1283"/>
                  </a:cubicBezTo>
                  <a:lnTo>
                    <a:pt x="88" y="1241"/>
                  </a:lnTo>
                  <a:cubicBezTo>
                    <a:pt x="87" y="1240"/>
                    <a:pt x="87" y="1239"/>
                    <a:pt x="87" y="1239"/>
                  </a:cubicBezTo>
                  <a:lnTo>
                    <a:pt x="73" y="1193"/>
                  </a:lnTo>
                  <a:cubicBezTo>
                    <a:pt x="73" y="1192"/>
                    <a:pt x="72" y="1191"/>
                    <a:pt x="72" y="1191"/>
                  </a:cubicBezTo>
                  <a:lnTo>
                    <a:pt x="71" y="1140"/>
                  </a:lnTo>
                  <a:cubicBezTo>
                    <a:pt x="71" y="1139"/>
                    <a:pt x="72" y="1138"/>
                    <a:pt x="72" y="1137"/>
                  </a:cubicBezTo>
                  <a:lnTo>
                    <a:pt x="87" y="1088"/>
                  </a:lnTo>
                  <a:cubicBezTo>
                    <a:pt x="87" y="1087"/>
                    <a:pt x="87" y="1087"/>
                    <a:pt x="88" y="1086"/>
                  </a:cubicBezTo>
                  <a:lnTo>
                    <a:pt x="116" y="1041"/>
                  </a:lnTo>
                  <a:cubicBezTo>
                    <a:pt x="116" y="1041"/>
                    <a:pt x="116" y="1040"/>
                    <a:pt x="117" y="1040"/>
                  </a:cubicBezTo>
                  <a:lnTo>
                    <a:pt x="159" y="999"/>
                  </a:lnTo>
                  <a:lnTo>
                    <a:pt x="161" y="1012"/>
                  </a:lnTo>
                  <a:lnTo>
                    <a:pt x="109" y="984"/>
                  </a:lnTo>
                  <a:cubicBezTo>
                    <a:pt x="108" y="983"/>
                    <a:pt x="108" y="983"/>
                    <a:pt x="107" y="983"/>
                  </a:cubicBezTo>
                  <a:lnTo>
                    <a:pt x="65" y="949"/>
                  </a:lnTo>
                  <a:cubicBezTo>
                    <a:pt x="65" y="948"/>
                    <a:pt x="65" y="948"/>
                    <a:pt x="64" y="948"/>
                  </a:cubicBezTo>
                  <a:lnTo>
                    <a:pt x="32" y="910"/>
                  </a:lnTo>
                  <a:cubicBezTo>
                    <a:pt x="32" y="909"/>
                    <a:pt x="32" y="909"/>
                    <a:pt x="31" y="908"/>
                  </a:cubicBezTo>
                  <a:lnTo>
                    <a:pt x="10" y="866"/>
                  </a:lnTo>
                  <a:cubicBezTo>
                    <a:pt x="10" y="865"/>
                    <a:pt x="10" y="865"/>
                    <a:pt x="10" y="864"/>
                  </a:cubicBezTo>
                  <a:lnTo>
                    <a:pt x="1" y="820"/>
                  </a:lnTo>
                  <a:cubicBezTo>
                    <a:pt x="1" y="819"/>
                    <a:pt x="0" y="819"/>
                    <a:pt x="0" y="818"/>
                  </a:cubicBezTo>
                  <a:lnTo>
                    <a:pt x="1" y="773"/>
                  </a:lnTo>
                  <a:cubicBezTo>
                    <a:pt x="1" y="773"/>
                    <a:pt x="2" y="772"/>
                    <a:pt x="2" y="771"/>
                  </a:cubicBezTo>
                  <a:lnTo>
                    <a:pt x="16" y="726"/>
                  </a:lnTo>
                  <a:cubicBezTo>
                    <a:pt x="16" y="725"/>
                    <a:pt x="16" y="725"/>
                    <a:pt x="17" y="724"/>
                  </a:cubicBezTo>
                  <a:lnTo>
                    <a:pt x="44" y="681"/>
                  </a:lnTo>
                  <a:cubicBezTo>
                    <a:pt x="44" y="681"/>
                    <a:pt x="44" y="680"/>
                    <a:pt x="45" y="680"/>
                  </a:cubicBezTo>
                  <a:lnTo>
                    <a:pt x="90" y="636"/>
                  </a:lnTo>
                  <a:cubicBezTo>
                    <a:pt x="90" y="635"/>
                    <a:pt x="91" y="635"/>
                    <a:pt x="91" y="635"/>
                  </a:cubicBezTo>
                  <a:lnTo>
                    <a:pt x="148" y="601"/>
                  </a:lnTo>
                  <a:cubicBezTo>
                    <a:pt x="149" y="600"/>
                    <a:pt x="149" y="600"/>
                    <a:pt x="150" y="600"/>
                  </a:cubicBezTo>
                  <a:lnTo>
                    <a:pt x="216" y="576"/>
                  </a:lnTo>
                  <a:cubicBezTo>
                    <a:pt x="216" y="576"/>
                    <a:pt x="217" y="576"/>
                    <a:pt x="217" y="576"/>
                  </a:cubicBezTo>
                  <a:lnTo>
                    <a:pt x="290" y="564"/>
                  </a:lnTo>
                  <a:lnTo>
                    <a:pt x="285" y="567"/>
                  </a:lnTo>
                  <a:lnTo>
                    <a:pt x="288" y="562"/>
                  </a:lnTo>
                  <a:close/>
                  <a:moveTo>
                    <a:pt x="298" y="576"/>
                  </a:moveTo>
                  <a:cubicBezTo>
                    <a:pt x="297" y="578"/>
                    <a:pt x="295" y="579"/>
                    <a:pt x="293" y="579"/>
                  </a:cubicBezTo>
                  <a:lnTo>
                    <a:pt x="220" y="591"/>
                  </a:lnTo>
                  <a:lnTo>
                    <a:pt x="221" y="591"/>
                  </a:lnTo>
                  <a:lnTo>
                    <a:pt x="155" y="615"/>
                  </a:lnTo>
                  <a:lnTo>
                    <a:pt x="157" y="614"/>
                  </a:lnTo>
                  <a:lnTo>
                    <a:pt x="100" y="648"/>
                  </a:lnTo>
                  <a:lnTo>
                    <a:pt x="101" y="647"/>
                  </a:lnTo>
                  <a:lnTo>
                    <a:pt x="56" y="691"/>
                  </a:lnTo>
                  <a:lnTo>
                    <a:pt x="57" y="690"/>
                  </a:lnTo>
                  <a:lnTo>
                    <a:pt x="30" y="733"/>
                  </a:lnTo>
                  <a:lnTo>
                    <a:pt x="31" y="731"/>
                  </a:lnTo>
                  <a:lnTo>
                    <a:pt x="17" y="776"/>
                  </a:lnTo>
                  <a:lnTo>
                    <a:pt x="17" y="774"/>
                  </a:lnTo>
                  <a:lnTo>
                    <a:pt x="16" y="819"/>
                  </a:lnTo>
                  <a:lnTo>
                    <a:pt x="16" y="817"/>
                  </a:lnTo>
                  <a:lnTo>
                    <a:pt x="25" y="861"/>
                  </a:lnTo>
                  <a:lnTo>
                    <a:pt x="25" y="859"/>
                  </a:lnTo>
                  <a:lnTo>
                    <a:pt x="46" y="901"/>
                  </a:lnTo>
                  <a:lnTo>
                    <a:pt x="45" y="899"/>
                  </a:lnTo>
                  <a:lnTo>
                    <a:pt x="77" y="937"/>
                  </a:lnTo>
                  <a:lnTo>
                    <a:pt x="76" y="936"/>
                  </a:lnTo>
                  <a:lnTo>
                    <a:pt x="118" y="970"/>
                  </a:lnTo>
                  <a:lnTo>
                    <a:pt x="116" y="969"/>
                  </a:lnTo>
                  <a:lnTo>
                    <a:pt x="168" y="997"/>
                  </a:lnTo>
                  <a:cubicBezTo>
                    <a:pt x="171" y="999"/>
                    <a:pt x="172" y="1001"/>
                    <a:pt x="172" y="1003"/>
                  </a:cubicBezTo>
                  <a:cubicBezTo>
                    <a:pt x="173" y="1006"/>
                    <a:pt x="172" y="1008"/>
                    <a:pt x="170" y="1010"/>
                  </a:cubicBezTo>
                  <a:lnTo>
                    <a:pt x="128" y="1051"/>
                  </a:lnTo>
                  <a:lnTo>
                    <a:pt x="129" y="1050"/>
                  </a:lnTo>
                  <a:lnTo>
                    <a:pt x="101" y="1095"/>
                  </a:lnTo>
                  <a:lnTo>
                    <a:pt x="102" y="1093"/>
                  </a:lnTo>
                  <a:lnTo>
                    <a:pt x="87" y="1142"/>
                  </a:lnTo>
                  <a:lnTo>
                    <a:pt x="87" y="1139"/>
                  </a:lnTo>
                  <a:lnTo>
                    <a:pt x="88" y="1190"/>
                  </a:lnTo>
                  <a:lnTo>
                    <a:pt x="88" y="1188"/>
                  </a:lnTo>
                  <a:lnTo>
                    <a:pt x="102" y="1234"/>
                  </a:lnTo>
                  <a:lnTo>
                    <a:pt x="101" y="1232"/>
                  </a:lnTo>
                  <a:lnTo>
                    <a:pt x="126" y="1274"/>
                  </a:lnTo>
                  <a:lnTo>
                    <a:pt x="125" y="1273"/>
                  </a:lnTo>
                  <a:lnTo>
                    <a:pt x="161" y="1310"/>
                  </a:lnTo>
                  <a:lnTo>
                    <a:pt x="160" y="1309"/>
                  </a:lnTo>
                  <a:lnTo>
                    <a:pt x="204" y="1340"/>
                  </a:lnTo>
                  <a:lnTo>
                    <a:pt x="203" y="1339"/>
                  </a:lnTo>
                  <a:lnTo>
                    <a:pt x="254" y="1363"/>
                  </a:lnTo>
                  <a:lnTo>
                    <a:pt x="253" y="1363"/>
                  </a:lnTo>
                  <a:lnTo>
                    <a:pt x="309" y="1379"/>
                  </a:lnTo>
                  <a:lnTo>
                    <a:pt x="371" y="1388"/>
                  </a:lnTo>
                  <a:lnTo>
                    <a:pt x="369" y="1387"/>
                  </a:lnTo>
                  <a:lnTo>
                    <a:pt x="433" y="1386"/>
                  </a:lnTo>
                  <a:cubicBezTo>
                    <a:pt x="436" y="1386"/>
                    <a:pt x="438" y="1387"/>
                    <a:pt x="440" y="1389"/>
                  </a:cubicBezTo>
                  <a:lnTo>
                    <a:pt x="445" y="1396"/>
                  </a:lnTo>
                  <a:lnTo>
                    <a:pt x="513" y="1463"/>
                  </a:lnTo>
                  <a:lnTo>
                    <a:pt x="512" y="1462"/>
                  </a:lnTo>
                  <a:lnTo>
                    <a:pt x="595" y="1516"/>
                  </a:lnTo>
                  <a:lnTo>
                    <a:pt x="594" y="1515"/>
                  </a:lnTo>
                  <a:lnTo>
                    <a:pt x="687" y="1556"/>
                  </a:lnTo>
                  <a:lnTo>
                    <a:pt x="686" y="1556"/>
                  </a:lnTo>
                  <a:lnTo>
                    <a:pt x="788" y="1583"/>
                  </a:lnTo>
                  <a:lnTo>
                    <a:pt x="786" y="1583"/>
                  </a:lnTo>
                  <a:lnTo>
                    <a:pt x="893" y="1595"/>
                  </a:lnTo>
                  <a:lnTo>
                    <a:pt x="892" y="1594"/>
                  </a:lnTo>
                  <a:lnTo>
                    <a:pt x="1000" y="1591"/>
                  </a:lnTo>
                  <a:lnTo>
                    <a:pt x="1108" y="1572"/>
                  </a:lnTo>
                  <a:lnTo>
                    <a:pt x="1107" y="1572"/>
                  </a:lnTo>
                  <a:lnTo>
                    <a:pt x="1210" y="1536"/>
                  </a:lnTo>
                  <a:cubicBezTo>
                    <a:pt x="1213" y="1535"/>
                    <a:pt x="1216" y="1536"/>
                    <a:pt x="1218" y="1538"/>
                  </a:cubicBezTo>
                  <a:lnTo>
                    <a:pt x="1271" y="1587"/>
                  </a:lnTo>
                  <a:lnTo>
                    <a:pt x="1270" y="1586"/>
                  </a:lnTo>
                  <a:lnTo>
                    <a:pt x="1333" y="1627"/>
                  </a:lnTo>
                  <a:lnTo>
                    <a:pt x="1332" y="1626"/>
                  </a:lnTo>
                  <a:lnTo>
                    <a:pt x="1403" y="1658"/>
                  </a:lnTo>
                  <a:lnTo>
                    <a:pt x="1481" y="1681"/>
                  </a:lnTo>
                  <a:lnTo>
                    <a:pt x="1579" y="1695"/>
                  </a:lnTo>
                  <a:lnTo>
                    <a:pt x="1577" y="1694"/>
                  </a:lnTo>
                  <a:lnTo>
                    <a:pt x="1674" y="1694"/>
                  </a:lnTo>
                  <a:lnTo>
                    <a:pt x="1673" y="1695"/>
                  </a:lnTo>
                  <a:lnTo>
                    <a:pt x="1766" y="1681"/>
                  </a:lnTo>
                  <a:lnTo>
                    <a:pt x="1765" y="1681"/>
                  </a:lnTo>
                  <a:lnTo>
                    <a:pt x="1852" y="1654"/>
                  </a:lnTo>
                  <a:lnTo>
                    <a:pt x="1851" y="1654"/>
                  </a:lnTo>
                  <a:lnTo>
                    <a:pt x="1930" y="1615"/>
                  </a:lnTo>
                  <a:lnTo>
                    <a:pt x="1929" y="1616"/>
                  </a:lnTo>
                  <a:lnTo>
                    <a:pt x="1996" y="1567"/>
                  </a:lnTo>
                  <a:lnTo>
                    <a:pt x="1995" y="1568"/>
                  </a:lnTo>
                  <a:lnTo>
                    <a:pt x="2050" y="1510"/>
                  </a:lnTo>
                  <a:lnTo>
                    <a:pt x="2048" y="1512"/>
                  </a:lnTo>
                  <a:lnTo>
                    <a:pt x="2086" y="1444"/>
                  </a:lnTo>
                  <a:cubicBezTo>
                    <a:pt x="2088" y="1440"/>
                    <a:pt x="2092" y="1439"/>
                    <a:pt x="2096" y="1440"/>
                  </a:cubicBezTo>
                  <a:lnTo>
                    <a:pt x="2202" y="1474"/>
                  </a:lnTo>
                  <a:lnTo>
                    <a:pt x="2200" y="1474"/>
                  </a:lnTo>
                  <a:lnTo>
                    <a:pt x="2314" y="1487"/>
                  </a:lnTo>
                  <a:lnTo>
                    <a:pt x="2313" y="1486"/>
                  </a:lnTo>
                  <a:lnTo>
                    <a:pt x="2397" y="1481"/>
                  </a:lnTo>
                  <a:lnTo>
                    <a:pt x="2477" y="1464"/>
                  </a:lnTo>
                  <a:lnTo>
                    <a:pt x="2475" y="1464"/>
                  </a:lnTo>
                  <a:lnTo>
                    <a:pt x="2547" y="1435"/>
                  </a:lnTo>
                  <a:lnTo>
                    <a:pt x="2546" y="1436"/>
                  </a:lnTo>
                  <a:lnTo>
                    <a:pt x="2609" y="1399"/>
                  </a:lnTo>
                  <a:lnTo>
                    <a:pt x="2608" y="1399"/>
                  </a:lnTo>
                  <a:lnTo>
                    <a:pt x="2660" y="1354"/>
                  </a:lnTo>
                  <a:lnTo>
                    <a:pt x="2659" y="1356"/>
                  </a:lnTo>
                  <a:lnTo>
                    <a:pt x="2698" y="1303"/>
                  </a:lnTo>
                  <a:lnTo>
                    <a:pt x="2697" y="1304"/>
                  </a:lnTo>
                  <a:lnTo>
                    <a:pt x="2723" y="1246"/>
                  </a:lnTo>
                  <a:lnTo>
                    <a:pt x="2723" y="1248"/>
                  </a:lnTo>
                  <a:lnTo>
                    <a:pt x="2732" y="1186"/>
                  </a:lnTo>
                  <a:cubicBezTo>
                    <a:pt x="2732" y="1183"/>
                    <a:pt x="2735" y="1180"/>
                    <a:pt x="2738" y="1180"/>
                  </a:cubicBezTo>
                  <a:lnTo>
                    <a:pt x="2860" y="1155"/>
                  </a:lnTo>
                  <a:lnTo>
                    <a:pt x="2858" y="1155"/>
                  </a:lnTo>
                  <a:lnTo>
                    <a:pt x="2967" y="1109"/>
                  </a:lnTo>
                  <a:lnTo>
                    <a:pt x="2966" y="1110"/>
                  </a:lnTo>
                  <a:lnTo>
                    <a:pt x="3039" y="1060"/>
                  </a:lnTo>
                  <a:lnTo>
                    <a:pt x="3038" y="1061"/>
                  </a:lnTo>
                  <a:lnTo>
                    <a:pt x="3094" y="1003"/>
                  </a:lnTo>
                  <a:lnTo>
                    <a:pt x="3093" y="1004"/>
                  </a:lnTo>
                  <a:lnTo>
                    <a:pt x="3131" y="940"/>
                  </a:lnTo>
                  <a:lnTo>
                    <a:pt x="3130" y="942"/>
                  </a:lnTo>
                  <a:lnTo>
                    <a:pt x="3152" y="874"/>
                  </a:lnTo>
                  <a:lnTo>
                    <a:pt x="3151" y="876"/>
                  </a:lnTo>
                  <a:lnTo>
                    <a:pt x="3154" y="806"/>
                  </a:lnTo>
                  <a:lnTo>
                    <a:pt x="3155" y="808"/>
                  </a:lnTo>
                  <a:lnTo>
                    <a:pt x="3140" y="739"/>
                  </a:lnTo>
                  <a:lnTo>
                    <a:pt x="3140" y="741"/>
                  </a:lnTo>
                  <a:lnTo>
                    <a:pt x="3107" y="674"/>
                  </a:lnTo>
                  <a:lnTo>
                    <a:pt x="3108" y="676"/>
                  </a:lnTo>
                  <a:lnTo>
                    <a:pt x="3055" y="614"/>
                  </a:lnTo>
                  <a:cubicBezTo>
                    <a:pt x="3053" y="611"/>
                    <a:pt x="3053" y="608"/>
                    <a:pt x="3054" y="605"/>
                  </a:cubicBezTo>
                  <a:lnTo>
                    <a:pt x="3071" y="568"/>
                  </a:lnTo>
                  <a:lnTo>
                    <a:pt x="3071" y="570"/>
                  </a:lnTo>
                  <a:lnTo>
                    <a:pt x="3084" y="513"/>
                  </a:lnTo>
                  <a:lnTo>
                    <a:pt x="3083" y="515"/>
                  </a:lnTo>
                  <a:lnTo>
                    <a:pt x="3081" y="459"/>
                  </a:lnTo>
                  <a:lnTo>
                    <a:pt x="3082" y="461"/>
                  </a:lnTo>
                  <a:lnTo>
                    <a:pt x="3065" y="407"/>
                  </a:lnTo>
                  <a:lnTo>
                    <a:pt x="3066" y="409"/>
                  </a:lnTo>
                  <a:lnTo>
                    <a:pt x="3035" y="359"/>
                  </a:lnTo>
                  <a:lnTo>
                    <a:pt x="3036" y="360"/>
                  </a:lnTo>
                  <a:lnTo>
                    <a:pt x="2993" y="315"/>
                  </a:lnTo>
                  <a:lnTo>
                    <a:pt x="2994" y="316"/>
                  </a:lnTo>
                  <a:lnTo>
                    <a:pt x="2939" y="278"/>
                  </a:lnTo>
                  <a:lnTo>
                    <a:pt x="2940" y="279"/>
                  </a:lnTo>
                  <a:lnTo>
                    <a:pt x="2876" y="249"/>
                  </a:lnTo>
                  <a:lnTo>
                    <a:pt x="2877" y="249"/>
                  </a:lnTo>
                  <a:lnTo>
                    <a:pt x="2803" y="228"/>
                  </a:lnTo>
                  <a:cubicBezTo>
                    <a:pt x="2801" y="227"/>
                    <a:pt x="2799" y="226"/>
                    <a:pt x="2798" y="223"/>
                  </a:cubicBezTo>
                  <a:lnTo>
                    <a:pt x="2782" y="180"/>
                  </a:lnTo>
                  <a:lnTo>
                    <a:pt x="2783" y="182"/>
                  </a:lnTo>
                  <a:lnTo>
                    <a:pt x="2758" y="142"/>
                  </a:lnTo>
                  <a:lnTo>
                    <a:pt x="2759" y="143"/>
                  </a:lnTo>
                  <a:lnTo>
                    <a:pt x="2724" y="107"/>
                  </a:lnTo>
                  <a:lnTo>
                    <a:pt x="2725" y="108"/>
                  </a:lnTo>
                  <a:lnTo>
                    <a:pt x="2682" y="76"/>
                  </a:lnTo>
                  <a:lnTo>
                    <a:pt x="2683" y="77"/>
                  </a:lnTo>
                  <a:lnTo>
                    <a:pt x="2624" y="47"/>
                  </a:lnTo>
                  <a:lnTo>
                    <a:pt x="2625" y="47"/>
                  </a:lnTo>
                  <a:lnTo>
                    <a:pt x="2560" y="27"/>
                  </a:lnTo>
                  <a:lnTo>
                    <a:pt x="2561" y="27"/>
                  </a:lnTo>
                  <a:lnTo>
                    <a:pt x="2495" y="17"/>
                  </a:lnTo>
                  <a:lnTo>
                    <a:pt x="2427" y="16"/>
                  </a:lnTo>
                  <a:lnTo>
                    <a:pt x="2429" y="16"/>
                  </a:lnTo>
                  <a:lnTo>
                    <a:pt x="2362" y="25"/>
                  </a:lnTo>
                  <a:lnTo>
                    <a:pt x="2363" y="25"/>
                  </a:lnTo>
                  <a:lnTo>
                    <a:pt x="2300" y="43"/>
                  </a:lnTo>
                  <a:lnTo>
                    <a:pt x="2301" y="43"/>
                  </a:lnTo>
                  <a:lnTo>
                    <a:pt x="2242" y="71"/>
                  </a:lnTo>
                  <a:lnTo>
                    <a:pt x="2243" y="70"/>
                  </a:lnTo>
                  <a:lnTo>
                    <a:pt x="2191" y="106"/>
                  </a:lnTo>
                  <a:cubicBezTo>
                    <a:pt x="2188" y="108"/>
                    <a:pt x="2184" y="108"/>
                    <a:pt x="2182" y="106"/>
                  </a:cubicBezTo>
                  <a:lnTo>
                    <a:pt x="2132" y="67"/>
                  </a:lnTo>
                  <a:lnTo>
                    <a:pt x="2133" y="68"/>
                  </a:lnTo>
                  <a:lnTo>
                    <a:pt x="2072" y="40"/>
                  </a:lnTo>
                  <a:lnTo>
                    <a:pt x="2073" y="40"/>
                  </a:lnTo>
                  <a:lnTo>
                    <a:pt x="2013" y="23"/>
                  </a:lnTo>
                  <a:lnTo>
                    <a:pt x="2015" y="23"/>
                  </a:lnTo>
                  <a:lnTo>
                    <a:pt x="1954" y="16"/>
                  </a:lnTo>
                  <a:lnTo>
                    <a:pt x="1892" y="17"/>
                  </a:lnTo>
                  <a:lnTo>
                    <a:pt x="1893" y="17"/>
                  </a:lnTo>
                  <a:lnTo>
                    <a:pt x="1834" y="27"/>
                  </a:lnTo>
                  <a:lnTo>
                    <a:pt x="1835" y="27"/>
                  </a:lnTo>
                  <a:lnTo>
                    <a:pt x="1779" y="45"/>
                  </a:lnTo>
                  <a:lnTo>
                    <a:pt x="1780" y="45"/>
                  </a:lnTo>
                  <a:lnTo>
                    <a:pt x="1730" y="71"/>
                  </a:lnTo>
                  <a:lnTo>
                    <a:pt x="1731" y="70"/>
                  </a:lnTo>
                  <a:lnTo>
                    <a:pt x="1687" y="103"/>
                  </a:lnTo>
                  <a:lnTo>
                    <a:pt x="1689" y="102"/>
                  </a:lnTo>
                  <a:lnTo>
                    <a:pt x="1655" y="142"/>
                  </a:lnTo>
                  <a:cubicBezTo>
                    <a:pt x="1652" y="145"/>
                    <a:pt x="1648" y="145"/>
                    <a:pt x="1645" y="144"/>
                  </a:cubicBezTo>
                  <a:lnTo>
                    <a:pt x="1555" y="96"/>
                  </a:lnTo>
                  <a:lnTo>
                    <a:pt x="1556" y="96"/>
                  </a:lnTo>
                  <a:lnTo>
                    <a:pt x="1483" y="74"/>
                  </a:lnTo>
                  <a:lnTo>
                    <a:pt x="1484" y="74"/>
                  </a:lnTo>
                  <a:lnTo>
                    <a:pt x="1410" y="64"/>
                  </a:lnTo>
                  <a:lnTo>
                    <a:pt x="1334" y="64"/>
                  </a:lnTo>
                  <a:lnTo>
                    <a:pt x="1336" y="64"/>
                  </a:lnTo>
                  <a:lnTo>
                    <a:pt x="1263" y="75"/>
                  </a:lnTo>
                  <a:lnTo>
                    <a:pt x="1264" y="75"/>
                  </a:lnTo>
                  <a:lnTo>
                    <a:pt x="1195" y="96"/>
                  </a:lnTo>
                  <a:lnTo>
                    <a:pt x="1196" y="96"/>
                  </a:lnTo>
                  <a:lnTo>
                    <a:pt x="1133" y="127"/>
                  </a:lnTo>
                  <a:lnTo>
                    <a:pt x="1134" y="126"/>
                  </a:lnTo>
                  <a:lnTo>
                    <a:pt x="1080" y="165"/>
                  </a:lnTo>
                  <a:lnTo>
                    <a:pt x="1081" y="164"/>
                  </a:lnTo>
                  <a:lnTo>
                    <a:pt x="1037" y="212"/>
                  </a:lnTo>
                  <a:cubicBezTo>
                    <a:pt x="1035" y="214"/>
                    <a:pt x="1032" y="215"/>
                    <a:pt x="1029" y="214"/>
                  </a:cubicBezTo>
                  <a:lnTo>
                    <a:pt x="956" y="188"/>
                  </a:lnTo>
                  <a:lnTo>
                    <a:pt x="879" y="171"/>
                  </a:lnTo>
                  <a:lnTo>
                    <a:pt x="799" y="164"/>
                  </a:lnTo>
                  <a:lnTo>
                    <a:pt x="718" y="167"/>
                  </a:lnTo>
                  <a:lnTo>
                    <a:pt x="621" y="184"/>
                  </a:lnTo>
                  <a:lnTo>
                    <a:pt x="622" y="184"/>
                  </a:lnTo>
                  <a:lnTo>
                    <a:pt x="534" y="214"/>
                  </a:lnTo>
                  <a:lnTo>
                    <a:pt x="535" y="214"/>
                  </a:lnTo>
                  <a:lnTo>
                    <a:pt x="458" y="255"/>
                  </a:lnTo>
                  <a:lnTo>
                    <a:pt x="459" y="254"/>
                  </a:lnTo>
                  <a:lnTo>
                    <a:pt x="395" y="305"/>
                  </a:lnTo>
                  <a:lnTo>
                    <a:pt x="397" y="304"/>
                  </a:lnTo>
                  <a:lnTo>
                    <a:pt x="347" y="363"/>
                  </a:lnTo>
                  <a:lnTo>
                    <a:pt x="348" y="361"/>
                  </a:lnTo>
                  <a:lnTo>
                    <a:pt x="314" y="427"/>
                  </a:lnTo>
                  <a:lnTo>
                    <a:pt x="314" y="425"/>
                  </a:lnTo>
                  <a:lnTo>
                    <a:pt x="298" y="495"/>
                  </a:lnTo>
                  <a:lnTo>
                    <a:pt x="298" y="493"/>
                  </a:lnTo>
                  <a:lnTo>
                    <a:pt x="302" y="566"/>
                  </a:lnTo>
                  <a:cubicBezTo>
                    <a:pt x="303" y="568"/>
                    <a:pt x="302" y="569"/>
                    <a:pt x="301" y="571"/>
                  </a:cubicBezTo>
                  <a:lnTo>
                    <a:pt x="298" y="576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46" name="Freeform 7"/>
            <p:cNvSpPr>
              <a:spLocks noEditPoints="1"/>
            </p:cNvSpPr>
            <p:nvPr/>
          </p:nvSpPr>
          <p:spPr bwMode="auto">
            <a:xfrm>
              <a:off x="6896101" y="1387475"/>
              <a:ext cx="1271588" cy="647700"/>
            </a:xfrm>
            <a:custGeom>
              <a:avLst/>
              <a:gdLst/>
              <a:ahLst/>
              <a:cxnLst>
                <a:cxn ang="0">
                  <a:pos x="91" y="944"/>
                </a:cxn>
                <a:cxn ang="0">
                  <a:pos x="0" y="918"/>
                </a:cxn>
                <a:cxn ang="0">
                  <a:pos x="94" y="929"/>
                </a:cxn>
                <a:cxn ang="0">
                  <a:pos x="188" y="933"/>
                </a:cxn>
                <a:cxn ang="0">
                  <a:pos x="352" y="1292"/>
                </a:cxn>
                <a:cxn ang="0">
                  <a:pos x="268" y="1292"/>
                </a:cxn>
                <a:cxn ang="0">
                  <a:pos x="352" y="1292"/>
                </a:cxn>
                <a:cxn ang="0">
                  <a:pos x="992" y="1385"/>
                </a:cxn>
                <a:cxn ang="0">
                  <a:pos x="1054" y="1444"/>
                </a:cxn>
                <a:cxn ang="0">
                  <a:pos x="1956" y="1281"/>
                </a:cxn>
                <a:cxn ang="0">
                  <a:pos x="1921" y="1351"/>
                </a:cxn>
                <a:cxn ang="0">
                  <a:pos x="1956" y="1281"/>
                </a:cxn>
                <a:cxn ang="0">
                  <a:pos x="2438" y="857"/>
                </a:cxn>
                <a:cxn ang="0">
                  <a:pos x="2479" y="889"/>
                </a:cxn>
                <a:cxn ang="0">
                  <a:pos x="2516" y="926"/>
                </a:cxn>
                <a:cxn ang="0">
                  <a:pos x="2544" y="965"/>
                </a:cxn>
                <a:cxn ang="0">
                  <a:pos x="2564" y="1006"/>
                </a:cxn>
                <a:cxn ang="0">
                  <a:pos x="2576" y="1051"/>
                </a:cxn>
                <a:cxn ang="0">
                  <a:pos x="2564" y="1096"/>
                </a:cxn>
                <a:cxn ang="0">
                  <a:pos x="2561" y="1054"/>
                </a:cxn>
                <a:cxn ang="0">
                  <a:pos x="2549" y="1012"/>
                </a:cxn>
                <a:cxn ang="0">
                  <a:pos x="2530" y="973"/>
                </a:cxn>
                <a:cxn ang="0">
                  <a:pos x="2504" y="936"/>
                </a:cxn>
                <a:cxn ang="0">
                  <a:pos x="2430" y="871"/>
                </a:cxn>
                <a:cxn ang="0">
                  <a:pos x="2332" y="823"/>
                </a:cxn>
                <a:cxn ang="0">
                  <a:pos x="2901" y="521"/>
                </a:cxn>
                <a:cxn ang="0">
                  <a:pos x="2854" y="580"/>
                </a:cxn>
                <a:cxn ang="0">
                  <a:pos x="2784" y="615"/>
                </a:cxn>
                <a:cxn ang="0">
                  <a:pos x="2843" y="569"/>
                </a:cxn>
                <a:cxn ang="0">
                  <a:pos x="2901" y="521"/>
                </a:cxn>
                <a:cxn ang="0">
                  <a:pos x="2654" y="176"/>
                </a:cxn>
                <a:cxn ang="0">
                  <a:pos x="2633" y="127"/>
                </a:cxn>
                <a:cxn ang="0">
                  <a:pos x="1960" y="64"/>
                </a:cxn>
                <a:cxn ang="0">
                  <a:pos x="2027" y="11"/>
                </a:cxn>
                <a:cxn ang="0">
                  <a:pos x="1960" y="64"/>
                </a:cxn>
                <a:cxn ang="0">
                  <a:pos x="1479" y="41"/>
                </a:cxn>
                <a:cxn ang="0">
                  <a:pos x="1468" y="103"/>
                </a:cxn>
                <a:cxn ang="0">
                  <a:pos x="870" y="110"/>
                </a:cxn>
                <a:cxn ang="0">
                  <a:pos x="958" y="177"/>
                </a:cxn>
                <a:cxn ang="0">
                  <a:pos x="870" y="110"/>
                </a:cxn>
                <a:cxn ang="0">
                  <a:pos x="122" y="481"/>
                </a:cxn>
                <a:cxn ang="0">
                  <a:pos x="154" y="531"/>
                </a:cxn>
              </a:cxnLst>
              <a:rect l="0" t="0" r="r" b="b"/>
              <a:pathLst>
                <a:path w="2901" h="1453">
                  <a:moveTo>
                    <a:pt x="187" y="949"/>
                  </a:moveTo>
                  <a:lnTo>
                    <a:pt x="91" y="944"/>
                  </a:lnTo>
                  <a:cubicBezTo>
                    <a:pt x="90" y="944"/>
                    <a:pt x="90" y="944"/>
                    <a:pt x="89" y="944"/>
                  </a:cubicBezTo>
                  <a:lnTo>
                    <a:pt x="0" y="918"/>
                  </a:lnTo>
                  <a:lnTo>
                    <a:pt x="5" y="903"/>
                  </a:lnTo>
                  <a:lnTo>
                    <a:pt x="94" y="929"/>
                  </a:lnTo>
                  <a:lnTo>
                    <a:pt x="92" y="928"/>
                  </a:lnTo>
                  <a:lnTo>
                    <a:pt x="188" y="933"/>
                  </a:lnTo>
                  <a:lnTo>
                    <a:pt x="187" y="949"/>
                  </a:lnTo>
                  <a:close/>
                  <a:moveTo>
                    <a:pt x="352" y="1292"/>
                  </a:moveTo>
                  <a:lnTo>
                    <a:pt x="271" y="1307"/>
                  </a:lnTo>
                  <a:lnTo>
                    <a:pt x="268" y="1292"/>
                  </a:lnTo>
                  <a:lnTo>
                    <a:pt x="349" y="1277"/>
                  </a:lnTo>
                  <a:lnTo>
                    <a:pt x="352" y="1292"/>
                  </a:lnTo>
                  <a:close/>
                  <a:moveTo>
                    <a:pt x="1041" y="1453"/>
                  </a:moveTo>
                  <a:lnTo>
                    <a:pt x="992" y="1385"/>
                  </a:lnTo>
                  <a:lnTo>
                    <a:pt x="1005" y="1376"/>
                  </a:lnTo>
                  <a:lnTo>
                    <a:pt x="1054" y="1444"/>
                  </a:lnTo>
                  <a:lnTo>
                    <a:pt x="1041" y="1453"/>
                  </a:lnTo>
                  <a:close/>
                  <a:moveTo>
                    <a:pt x="1956" y="1281"/>
                  </a:moveTo>
                  <a:lnTo>
                    <a:pt x="1936" y="1356"/>
                  </a:lnTo>
                  <a:lnTo>
                    <a:pt x="1921" y="1351"/>
                  </a:lnTo>
                  <a:lnTo>
                    <a:pt x="1941" y="1276"/>
                  </a:lnTo>
                  <a:lnTo>
                    <a:pt x="1956" y="1281"/>
                  </a:lnTo>
                  <a:close/>
                  <a:moveTo>
                    <a:pt x="2339" y="808"/>
                  </a:moveTo>
                  <a:lnTo>
                    <a:pt x="2438" y="857"/>
                  </a:lnTo>
                  <a:cubicBezTo>
                    <a:pt x="2438" y="858"/>
                    <a:pt x="2439" y="858"/>
                    <a:pt x="2439" y="858"/>
                  </a:cubicBezTo>
                  <a:lnTo>
                    <a:pt x="2479" y="889"/>
                  </a:lnTo>
                  <a:lnTo>
                    <a:pt x="2515" y="925"/>
                  </a:lnTo>
                  <a:cubicBezTo>
                    <a:pt x="2515" y="925"/>
                    <a:pt x="2516" y="925"/>
                    <a:pt x="2516" y="926"/>
                  </a:cubicBezTo>
                  <a:lnTo>
                    <a:pt x="2543" y="964"/>
                  </a:lnTo>
                  <a:cubicBezTo>
                    <a:pt x="2543" y="964"/>
                    <a:pt x="2543" y="965"/>
                    <a:pt x="2544" y="965"/>
                  </a:cubicBezTo>
                  <a:lnTo>
                    <a:pt x="2564" y="1005"/>
                  </a:lnTo>
                  <a:cubicBezTo>
                    <a:pt x="2564" y="1005"/>
                    <a:pt x="2564" y="1006"/>
                    <a:pt x="2564" y="1006"/>
                  </a:cubicBezTo>
                  <a:lnTo>
                    <a:pt x="2576" y="1049"/>
                  </a:lnTo>
                  <a:cubicBezTo>
                    <a:pt x="2576" y="1050"/>
                    <a:pt x="2576" y="1050"/>
                    <a:pt x="2576" y="1051"/>
                  </a:cubicBezTo>
                  <a:lnTo>
                    <a:pt x="2580" y="1095"/>
                  </a:lnTo>
                  <a:lnTo>
                    <a:pt x="2564" y="1096"/>
                  </a:lnTo>
                  <a:lnTo>
                    <a:pt x="2560" y="1052"/>
                  </a:lnTo>
                  <a:lnTo>
                    <a:pt x="2561" y="1054"/>
                  </a:lnTo>
                  <a:lnTo>
                    <a:pt x="2549" y="1011"/>
                  </a:lnTo>
                  <a:lnTo>
                    <a:pt x="2549" y="1012"/>
                  </a:lnTo>
                  <a:lnTo>
                    <a:pt x="2529" y="972"/>
                  </a:lnTo>
                  <a:lnTo>
                    <a:pt x="2530" y="973"/>
                  </a:lnTo>
                  <a:lnTo>
                    <a:pt x="2503" y="935"/>
                  </a:lnTo>
                  <a:lnTo>
                    <a:pt x="2504" y="936"/>
                  </a:lnTo>
                  <a:lnTo>
                    <a:pt x="2470" y="902"/>
                  </a:lnTo>
                  <a:lnTo>
                    <a:pt x="2430" y="871"/>
                  </a:lnTo>
                  <a:lnTo>
                    <a:pt x="2431" y="872"/>
                  </a:lnTo>
                  <a:lnTo>
                    <a:pt x="2332" y="823"/>
                  </a:lnTo>
                  <a:lnTo>
                    <a:pt x="2339" y="808"/>
                  </a:lnTo>
                  <a:close/>
                  <a:moveTo>
                    <a:pt x="2901" y="521"/>
                  </a:moveTo>
                  <a:lnTo>
                    <a:pt x="2856" y="578"/>
                  </a:lnTo>
                  <a:cubicBezTo>
                    <a:pt x="2855" y="579"/>
                    <a:pt x="2855" y="579"/>
                    <a:pt x="2854" y="580"/>
                  </a:cubicBezTo>
                  <a:lnTo>
                    <a:pt x="2794" y="628"/>
                  </a:lnTo>
                  <a:lnTo>
                    <a:pt x="2784" y="615"/>
                  </a:lnTo>
                  <a:lnTo>
                    <a:pt x="2844" y="567"/>
                  </a:lnTo>
                  <a:lnTo>
                    <a:pt x="2843" y="569"/>
                  </a:lnTo>
                  <a:lnTo>
                    <a:pt x="2888" y="512"/>
                  </a:lnTo>
                  <a:lnTo>
                    <a:pt x="2901" y="521"/>
                  </a:lnTo>
                  <a:close/>
                  <a:moveTo>
                    <a:pt x="2649" y="126"/>
                  </a:moveTo>
                  <a:lnTo>
                    <a:pt x="2654" y="176"/>
                  </a:lnTo>
                  <a:lnTo>
                    <a:pt x="2638" y="177"/>
                  </a:lnTo>
                  <a:lnTo>
                    <a:pt x="2633" y="127"/>
                  </a:lnTo>
                  <a:lnTo>
                    <a:pt x="2649" y="126"/>
                  </a:lnTo>
                  <a:close/>
                  <a:moveTo>
                    <a:pt x="1960" y="64"/>
                  </a:moveTo>
                  <a:lnTo>
                    <a:pt x="2014" y="0"/>
                  </a:lnTo>
                  <a:lnTo>
                    <a:pt x="2027" y="11"/>
                  </a:lnTo>
                  <a:lnTo>
                    <a:pt x="1973" y="75"/>
                  </a:lnTo>
                  <a:lnTo>
                    <a:pt x="1960" y="64"/>
                  </a:lnTo>
                  <a:close/>
                  <a:moveTo>
                    <a:pt x="1453" y="96"/>
                  </a:moveTo>
                  <a:lnTo>
                    <a:pt x="1479" y="41"/>
                  </a:lnTo>
                  <a:lnTo>
                    <a:pt x="1494" y="48"/>
                  </a:lnTo>
                  <a:lnTo>
                    <a:pt x="1468" y="103"/>
                  </a:lnTo>
                  <a:lnTo>
                    <a:pt x="1453" y="96"/>
                  </a:lnTo>
                  <a:close/>
                  <a:moveTo>
                    <a:pt x="870" y="110"/>
                  </a:moveTo>
                  <a:lnTo>
                    <a:pt x="965" y="163"/>
                  </a:lnTo>
                  <a:lnTo>
                    <a:pt x="958" y="177"/>
                  </a:lnTo>
                  <a:lnTo>
                    <a:pt x="863" y="124"/>
                  </a:lnTo>
                  <a:lnTo>
                    <a:pt x="870" y="110"/>
                  </a:lnTo>
                  <a:close/>
                  <a:moveTo>
                    <a:pt x="139" y="536"/>
                  </a:moveTo>
                  <a:lnTo>
                    <a:pt x="122" y="481"/>
                  </a:lnTo>
                  <a:lnTo>
                    <a:pt x="137" y="476"/>
                  </a:lnTo>
                  <a:lnTo>
                    <a:pt x="154" y="531"/>
                  </a:lnTo>
                  <a:lnTo>
                    <a:pt x="139" y="536"/>
                  </a:lnTo>
                  <a:close/>
                </a:path>
              </a:pathLst>
            </a:custGeom>
            <a:solidFill>
              <a:srgbClr val="000000"/>
            </a:solidFill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47" name="Rectangle 104"/>
            <p:cNvSpPr>
              <a:spLocks noChangeArrowheads="1"/>
            </p:cNvSpPr>
            <p:nvPr/>
          </p:nvSpPr>
          <p:spPr bwMode="auto">
            <a:xfrm>
              <a:off x="7146926" y="1509713"/>
              <a:ext cx="792163" cy="434975"/>
            </a:xfrm>
            <a:prstGeom prst="rect">
              <a:avLst/>
            </a:prstGeom>
            <a:solidFill>
              <a:srgbClr val="D9D9D9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48" name="Rectangle 105"/>
            <p:cNvSpPr>
              <a:spLocks noChangeArrowheads="1"/>
            </p:cNvSpPr>
            <p:nvPr/>
          </p:nvSpPr>
          <p:spPr bwMode="auto">
            <a:xfrm>
              <a:off x="7292976" y="1546225"/>
              <a:ext cx="625475" cy="2079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hu-HU" sz="12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Verdana" pitchFamily="34" charset="0"/>
                  <a:cs typeface="Arial" pitchFamily="34" charset="0"/>
                </a:rPr>
                <a:t>OpCo1 </a:t>
              </a:r>
              <a:endParaRPr kumimoji="0" lang="hu-H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49" name="Rectangle 106"/>
            <p:cNvSpPr>
              <a:spLocks noChangeArrowheads="1"/>
            </p:cNvSpPr>
            <p:nvPr/>
          </p:nvSpPr>
          <p:spPr bwMode="auto">
            <a:xfrm>
              <a:off x="7229476" y="1731963"/>
              <a:ext cx="695325" cy="206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hu-HU" sz="12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Verdana" pitchFamily="34" charset="0"/>
                  <a:cs typeface="Arial" pitchFamily="34" charset="0"/>
                </a:rPr>
                <a:t>Services</a:t>
              </a:r>
              <a:endParaRPr kumimoji="0" lang="hu-H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57" name="Rectangle 43"/>
          <p:cNvSpPr>
            <a:spLocks noChangeArrowheads="1"/>
          </p:cNvSpPr>
          <p:nvPr/>
        </p:nvSpPr>
        <p:spPr bwMode="auto">
          <a:xfrm>
            <a:off x="45021" y="2934469"/>
            <a:ext cx="849313" cy="428625"/>
          </a:xfrm>
          <a:prstGeom prst="rect">
            <a:avLst/>
          </a:prstGeom>
          <a:solidFill>
            <a:srgbClr val="D9D9D9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u-HU"/>
          </a:p>
        </p:txBody>
      </p:sp>
      <p:sp>
        <p:nvSpPr>
          <p:cNvPr id="158" name="Freeform 44"/>
          <p:cNvSpPr>
            <a:spLocks noEditPoints="1"/>
          </p:cNvSpPr>
          <p:nvPr/>
        </p:nvSpPr>
        <p:spPr bwMode="auto">
          <a:xfrm>
            <a:off x="35496" y="2924944"/>
            <a:ext cx="869950" cy="449262"/>
          </a:xfrm>
          <a:custGeom>
            <a:avLst/>
            <a:gdLst/>
            <a:ahLst/>
            <a:cxnLst>
              <a:cxn ang="0">
                <a:pos x="0" y="24"/>
              </a:cxn>
              <a:cxn ang="0">
                <a:pos x="24" y="0"/>
              </a:cxn>
              <a:cxn ang="0">
                <a:pos x="1960" y="0"/>
              </a:cxn>
              <a:cxn ang="0">
                <a:pos x="1984" y="24"/>
              </a:cxn>
              <a:cxn ang="0">
                <a:pos x="1984" y="984"/>
              </a:cxn>
              <a:cxn ang="0">
                <a:pos x="1960" y="1008"/>
              </a:cxn>
              <a:cxn ang="0">
                <a:pos x="24" y="1008"/>
              </a:cxn>
              <a:cxn ang="0">
                <a:pos x="0" y="984"/>
              </a:cxn>
              <a:cxn ang="0">
                <a:pos x="0" y="24"/>
              </a:cxn>
              <a:cxn ang="0">
                <a:pos x="48" y="984"/>
              </a:cxn>
              <a:cxn ang="0">
                <a:pos x="24" y="960"/>
              </a:cxn>
              <a:cxn ang="0">
                <a:pos x="1960" y="960"/>
              </a:cxn>
              <a:cxn ang="0">
                <a:pos x="1936" y="984"/>
              </a:cxn>
              <a:cxn ang="0">
                <a:pos x="1936" y="24"/>
              </a:cxn>
              <a:cxn ang="0">
                <a:pos x="1960" y="48"/>
              </a:cxn>
              <a:cxn ang="0">
                <a:pos x="24" y="48"/>
              </a:cxn>
              <a:cxn ang="0">
                <a:pos x="48" y="24"/>
              </a:cxn>
              <a:cxn ang="0">
                <a:pos x="48" y="984"/>
              </a:cxn>
            </a:cxnLst>
            <a:rect l="0" t="0" r="r" b="b"/>
            <a:pathLst>
              <a:path w="1984" h="1008">
                <a:moveTo>
                  <a:pt x="0" y="24"/>
                </a:moveTo>
                <a:cubicBezTo>
                  <a:pt x="0" y="11"/>
                  <a:pt x="11" y="0"/>
                  <a:pt x="24" y="0"/>
                </a:cubicBezTo>
                <a:lnTo>
                  <a:pt x="1960" y="0"/>
                </a:lnTo>
                <a:cubicBezTo>
                  <a:pt x="1974" y="0"/>
                  <a:pt x="1984" y="11"/>
                  <a:pt x="1984" y="24"/>
                </a:cubicBezTo>
                <a:lnTo>
                  <a:pt x="1984" y="984"/>
                </a:lnTo>
                <a:cubicBezTo>
                  <a:pt x="1984" y="998"/>
                  <a:pt x="1974" y="1008"/>
                  <a:pt x="1960" y="1008"/>
                </a:cubicBezTo>
                <a:lnTo>
                  <a:pt x="24" y="1008"/>
                </a:lnTo>
                <a:cubicBezTo>
                  <a:pt x="11" y="1008"/>
                  <a:pt x="0" y="998"/>
                  <a:pt x="0" y="984"/>
                </a:cubicBezTo>
                <a:lnTo>
                  <a:pt x="0" y="24"/>
                </a:lnTo>
                <a:close/>
                <a:moveTo>
                  <a:pt x="48" y="984"/>
                </a:moveTo>
                <a:lnTo>
                  <a:pt x="24" y="960"/>
                </a:lnTo>
                <a:lnTo>
                  <a:pt x="1960" y="960"/>
                </a:lnTo>
                <a:lnTo>
                  <a:pt x="1936" y="984"/>
                </a:lnTo>
                <a:lnTo>
                  <a:pt x="1936" y="24"/>
                </a:lnTo>
                <a:lnTo>
                  <a:pt x="1960" y="48"/>
                </a:lnTo>
                <a:lnTo>
                  <a:pt x="24" y="48"/>
                </a:lnTo>
                <a:lnTo>
                  <a:pt x="48" y="24"/>
                </a:lnTo>
                <a:lnTo>
                  <a:pt x="48" y="984"/>
                </a:lnTo>
                <a:close/>
              </a:path>
            </a:pathLst>
          </a:custGeom>
          <a:solidFill>
            <a:srgbClr val="0099FF"/>
          </a:solidFill>
          <a:ln w="0" cap="flat">
            <a:solidFill>
              <a:srgbClr val="0099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u-HU"/>
          </a:p>
        </p:txBody>
      </p:sp>
      <p:sp>
        <p:nvSpPr>
          <p:cNvPr id="159" name="Rectangle 50"/>
          <p:cNvSpPr>
            <a:spLocks noChangeArrowheads="1"/>
          </p:cNvSpPr>
          <p:nvPr/>
        </p:nvSpPr>
        <p:spPr bwMode="auto">
          <a:xfrm>
            <a:off x="133921" y="2988444"/>
            <a:ext cx="687388" cy="249237"/>
          </a:xfrm>
          <a:prstGeom prst="rect">
            <a:avLst/>
          </a:prstGeom>
          <a:solidFill>
            <a:srgbClr val="D9D9D9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u-HU"/>
          </a:p>
        </p:txBody>
      </p:sp>
      <p:sp>
        <p:nvSpPr>
          <p:cNvPr id="160" name="Rectangle 51"/>
          <p:cNvSpPr>
            <a:spLocks noChangeArrowheads="1"/>
          </p:cNvSpPr>
          <p:nvPr/>
        </p:nvSpPr>
        <p:spPr bwMode="auto">
          <a:xfrm>
            <a:off x="314896" y="3023369"/>
            <a:ext cx="393700" cy="20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u-HU" sz="12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cs typeface="Arial" pitchFamily="34" charset="0"/>
              </a:rPr>
              <a:t>RNC</a:t>
            </a:r>
            <a:endParaRPr kumimoji="0" lang="hu-H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1" name="Rectangle 52"/>
          <p:cNvSpPr>
            <a:spLocks noChangeArrowheads="1"/>
          </p:cNvSpPr>
          <p:nvPr/>
        </p:nvSpPr>
        <p:spPr bwMode="auto">
          <a:xfrm>
            <a:off x="951483" y="2934469"/>
            <a:ext cx="849313" cy="428625"/>
          </a:xfrm>
          <a:prstGeom prst="rect">
            <a:avLst/>
          </a:prstGeom>
          <a:solidFill>
            <a:srgbClr val="D9D9D9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u-HU"/>
          </a:p>
        </p:txBody>
      </p:sp>
      <p:sp>
        <p:nvSpPr>
          <p:cNvPr id="162" name="Freeform 53"/>
          <p:cNvSpPr>
            <a:spLocks noEditPoints="1"/>
          </p:cNvSpPr>
          <p:nvPr/>
        </p:nvSpPr>
        <p:spPr bwMode="auto">
          <a:xfrm>
            <a:off x="940371" y="2924944"/>
            <a:ext cx="869950" cy="449262"/>
          </a:xfrm>
          <a:custGeom>
            <a:avLst/>
            <a:gdLst/>
            <a:ahLst/>
            <a:cxnLst>
              <a:cxn ang="0">
                <a:pos x="0" y="24"/>
              </a:cxn>
              <a:cxn ang="0">
                <a:pos x="24" y="0"/>
              </a:cxn>
              <a:cxn ang="0">
                <a:pos x="1960" y="0"/>
              </a:cxn>
              <a:cxn ang="0">
                <a:pos x="1984" y="24"/>
              </a:cxn>
              <a:cxn ang="0">
                <a:pos x="1984" y="984"/>
              </a:cxn>
              <a:cxn ang="0">
                <a:pos x="1960" y="1008"/>
              </a:cxn>
              <a:cxn ang="0">
                <a:pos x="24" y="1008"/>
              </a:cxn>
              <a:cxn ang="0">
                <a:pos x="0" y="984"/>
              </a:cxn>
              <a:cxn ang="0">
                <a:pos x="0" y="24"/>
              </a:cxn>
              <a:cxn ang="0">
                <a:pos x="48" y="984"/>
              </a:cxn>
              <a:cxn ang="0">
                <a:pos x="24" y="960"/>
              </a:cxn>
              <a:cxn ang="0">
                <a:pos x="1960" y="960"/>
              </a:cxn>
              <a:cxn ang="0">
                <a:pos x="1936" y="984"/>
              </a:cxn>
              <a:cxn ang="0">
                <a:pos x="1936" y="24"/>
              </a:cxn>
              <a:cxn ang="0">
                <a:pos x="1960" y="48"/>
              </a:cxn>
              <a:cxn ang="0">
                <a:pos x="24" y="48"/>
              </a:cxn>
              <a:cxn ang="0">
                <a:pos x="48" y="24"/>
              </a:cxn>
              <a:cxn ang="0">
                <a:pos x="48" y="984"/>
              </a:cxn>
            </a:cxnLst>
            <a:rect l="0" t="0" r="r" b="b"/>
            <a:pathLst>
              <a:path w="1984" h="1008">
                <a:moveTo>
                  <a:pt x="0" y="24"/>
                </a:moveTo>
                <a:cubicBezTo>
                  <a:pt x="0" y="11"/>
                  <a:pt x="11" y="0"/>
                  <a:pt x="24" y="0"/>
                </a:cubicBezTo>
                <a:lnTo>
                  <a:pt x="1960" y="0"/>
                </a:lnTo>
                <a:cubicBezTo>
                  <a:pt x="1974" y="0"/>
                  <a:pt x="1984" y="11"/>
                  <a:pt x="1984" y="24"/>
                </a:cubicBezTo>
                <a:lnTo>
                  <a:pt x="1984" y="984"/>
                </a:lnTo>
                <a:cubicBezTo>
                  <a:pt x="1984" y="998"/>
                  <a:pt x="1974" y="1008"/>
                  <a:pt x="1960" y="1008"/>
                </a:cubicBezTo>
                <a:lnTo>
                  <a:pt x="24" y="1008"/>
                </a:lnTo>
                <a:cubicBezTo>
                  <a:pt x="11" y="1008"/>
                  <a:pt x="0" y="998"/>
                  <a:pt x="0" y="984"/>
                </a:cubicBezTo>
                <a:lnTo>
                  <a:pt x="0" y="24"/>
                </a:lnTo>
                <a:close/>
                <a:moveTo>
                  <a:pt x="48" y="984"/>
                </a:moveTo>
                <a:lnTo>
                  <a:pt x="24" y="960"/>
                </a:lnTo>
                <a:lnTo>
                  <a:pt x="1960" y="960"/>
                </a:lnTo>
                <a:lnTo>
                  <a:pt x="1936" y="984"/>
                </a:lnTo>
                <a:lnTo>
                  <a:pt x="1936" y="24"/>
                </a:lnTo>
                <a:lnTo>
                  <a:pt x="1960" y="48"/>
                </a:lnTo>
                <a:lnTo>
                  <a:pt x="24" y="48"/>
                </a:lnTo>
                <a:lnTo>
                  <a:pt x="48" y="24"/>
                </a:lnTo>
                <a:lnTo>
                  <a:pt x="48" y="984"/>
                </a:lnTo>
                <a:close/>
              </a:path>
            </a:pathLst>
          </a:custGeom>
          <a:solidFill>
            <a:srgbClr val="0099FF"/>
          </a:solidFill>
          <a:ln w="0" cap="flat">
            <a:solidFill>
              <a:srgbClr val="0099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u-HU"/>
          </a:p>
        </p:txBody>
      </p:sp>
      <p:sp>
        <p:nvSpPr>
          <p:cNvPr id="163" name="Rectangle 54"/>
          <p:cNvSpPr>
            <a:spLocks noChangeArrowheads="1"/>
          </p:cNvSpPr>
          <p:nvPr/>
        </p:nvSpPr>
        <p:spPr bwMode="auto">
          <a:xfrm>
            <a:off x="1030858" y="2988444"/>
            <a:ext cx="695325" cy="249237"/>
          </a:xfrm>
          <a:prstGeom prst="rect">
            <a:avLst/>
          </a:prstGeom>
          <a:solidFill>
            <a:srgbClr val="D9D9D9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u-HU"/>
          </a:p>
        </p:txBody>
      </p:sp>
      <p:sp>
        <p:nvSpPr>
          <p:cNvPr id="164" name="Rectangle 55"/>
          <p:cNvSpPr>
            <a:spLocks noChangeArrowheads="1"/>
          </p:cNvSpPr>
          <p:nvPr/>
        </p:nvSpPr>
        <p:spPr bwMode="auto">
          <a:xfrm>
            <a:off x="1230883" y="3023369"/>
            <a:ext cx="318998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u-HU" sz="1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cs typeface="Arial" pitchFamily="34" charset="0"/>
              </a:rPr>
              <a:t>BSC</a:t>
            </a:r>
            <a:endParaRPr kumimoji="0" lang="hu-H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5" name="Rectangle 121"/>
          <p:cNvSpPr>
            <a:spLocks noChangeArrowheads="1"/>
          </p:cNvSpPr>
          <p:nvPr/>
        </p:nvSpPr>
        <p:spPr bwMode="auto">
          <a:xfrm>
            <a:off x="165671" y="2704281"/>
            <a:ext cx="718145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hu-HU" sz="1100" dirty="0" smtClean="0">
                <a:cs typeface="Arial" pitchFamily="34" charset="0"/>
              </a:rPr>
              <a:t>UMTS</a:t>
            </a:r>
            <a:r>
              <a:rPr kumimoji="0" lang="hu-HU" sz="1100" b="0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Verdana" pitchFamily="34" charset="0"/>
                <a:cs typeface="Arial" pitchFamily="34" charset="0"/>
              </a:rPr>
              <a:t>=</a:t>
            </a:r>
            <a:r>
              <a:rPr kumimoji="0" lang="hu-HU" sz="1100" b="0" i="0" u="none" strike="noStrike" cap="none" normalizeH="0" baseline="0" dirty="0" smtClean="0">
                <a:ln>
                  <a:noFill/>
                </a:ln>
                <a:effectLst/>
                <a:latin typeface="Verdana" pitchFamily="34" charset="0"/>
                <a:cs typeface="Arial" pitchFamily="34" charset="0"/>
              </a:rPr>
              <a:t>3G</a:t>
            </a:r>
            <a:endParaRPr kumimoji="0" lang="hu-HU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6" name="Rectangle 122"/>
          <p:cNvSpPr>
            <a:spLocks noChangeArrowheads="1"/>
          </p:cNvSpPr>
          <p:nvPr/>
        </p:nvSpPr>
        <p:spPr bwMode="auto">
          <a:xfrm>
            <a:off x="876871" y="2667769"/>
            <a:ext cx="976313" cy="2286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hu-HU"/>
          </a:p>
        </p:txBody>
      </p:sp>
      <p:sp>
        <p:nvSpPr>
          <p:cNvPr id="167" name="Rectangle 123"/>
          <p:cNvSpPr>
            <a:spLocks noChangeArrowheads="1"/>
          </p:cNvSpPr>
          <p:nvPr/>
        </p:nvSpPr>
        <p:spPr bwMode="auto">
          <a:xfrm>
            <a:off x="1061021" y="2704281"/>
            <a:ext cx="637995" cy="1692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u-HU" sz="1100" b="0" i="0" u="none" strike="noStrike" cap="none" normalizeH="0" baseline="0" dirty="0" smtClean="0">
                <a:ln>
                  <a:noFill/>
                </a:ln>
                <a:effectLst/>
                <a:latin typeface="Verdana" pitchFamily="34" charset="0"/>
                <a:cs typeface="Arial" pitchFamily="34" charset="0"/>
              </a:rPr>
              <a:t>GSM=2G</a:t>
            </a:r>
            <a:endParaRPr kumimoji="0" lang="hu-HU" sz="18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8" name="Rectangle 167"/>
          <p:cNvSpPr/>
          <p:nvPr/>
        </p:nvSpPr>
        <p:spPr bwMode="auto">
          <a:xfrm>
            <a:off x="878569" y="2246384"/>
            <a:ext cx="978153" cy="276999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hu-HU" sz="1200" dirty="0" smtClean="0"/>
              <a:t>OpCo1 CN</a:t>
            </a:r>
            <a:endParaRPr kumimoji="0" lang="hu-HU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grpSp>
        <p:nvGrpSpPr>
          <p:cNvPr id="7" name="Group 168"/>
          <p:cNvGrpSpPr/>
          <p:nvPr/>
        </p:nvGrpSpPr>
        <p:grpSpPr>
          <a:xfrm>
            <a:off x="0" y="3933056"/>
            <a:ext cx="1115616" cy="509587"/>
            <a:chOff x="6402388" y="4697413"/>
            <a:chExt cx="1844676" cy="509587"/>
          </a:xfrm>
          <a:solidFill>
            <a:schemeClr val="bg1">
              <a:lumMod val="85000"/>
            </a:schemeClr>
          </a:solidFill>
        </p:grpSpPr>
        <p:sp>
          <p:nvSpPr>
            <p:cNvPr id="170" name="Freeform 58"/>
            <p:cNvSpPr>
              <a:spLocks/>
            </p:cNvSpPr>
            <p:nvPr/>
          </p:nvSpPr>
          <p:spPr bwMode="auto">
            <a:xfrm>
              <a:off x="6429376" y="4743450"/>
              <a:ext cx="1817688" cy="439737"/>
            </a:xfrm>
            <a:custGeom>
              <a:avLst/>
              <a:gdLst/>
              <a:ahLst/>
              <a:cxnLst>
                <a:cxn ang="0">
                  <a:pos x="422" y="329"/>
                </a:cxn>
                <a:cxn ang="0">
                  <a:pos x="957" y="103"/>
                </a:cxn>
                <a:cxn ang="0">
                  <a:pos x="1357" y="129"/>
                </a:cxn>
                <a:cxn ang="0">
                  <a:pos x="1357" y="129"/>
                </a:cxn>
                <a:cxn ang="0">
                  <a:pos x="2025" y="63"/>
                </a:cxn>
                <a:cxn ang="0">
                  <a:pos x="2140" y="90"/>
                </a:cxn>
                <a:cxn ang="0">
                  <a:pos x="2140" y="90"/>
                </a:cxn>
                <a:cxn ang="0">
                  <a:pos x="2682" y="32"/>
                </a:cxn>
                <a:cxn ang="0">
                  <a:pos x="2823" y="70"/>
                </a:cxn>
                <a:cxn ang="0">
                  <a:pos x="2823" y="70"/>
                </a:cxn>
                <a:cxn ang="0">
                  <a:pos x="3457" y="53"/>
                </a:cxn>
                <a:cxn ang="0">
                  <a:pos x="3608" y="137"/>
                </a:cxn>
                <a:cxn ang="0">
                  <a:pos x="3608" y="137"/>
                </a:cxn>
                <a:cxn ang="0">
                  <a:pos x="3955" y="332"/>
                </a:cxn>
                <a:cxn ang="0">
                  <a:pos x="3933" y="353"/>
                </a:cxn>
                <a:cxn ang="0">
                  <a:pos x="3933" y="353"/>
                </a:cxn>
                <a:cxn ang="0">
                  <a:pos x="3817" y="636"/>
                </a:cxn>
                <a:cxn ang="0">
                  <a:pos x="3524" y="675"/>
                </a:cxn>
                <a:cxn ang="0">
                  <a:pos x="3524" y="675"/>
                </a:cxn>
                <a:cxn ang="0">
                  <a:pos x="2984" y="846"/>
                </a:cxn>
                <a:cxn ang="0">
                  <a:pos x="2705" y="820"/>
                </a:cxn>
                <a:cxn ang="0">
                  <a:pos x="2705" y="820"/>
                </a:cxn>
                <a:cxn ang="0">
                  <a:pos x="1925" y="954"/>
                </a:cxn>
                <a:cxn ang="0">
                  <a:pos x="1586" y="873"/>
                </a:cxn>
                <a:cxn ang="0">
                  <a:pos x="1586" y="873"/>
                </a:cxn>
                <a:cxn ang="0">
                  <a:pos x="606" y="795"/>
                </a:cxn>
                <a:cxn ang="0">
                  <a:pos x="598" y="791"/>
                </a:cxn>
                <a:cxn ang="0">
                  <a:pos x="598" y="791"/>
                </a:cxn>
                <a:cxn ang="0">
                  <a:pos x="150" y="677"/>
                </a:cxn>
                <a:cxn ang="0">
                  <a:pos x="256" y="574"/>
                </a:cxn>
                <a:cxn ang="0">
                  <a:pos x="256" y="574"/>
                </a:cxn>
                <a:cxn ang="0">
                  <a:pos x="112" y="396"/>
                </a:cxn>
                <a:cxn ang="0">
                  <a:pos x="418" y="332"/>
                </a:cxn>
                <a:cxn ang="0">
                  <a:pos x="422" y="329"/>
                </a:cxn>
              </a:cxnLst>
              <a:rect l="0" t="0" r="r" b="b"/>
              <a:pathLst>
                <a:path w="4144" h="987">
                  <a:moveTo>
                    <a:pt x="422" y="329"/>
                  </a:moveTo>
                  <a:cubicBezTo>
                    <a:pt x="375" y="220"/>
                    <a:pt x="615" y="118"/>
                    <a:pt x="957" y="103"/>
                  </a:cubicBezTo>
                  <a:cubicBezTo>
                    <a:pt x="1096" y="97"/>
                    <a:pt x="1237" y="106"/>
                    <a:pt x="1357" y="129"/>
                  </a:cubicBezTo>
                  <a:lnTo>
                    <a:pt x="1357" y="129"/>
                  </a:lnTo>
                  <a:cubicBezTo>
                    <a:pt x="1485" y="52"/>
                    <a:pt x="1784" y="22"/>
                    <a:pt x="2025" y="63"/>
                  </a:cubicBezTo>
                  <a:cubicBezTo>
                    <a:pt x="2067" y="71"/>
                    <a:pt x="2106" y="80"/>
                    <a:pt x="2140" y="90"/>
                  </a:cubicBezTo>
                  <a:lnTo>
                    <a:pt x="2140" y="90"/>
                  </a:lnTo>
                  <a:cubicBezTo>
                    <a:pt x="2239" y="26"/>
                    <a:pt x="2482" y="0"/>
                    <a:pt x="2682" y="32"/>
                  </a:cubicBezTo>
                  <a:cubicBezTo>
                    <a:pt x="2737" y="41"/>
                    <a:pt x="2785" y="54"/>
                    <a:pt x="2823" y="70"/>
                  </a:cubicBezTo>
                  <a:lnTo>
                    <a:pt x="2823" y="70"/>
                  </a:lnTo>
                  <a:cubicBezTo>
                    <a:pt x="2983" y="9"/>
                    <a:pt x="3267" y="1"/>
                    <a:pt x="3457" y="53"/>
                  </a:cubicBezTo>
                  <a:cubicBezTo>
                    <a:pt x="3536" y="75"/>
                    <a:pt x="3590" y="104"/>
                    <a:pt x="3608" y="137"/>
                  </a:cubicBezTo>
                  <a:lnTo>
                    <a:pt x="3608" y="137"/>
                  </a:lnTo>
                  <a:cubicBezTo>
                    <a:pt x="3872" y="160"/>
                    <a:pt x="4027" y="248"/>
                    <a:pt x="3955" y="332"/>
                  </a:cubicBezTo>
                  <a:cubicBezTo>
                    <a:pt x="3949" y="340"/>
                    <a:pt x="3942" y="347"/>
                    <a:pt x="3933" y="353"/>
                  </a:cubicBezTo>
                  <a:lnTo>
                    <a:pt x="3933" y="353"/>
                  </a:lnTo>
                  <a:cubicBezTo>
                    <a:pt x="4144" y="442"/>
                    <a:pt x="4092" y="568"/>
                    <a:pt x="3817" y="636"/>
                  </a:cubicBezTo>
                  <a:cubicBezTo>
                    <a:pt x="3732" y="657"/>
                    <a:pt x="3631" y="671"/>
                    <a:pt x="3524" y="675"/>
                  </a:cubicBezTo>
                  <a:lnTo>
                    <a:pt x="3524" y="675"/>
                  </a:lnTo>
                  <a:cubicBezTo>
                    <a:pt x="3521" y="770"/>
                    <a:pt x="3280" y="847"/>
                    <a:pt x="2984" y="846"/>
                  </a:cubicBezTo>
                  <a:cubicBezTo>
                    <a:pt x="2885" y="846"/>
                    <a:pt x="2788" y="837"/>
                    <a:pt x="2705" y="820"/>
                  </a:cubicBezTo>
                  <a:lnTo>
                    <a:pt x="2705" y="820"/>
                  </a:lnTo>
                  <a:cubicBezTo>
                    <a:pt x="2604" y="926"/>
                    <a:pt x="2255" y="987"/>
                    <a:pt x="1925" y="954"/>
                  </a:cubicBezTo>
                  <a:cubicBezTo>
                    <a:pt x="1787" y="941"/>
                    <a:pt x="1667" y="912"/>
                    <a:pt x="1586" y="873"/>
                  </a:cubicBezTo>
                  <a:lnTo>
                    <a:pt x="1586" y="873"/>
                  </a:lnTo>
                  <a:cubicBezTo>
                    <a:pt x="1248" y="939"/>
                    <a:pt x="809" y="904"/>
                    <a:pt x="606" y="795"/>
                  </a:cubicBezTo>
                  <a:cubicBezTo>
                    <a:pt x="603" y="793"/>
                    <a:pt x="600" y="792"/>
                    <a:pt x="598" y="791"/>
                  </a:cubicBezTo>
                  <a:lnTo>
                    <a:pt x="598" y="791"/>
                  </a:lnTo>
                  <a:cubicBezTo>
                    <a:pt x="377" y="799"/>
                    <a:pt x="176" y="748"/>
                    <a:pt x="150" y="677"/>
                  </a:cubicBezTo>
                  <a:cubicBezTo>
                    <a:pt x="136" y="639"/>
                    <a:pt x="175" y="602"/>
                    <a:pt x="256" y="574"/>
                  </a:cubicBezTo>
                  <a:lnTo>
                    <a:pt x="256" y="574"/>
                  </a:lnTo>
                  <a:cubicBezTo>
                    <a:pt x="64" y="537"/>
                    <a:pt x="0" y="458"/>
                    <a:pt x="112" y="396"/>
                  </a:cubicBezTo>
                  <a:cubicBezTo>
                    <a:pt x="177" y="360"/>
                    <a:pt x="291" y="337"/>
                    <a:pt x="418" y="332"/>
                  </a:cubicBezTo>
                  <a:lnTo>
                    <a:pt x="422" y="329"/>
                  </a:lnTo>
                  <a:close/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71" name="Freeform 59"/>
            <p:cNvSpPr>
              <a:spLocks noEditPoints="1"/>
            </p:cNvSpPr>
            <p:nvPr/>
          </p:nvSpPr>
          <p:spPr bwMode="auto">
            <a:xfrm>
              <a:off x="6451601" y="4748213"/>
              <a:ext cx="1763713" cy="428625"/>
            </a:xfrm>
            <a:custGeom>
              <a:avLst/>
              <a:gdLst/>
              <a:ahLst/>
              <a:cxnLst>
                <a:cxn ang="0">
                  <a:pos x="360" y="275"/>
                </a:cxn>
                <a:cxn ang="0">
                  <a:pos x="427" y="196"/>
                </a:cxn>
                <a:cxn ang="0">
                  <a:pos x="1115" y="86"/>
                </a:cxn>
                <a:cxn ang="0">
                  <a:pos x="1510" y="45"/>
                </a:cxn>
                <a:cxn ang="0">
                  <a:pos x="2038" y="58"/>
                </a:cxn>
                <a:cxn ang="0">
                  <a:pos x="2322" y="7"/>
                </a:cxn>
                <a:cxn ang="0">
                  <a:pos x="2836" y="32"/>
                </a:cxn>
                <a:cxn ang="0">
                  <a:pos x="3409" y="35"/>
                </a:cxn>
                <a:cxn ang="0">
                  <a:pos x="3565" y="121"/>
                </a:cxn>
                <a:cxn ang="0">
                  <a:pos x="3863" y="195"/>
                </a:cxn>
                <a:cxn ang="0">
                  <a:pos x="3930" y="293"/>
                </a:cxn>
                <a:cxn ang="0">
                  <a:pos x="3954" y="371"/>
                </a:cxn>
                <a:cxn ang="0">
                  <a:pos x="4020" y="455"/>
                </a:cxn>
                <a:cxn ang="0">
                  <a:pos x="3935" y="573"/>
                </a:cxn>
                <a:cxn ang="0">
                  <a:pos x="3470" y="702"/>
                </a:cxn>
                <a:cxn ang="0">
                  <a:pos x="3317" y="794"/>
                </a:cxn>
                <a:cxn ang="0">
                  <a:pos x="2654" y="817"/>
                </a:cxn>
                <a:cxn ang="0">
                  <a:pos x="2353" y="936"/>
                </a:cxn>
                <a:cxn ang="0">
                  <a:pos x="1683" y="920"/>
                </a:cxn>
                <a:cxn ang="0">
                  <a:pos x="1132" y="903"/>
                </a:cxn>
                <a:cxn ang="0">
                  <a:pos x="545" y="788"/>
                </a:cxn>
                <a:cxn ang="0">
                  <a:pos x="147" y="723"/>
                </a:cxn>
                <a:cxn ang="0">
                  <a:pos x="91" y="639"/>
                </a:cxn>
                <a:cxn ang="0">
                  <a:pos x="203" y="556"/>
                </a:cxn>
                <a:cxn ang="0">
                  <a:pos x="15" y="489"/>
                </a:cxn>
                <a:cxn ang="0">
                  <a:pos x="22" y="405"/>
                </a:cxn>
                <a:cxn ang="0">
                  <a:pos x="275" y="321"/>
                </a:cxn>
                <a:cxn ang="0">
                  <a:pos x="278" y="336"/>
                </a:cxn>
                <a:cxn ang="0">
                  <a:pos x="35" y="414"/>
                </a:cxn>
                <a:cxn ang="0">
                  <a:pos x="26" y="477"/>
                </a:cxn>
                <a:cxn ang="0">
                  <a:pos x="214" y="563"/>
                </a:cxn>
                <a:cxn ang="0">
                  <a:pos x="106" y="643"/>
                </a:cxn>
                <a:cxn ang="0">
                  <a:pos x="155" y="709"/>
                </a:cxn>
                <a:cxn ang="0">
                  <a:pos x="549" y="772"/>
                </a:cxn>
                <a:cxn ang="0">
                  <a:pos x="996" y="881"/>
                </a:cxn>
                <a:cxn ang="0">
                  <a:pos x="1607" y="882"/>
                </a:cxn>
                <a:cxn ang="0">
                  <a:pos x="2239" y="936"/>
                </a:cxn>
                <a:cxn ang="0">
                  <a:pos x="2651" y="803"/>
                </a:cxn>
                <a:cxn ang="0">
                  <a:pos x="3233" y="799"/>
                </a:cxn>
                <a:cxn ang="0">
                  <a:pos x="3457" y="694"/>
                </a:cxn>
                <a:cxn ang="0">
                  <a:pos x="3857" y="590"/>
                </a:cxn>
                <a:cxn ang="0">
                  <a:pos x="4000" y="490"/>
                </a:cxn>
                <a:cxn ang="0">
                  <a:pos x="3970" y="402"/>
                </a:cxn>
                <a:cxn ang="0">
                  <a:pos x="3900" y="316"/>
                </a:cxn>
                <a:cxn ang="0">
                  <a:pos x="3890" y="233"/>
                </a:cxn>
                <a:cxn ang="0">
                  <a:pos x="3651" y="146"/>
                </a:cxn>
                <a:cxn ang="0">
                  <a:pos x="3502" y="88"/>
                </a:cxn>
                <a:cxn ang="0">
                  <a:pos x="2995" y="21"/>
                </a:cxn>
                <a:cxn ang="0">
                  <a:pos x="2632" y="29"/>
                </a:cxn>
                <a:cxn ang="0">
                  <a:pos x="2094" y="87"/>
                </a:cxn>
                <a:cxn ang="0">
                  <a:pos x="1692" y="43"/>
                </a:cxn>
                <a:cxn ang="0">
                  <a:pos x="1306" y="126"/>
                </a:cxn>
                <a:cxn ang="0">
                  <a:pos x="578" y="149"/>
                </a:cxn>
                <a:cxn ang="0">
                  <a:pos x="382" y="263"/>
                </a:cxn>
                <a:cxn ang="0">
                  <a:pos x="380" y="317"/>
                </a:cxn>
              </a:cxnLst>
              <a:rect l="0" t="0" r="r" b="b"/>
              <a:pathLst>
                <a:path w="4021" h="959">
                  <a:moveTo>
                    <a:pt x="368" y="312"/>
                  </a:moveTo>
                  <a:lnTo>
                    <a:pt x="365" y="320"/>
                  </a:lnTo>
                  <a:lnTo>
                    <a:pt x="360" y="300"/>
                  </a:lnTo>
                  <a:cubicBezTo>
                    <a:pt x="360" y="300"/>
                    <a:pt x="359" y="299"/>
                    <a:pt x="359" y="298"/>
                  </a:cubicBezTo>
                  <a:lnTo>
                    <a:pt x="359" y="278"/>
                  </a:lnTo>
                  <a:cubicBezTo>
                    <a:pt x="359" y="277"/>
                    <a:pt x="360" y="276"/>
                    <a:pt x="360" y="275"/>
                  </a:cubicBezTo>
                  <a:lnTo>
                    <a:pt x="368" y="255"/>
                  </a:lnTo>
                  <a:cubicBezTo>
                    <a:pt x="368" y="255"/>
                    <a:pt x="369" y="254"/>
                    <a:pt x="369" y="254"/>
                  </a:cubicBezTo>
                  <a:lnTo>
                    <a:pt x="382" y="235"/>
                  </a:lnTo>
                  <a:cubicBezTo>
                    <a:pt x="382" y="234"/>
                    <a:pt x="383" y="234"/>
                    <a:pt x="383" y="233"/>
                  </a:cubicBezTo>
                  <a:lnTo>
                    <a:pt x="425" y="197"/>
                  </a:lnTo>
                  <a:cubicBezTo>
                    <a:pt x="426" y="197"/>
                    <a:pt x="426" y="197"/>
                    <a:pt x="427" y="196"/>
                  </a:cubicBezTo>
                  <a:lnTo>
                    <a:pt x="491" y="163"/>
                  </a:lnTo>
                  <a:lnTo>
                    <a:pt x="573" y="134"/>
                  </a:lnTo>
                  <a:lnTo>
                    <a:pt x="672" y="111"/>
                  </a:lnTo>
                  <a:lnTo>
                    <a:pt x="783" y="95"/>
                  </a:lnTo>
                  <a:lnTo>
                    <a:pt x="907" y="84"/>
                  </a:lnTo>
                  <a:lnTo>
                    <a:pt x="1115" y="86"/>
                  </a:lnTo>
                  <a:lnTo>
                    <a:pt x="1214" y="95"/>
                  </a:lnTo>
                  <a:lnTo>
                    <a:pt x="1309" y="111"/>
                  </a:lnTo>
                  <a:lnTo>
                    <a:pt x="1304" y="111"/>
                  </a:lnTo>
                  <a:lnTo>
                    <a:pt x="1360" y="84"/>
                  </a:lnTo>
                  <a:lnTo>
                    <a:pt x="1429" y="62"/>
                  </a:lnTo>
                  <a:lnTo>
                    <a:pt x="1510" y="45"/>
                  </a:lnTo>
                  <a:lnTo>
                    <a:pt x="1598" y="34"/>
                  </a:lnTo>
                  <a:lnTo>
                    <a:pt x="1691" y="27"/>
                  </a:lnTo>
                  <a:lnTo>
                    <a:pt x="1787" y="26"/>
                  </a:lnTo>
                  <a:lnTo>
                    <a:pt x="1883" y="32"/>
                  </a:lnTo>
                  <a:lnTo>
                    <a:pt x="1976" y="45"/>
                  </a:lnTo>
                  <a:lnTo>
                    <a:pt x="2038" y="58"/>
                  </a:lnTo>
                  <a:lnTo>
                    <a:pt x="2092" y="72"/>
                  </a:lnTo>
                  <a:lnTo>
                    <a:pt x="2087" y="72"/>
                  </a:lnTo>
                  <a:lnTo>
                    <a:pt x="2131" y="50"/>
                  </a:lnTo>
                  <a:lnTo>
                    <a:pt x="2186" y="31"/>
                  </a:lnTo>
                  <a:lnTo>
                    <a:pt x="2251" y="17"/>
                  </a:lnTo>
                  <a:lnTo>
                    <a:pt x="2322" y="7"/>
                  </a:lnTo>
                  <a:lnTo>
                    <a:pt x="2477" y="0"/>
                  </a:lnTo>
                  <a:lnTo>
                    <a:pt x="2633" y="13"/>
                  </a:lnTo>
                  <a:lnTo>
                    <a:pt x="2711" y="30"/>
                  </a:lnTo>
                  <a:lnTo>
                    <a:pt x="2776" y="52"/>
                  </a:lnTo>
                  <a:lnTo>
                    <a:pt x="2771" y="52"/>
                  </a:lnTo>
                  <a:lnTo>
                    <a:pt x="2836" y="32"/>
                  </a:lnTo>
                  <a:lnTo>
                    <a:pt x="2912" y="16"/>
                  </a:lnTo>
                  <a:lnTo>
                    <a:pt x="2993" y="6"/>
                  </a:lnTo>
                  <a:lnTo>
                    <a:pt x="3079" y="0"/>
                  </a:lnTo>
                  <a:lnTo>
                    <a:pt x="3251" y="6"/>
                  </a:lnTo>
                  <a:lnTo>
                    <a:pt x="3334" y="18"/>
                  </a:lnTo>
                  <a:lnTo>
                    <a:pt x="3409" y="35"/>
                  </a:lnTo>
                  <a:lnTo>
                    <a:pt x="3464" y="53"/>
                  </a:lnTo>
                  <a:lnTo>
                    <a:pt x="3509" y="73"/>
                  </a:lnTo>
                  <a:cubicBezTo>
                    <a:pt x="3509" y="73"/>
                    <a:pt x="3510" y="74"/>
                    <a:pt x="3510" y="74"/>
                  </a:cubicBezTo>
                  <a:lnTo>
                    <a:pt x="3543" y="96"/>
                  </a:lnTo>
                  <a:cubicBezTo>
                    <a:pt x="3544" y="96"/>
                    <a:pt x="3544" y="97"/>
                    <a:pt x="3545" y="97"/>
                  </a:cubicBezTo>
                  <a:lnTo>
                    <a:pt x="3565" y="121"/>
                  </a:lnTo>
                  <a:lnTo>
                    <a:pt x="3559" y="119"/>
                  </a:lnTo>
                  <a:lnTo>
                    <a:pt x="3653" y="131"/>
                  </a:lnTo>
                  <a:lnTo>
                    <a:pt x="3736" y="147"/>
                  </a:lnTo>
                  <a:lnTo>
                    <a:pt x="3806" y="169"/>
                  </a:lnTo>
                  <a:lnTo>
                    <a:pt x="3862" y="194"/>
                  </a:lnTo>
                  <a:cubicBezTo>
                    <a:pt x="3862" y="194"/>
                    <a:pt x="3863" y="195"/>
                    <a:pt x="3863" y="195"/>
                  </a:cubicBezTo>
                  <a:lnTo>
                    <a:pt x="3901" y="222"/>
                  </a:lnTo>
                  <a:cubicBezTo>
                    <a:pt x="3902" y="222"/>
                    <a:pt x="3902" y="223"/>
                    <a:pt x="3903" y="224"/>
                  </a:cubicBezTo>
                  <a:lnTo>
                    <a:pt x="3925" y="254"/>
                  </a:lnTo>
                  <a:cubicBezTo>
                    <a:pt x="3926" y="255"/>
                    <a:pt x="3926" y="256"/>
                    <a:pt x="3926" y="257"/>
                  </a:cubicBezTo>
                  <a:lnTo>
                    <a:pt x="3930" y="288"/>
                  </a:lnTo>
                  <a:cubicBezTo>
                    <a:pt x="3931" y="290"/>
                    <a:pt x="3930" y="292"/>
                    <a:pt x="3930" y="293"/>
                  </a:cubicBezTo>
                  <a:lnTo>
                    <a:pt x="3913" y="325"/>
                  </a:lnTo>
                  <a:cubicBezTo>
                    <a:pt x="3912" y="326"/>
                    <a:pt x="3912" y="327"/>
                    <a:pt x="3911" y="327"/>
                  </a:cubicBezTo>
                  <a:lnTo>
                    <a:pt x="3889" y="348"/>
                  </a:lnTo>
                  <a:lnTo>
                    <a:pt x="3887" y="335"/>
                  </a:lnTo>
                  <a:lnTo>
                    <a:pt x="3923" y="352"/>
                  </a:lnTo>
                  <a:lnTo>
                    <a:pt x="3954" y="371"/>
                  </a:lnTo>
                  <a:lnTo>
                    <a:pt x="3979" y="389"/>
                  </a:lnTo>
                  <a:cubicBezTo>
                    <a:pt x="3980" y="389"/>
                    <a:pt x="3980" y="390"/>
                    <a:pt x="3980" y="390"/>
                  </a:cubicBezTo>
                  <a:lnTo>
                    <a:pt x="3999" y="409"/>
                  </a:lnTo>
                  <a:cubicBezTo>
                    <a:pt x="4000" y="409"/>
                    <a:pt x="4000" y="410"/>
                    <a:pt x="4001" y="411"/>
                  </a:cubicBezTo>
                  <a:lnTo>
                    <a:pt x="4020" y="450"/>
                  </a:lnTo>
                  <a:cubicBezTo>
                    <a:pt x="4020" y="451"/>
                    <a:pt x="4021" y="453"/>
                    <a:pt x="4020" y="455"/>
                  </a:cubicBezTo>
                  <a:lnTo>
                    <a:pt x="4015" y="493"/>
                  </a:lnTo>
                  <a:cubicBezTo>
                    <a:pt x="4015" y="494"/>
                    <a:pt x="4015" y="495"/>
                    <a:pt x="4014" y="496"/>
                  </a:cubicBezTo>
                  <a:lnTo>
                    <a:pt x="3987" y="534"/>
                  </a:lnTo>
                  <a:cubicBezTo>
                    <a:pt x="3986" y="535"/>
                    <a:pt x="3986" y="535"/>
                    <a:pt x="3985" y="536"/>
                  </a:cubicBezTo>
                  <a:lnTo>
                    <a:pt x="3936" y="572"/>
                  </a:lnTo>
                  <a:cubicBezTo>
                    <a:pt x="3936" y="572"/>
                    <a:pt x="3935" y="573"/>
                    <a:pt x="3935" y="573"/>
                  </a:cubicBezTo>
                  <a:lnTo>
                    <a:pt x="3864" y="605"/>
                  </a:lnTo>
                  <a:lnTo>
                    <a:pt x="3770" y="633"/>
                  </a:lnTo>
                  <a:lnTo>
                    <a:pt x="3631" y="659"/>
                  </a:lnTo>
                  <a:lnTo>
                    <a:pt x="3475" y="672"/>
                  </a:lnTo>
                  <a:lnTo>
                    <a:pt x="3482" y="667"/>
                  </a:lnTo>
                  <a:lnTo>
                    <a:pt x="3470" y="702"/>
                  </a:lnTo>
                  <a:cubicBezTo>
                    <a:pt x="3470" y="703"/>
                    <a:pt x="3469" y="704"/>
                    <a:pt x="3468" y="705"/>
                  </a:cubicBezTo>
                  <a:lnTo>
                    <a:pt x="3436" y="737"/>
                  </a:lnTo>
                  <a:cubicBezTo>
                    <a:pt x="3436" y="738"/>
                    <a:pt x="3435" y="738"/>
                    <a:pt x="3434" y="738"/>
                  </a:cubicBezTo>
                  <a:lnTo>
                    <a:pt x="3384" y="767"/>
                  </a:lnTo>
                  <a:cubicBezTo>
                    <a:pt x="3384" y="768"/>
                    <a:pt x="3384" y="768"/>
                    <a:pt x="3383" y="768"/>
                  </a:cubicBezTo>
                  <a:lnTo>
                    <a:pt x="3317" y="794"/>
                  </a:lnTo>
                  <a:lnTo>
                    <a:pt x="3236" y="814"/>
                  </a:lnTo>
                  <a:lnTo>
                    <a:pt x="3145" y="830"/>
                  </a:lnTo>
                  <a:lnTo>
                    <a:pt x="3043" y="840"/>
                  </a:lnTo>
                  <a:lnTo>
                    <a:pt x="2935" y="843"/>
                  </a:lnTo>
                  <a:lnTo>
                    <a:pt x="2789" y="836"/>
                  </a:lnTo>
                  <a:lnTo>
                    <a:pt x="2654" y="817"/>
                  </a:lnTo>
                  <a:lnTo>
                    <a:pt x="2660" y="816"/>
                  </a:lnTo>
                  <a:lnTo>
                    <a:pt x="2611" y="854"/>
                  </a:lnTo>
                  <a:cubicBezTo>
                    <a:pt x="2611" y="854"/>
                    <a:pt x="2610" y="854"/>
                    <a:pt x="2610" y="855"/>
                  </a:cubicBezTo>
                  <a:lnTo>
                    <a:pt x="2541" y="887"/>
                  </a:lnTo>
                  <a:lnTo>
                    <a:pt x="2454" y="915"/>
                  </a:lnTo>
                  <a:lnTo>
                    <a:pt x="2353" y="936"/>
                  </a:lnTo>
                  <a:lnTo>
                    <a:pt x="2242" y="951"/>
                  </a:lnTo>
                  <a:lnTo>
                    <a:pt x="2123" y="959"/>
                  </a:lnTo>
                  <a:lnTo>
                    <a:pt x="1999" y="959"/>
                  </a:lnTo>
                  <a:lnTo>
                    <a:pt x="1875" y="951"/>
                  </a:lnTo>
                  <a:lnTo>
                    <a:pt x="1774" y="938"/>
                  </a:lnTo>
                  <a:lnTo>
                    <a:pt x="1683" y="920"/>
                  </a:lnTo>
                  <a:lnTo>
                    <a:pt x="1602" y="897"/>
                  </a:lnTo>
                  <a:lnTo>
                    <a:pt x="1534" y="870"/>
                  </a:lnTo>
                  <a:lnTo>
                    <a:pt x="1538" y="870"/>
                  </a:lnTo>
                  <a:lnTo>
                    <a:pt x="1407" y="890"/>
                  </a:lnTo>
                  <a:lnTo>
                    <a:pt x="1270" y="901"/>
                  </a:lnTo>
                  <a:lnTo>
                    <a:pt x="1132" y="903"/>
                  </a:lnTo>
                  <a:lnTo>
                    <a:pt x="995" y="897"/>
                  </a:lnTo>
                  <a:lnTo>
                    <a:pt x="866" y="882"/>
                  </a:lnTo>
                  <a:lnTo>
                    <a:pt x="746" y="859"/>
                  </a:lnTo>
                  <a:lnTo>
                    <a:pt x="641" y="829"/>
                  </a:lnTo>
                  <a:lnTo>
                    <a:pt x="553" y="792"/>
                  </a:lnTo>
                  <a:lnTo>
                    <a:pt x="545" y="788"/>
                  </a:lnTo>
                  <a:lnTo>
                    <a:pt x="548" y="788"/>
                  </a:lnTo>
                  <a:lnTo>
                    <a:pt x="388" y="784"/>
                  </a:lnTo>
                  <a:lnTo>
                    <a:pt x="315" y="774"/>
                  </a:lnTo>
                  <a:lnTo>
                    <a:pt x="250" y="761"/>
                  </a:lnTo>
                  <a:lnTo>
                    <a:pt x="193" y="743"/>
                  </a:lnTo>
                  <a:lnTo>
                    <a:pt x="147" y="723"/>
                  </a:lnTo>
                  <a:cubicBezTo>
                    <a:pt x="147" y="723"/>
                    <a:pt x="146" y="722"/>
                    <a:pt x="146" y="722"/>
                  </a:cubicBezTo>
                  <a:lnTo>
                    <a:pt x="114" y="699"/>
                  </a:lnTo>
                  <a:cubicBezTo>
                    <a:pt x="113" y="698"/>
                    <a:pt x="112" y="698"/>
                    <a:pt x="112" y="697"/>
                  </a:cubicBezTo>
                  <a:lnTo>
                    <a:pt x="94" y="671"/>
                  </a:lnTo>
                  <a:cubicBezTo>
                    <a:pt x="93" y="670"/>
                    <a:pt x="93" y="668"/>
                    <a:pt x="92" y="667"/>
                  </a:cubicBezTo>
                  <a:lnTo>
                    <a:pt x="91" y="639"/>
                  </a:lnTo>
                  <a:cubicBezTo>
                    <a:pt x="91" y="637"/>
                    <a:pt x="92" y="635"/>
                    <a:pt x="93" y="634"/>
                  </a:cubicBezTo>
                  <a:lnTo>
                    <a:pt x="111" y="607"/>
                  </a:lnTo>
                  <a:cubicBezTo>
                    <a:pt x="111" y="606"/>
                    <a:pt x="112" y="605"/>
                    <a:pt x="113" y="605"/>
                  </a:cubicBezTo>
                  <a:lnTo>
                    <a:pt x="149" y="580"/>
                  </a:lnTo>
                  <a:cubicBezTo>
                    <a:pt x="149" y="580"/>
                    <a:pt x="150" y="579"/>
                    <a:pt x="150" y="579"/>
                  </a:cubicBezTo>
                  <a:lnTo>
                    <a:pt x="203" y="556"/>
                  </a:lnTo>
                  <a:lnTo>
                    <a:pt x="205" y="571"/>
                  </a:lnTo>
                  <a:lnTo>
                    <a:pt x="139" y="555"/>
                  </a:lnTo>
                  <a:lnTo>
                    <a:pt x="85" y="536"/>
                  </a:lnTo>
                  <a:lnTo>
                    <a:pt x="44" y="515"/>
                  </a:lnTo>
                  <a:cubicBezTo>
                    <a:pt x="43" y="514"/>
                    <a:pt x="43" y="514"/>
                    <a:pt x="42" y="513"/>
                  </a:cubicBezTo>
                  <a:lnTo>
                    <a:pt x="15" y="489"/>
                  </a:lnTo>
                  <a:cubicBezTo>
                    <a:pt x="14" y="489"/>
                    <a:pt x="14" y="488"/>
                    <a:pt x="13" y="487"/>
                  </a:cubicBezTo>
                  <a:lnTo>
                    <a:pt x="1" y="463"/>
                  </a:lnTo>
                  <a:cubicBezTo>
                    <a:pt x="1" y="462"/>
                    <a:pt x="0" y="460"/>
                    <a:pt x="0" y="459"/>
                  </a:cubicBezTo>
                  <a:lnTo>
                    <a:pt x="2" y="434"/>
                  </a:lnTo>
                  <a:cubicBezTo>
                    <a:pt x="3" y="432"/>
                    <a:pt x="3" y="431"/>
                    <a:pt x="4" y="430"/>
                  </a:cubicBezTo>
                  <a:lnTo>
                    <a:pt x="22" y="405"/>
                  </a:lnTo>
                  <a:cubicBezTo>
                    <a:pt x="22" y="404"/>
                    <a:pt x="23" y="403"/>
                    <a:pt x="24" y="403"/>
                  </a:cubicBezTo>
                  <a:lnTo>
                    <a:pt x="58" y="379"/>
                  </a:lnTo>
                  <a:cubicBezTo>
                    <a:pt x="58" y="379"/>
                    <a:pt x="59" y="378"/>
                    <a:pt x="59" y="378"/>
                  </a:cubicBezTo>
                  <a:lnTo>
                    <a:pt x="116" y="354"/>
                  </a:lnTo>
                  <a:lnTo>
                    <a:pt x="190" y="334"/>
                  </a:lnTo>
                  <a:lnTo>
                    <a:pt x="275" y="321"/>
                  </a:lnTo>
                  <a:lnTo>
                    <a:pt x="368" y="313"/>
                  </a:lnTo>
                  <a:lnTo>
                    <a:pt x="364" y="315"/>
                  </a:lnTo>
                  <a:lnTo>
                    <a:pt x="368" y="312"/>
                  </a:lnTo>
                  <a:close/>
                  <a:moveTo>
                    <a:pt x="373" y="328"/>
                  </a:moveTo>
                  <a:cubicBezTo>
                    <a:pt x="372" y="329"/>
                    <a:pt x="371" y="329"/>
                    <a:pt x="369" y="329"/>
                  </a:cubicBezTo>
                  <a:lnTo>
                    <a:pt x="278" y="336"/>
                  </a:lnTo>
                  <a:lnTo>
                    <a:pt x="195" y="349"/>
                  </a:lnTo>
                  <a:lnTo>
                    <a:pt x="123" y="369"/>
                  </a:lnTo>
                  <a:lnTo>
                    <a:pt x="66" y="393"/>
                  </a:lnTo>
                  <a:lnTo>
                    <a:pt x="67" y="392"/>
                  </a:lnTo>
                  <a:lnTo>
                    <a:pt x="33" y="416"/>
                  </a:lnTo>
                  <a:lnTo>
                    <a:pt x="35" y="414"/>
                  </a:lnTo>
                  <a:lnTo>
                    <a:pt x="17" y="439"/>
                  </a:lnTo>
                  <a:lnTo>
                    <a:pt x="18" y="435"/>
                  </a:lnTo>
                  <a:lnTo>
                    <a:pt x="16" y="460"/>
                  </a:lnTo>
                  <a:lnTo>
                    <a:pt x="16" y="456"/>
                  </a:lnTo>
                  <a:lnTo>
                    <a:pt x="28" y="480"/>
                  </a:lnTo>
                  <a:lnTo>
                    <a:pt x="26" y="477"/>
                  </a:lnTo>
                  <a:lnTo>
                    <a:pt x="53" y="501"/>
                  </a:lnTo>
                  <a:lnTo>
                    <a:pt x="51" y="500"/>
                  </a:lnTo>
                  <a:lnTo>
                    <a:pt x="90" y="521"/>
                  </a:lnTo>
                  <a:lnTo>
                    <a:pt x="142" y="540"/>
                  </a:lnTo>
                  <a:lnTo>
                    <a:pt x="208" y="556"/>
                  </a:lnTo>
                  <a:cubicBezTo>
                    <a:pt x="212" y="556"/>
                    <a:pt x="214" y="559"/>
                    <a:pt x="214" y="563"/>
                  </a:cubicBezTo>
                  <a:cubicBezTo>
                    <a:pt x="215" y="566"/>
                    <a:pt x="213" y="569"/>
                    <a:pt x="210" y="571"/>
                  </a:cubicBezTo>
                  <a:lnTo>
                    <a:pt x="157" y="594"/>
                  </a:lnTo>
                  <a:lnTo>
                    <a:pt x="158" y="593"/>
                  </a:lnTo>
                  <a:lnTo>
                    <a:pt x="122" y="618"/>
                  </a:lnTo>
                  <a:lnTo>
                    <a:pt x="124" y="616"/>
                  </a:lnTo>
                  <a:lnTo>
                    <a:pt x="106" y="643"/>
                  </a:lnTo>
                  <a:lnTo>
                    <a:pt x="107" y="638"/>
                  </a:lnTo>
                  <a:lnTo>
                    <a:pt x="108" y="666"/>
                  </a:lnTo>
                  <a:lnTo>
                    <a:pt x="107" y="662"/>
                  </a:lnTo>
                  <a:lnTo>
                    <a:pt x="125" y="688"/>
                  </a:lnTo>
                  <a:lnTo>
                    <a:pt x="123" y="686"/>
                  </a:lnTo>
                  <a:lnTo>
                    <a:pt x="155" y="709"/>
                  </a:lnTo>
                  <a:lnTo>
                    <a:pt x="154" y="708"/>
                  </a:lnTo>
                  <a:lnTo>
                    <a:pt x="198" y="728"/>
                  </a:lnTo>
                  <a:lnTo>
                    <a:pt x="253" y="746"/>
                  </a:lnTo>
                  <a:lnTo>
                    <a:pt x="318" y="759"/>
                  </a:lnTo>
                  <a:lnTo>
                    <a:pt x="389" y="768"/>
                  </a:lnTo>
                  <a:lnTo>
                    <a:pt x="549" y="772"/>
                  </a:lnTo>
                  <a:cubicBezTo>
                    <a:pt x="550" y="772"/>
                    <a:pt x="551" y="773"/>
                    <a:pt x="552" y="773"/>
                  </a:cubicBezTo>
                  <a:lnTo>
                    <a:pt x="560" y="777"/>
                  </a:lnTo>
                  <a:lnTo>
                    <a:pt x="646" y="814"/>
                  </a:lnTo>
                  <a:lnTo>
                    <a:pt x="749" y="844"/>
                  </a:lnTo>
                  <a:lnTo>
                    <a:pt x="867" y="867"/>
                  </a:lnTo>
                  <a:lnTo>
                    <a:pt x="996" y="881"/>
                  </a:lnTo>
                  <a:lnTo>
                    <a:pt x="1131" y="887"/>
                  </a:lnTo>
                  <a:lnTo>
                    <a:pt x="1269" y="885"/>
                  </a:lnTo>
                  <a:lnTo>
                    <a:pt x="1404" y="875"/>
                  </a:lnTo>
                  <a:lnTo>
                    <a:pt x="1535" y="855"/>
                  </a:lnTo>
                  <a:cubicBezTo>
                    <a:pt x="1537" y="854"/>
                    <a:pt x="1538" y="854"/>
                    <a:pt x="1539" y="855"/>
                  </a:cubicBezTo>
                  <a:lnTo>
                    <a:pt x="1607" y="882"/>
                  </a:lnTo>
                  <a:lnTo>
                    <a:pt x="1686" y="905"/>
                  </a:lnTo>
                  <a:lnTo>
                    <a:pt x="1777" y="923"/>
                  </a:lnTo>
                  <a:lnTo>
                    <a:pt x="1876" y="935"/>
                  </a:lnTo>
                  <a:lnTo>
                    <a:pt x="1999" y="943"/>
                  </a:lnTo>
                  <a:lnTo>
                    <a:pt x="2122" y="943"/>
                  </a:lnTo>
                  <a:lnTo>
                    <a:pt x="2239" y="936"/>
                  </a:lnTo>
                  <a:lnTo>
                    <a:pt x="2350" y="921"/>
                  </a:lnTo>
                  <a:lnTo>
                    <a:pt x="2449" y="900"/>
                  </a:lnTo>
                  <a:lnTo>
                    <a:pt x="2534" y="872"/>
                  </a:lnTo>
                  <a:lnTo>
                    <a:pt x="2603" y="840"/>
                  </a:lnTo>
                  <a:lnTo>
                    <a:pt x="2602" y="841"/>
                  </a:lnTo>
                  <a:lnTo>
                    <a:pt x="2651" y="803"/>
                  </a:lnTo>
                  <a:cubicBezTo>
                    <a:pt x="2652" y="802"/>
                    <a:pt x="2654" y="801"/>
                    <a:pt x="2657" y="802"/>
                  </a:cubicBezTo>
                  <a:lnTo>
                    <a:pt x="2790" y="820"/>
                  </a:lnTo>
                  <a:lnTo>
                    <a:pt x="2934" y="827"/>
                  </a:lnTo>
                  <a:lnTo>
                    <a:pt x="3042" y="824"/>
                  </a:lnTo>
                  <a:lnTo>
                    <a:pt x="3142" y="815"/>
                  </a:lnTo>
                  <a:lnTo>
                    <a:pt x="3233" y="799"/>
                  </a:lnTo>
                  <a:lnTo>
                    <a:pt x="3312" y="779"/>
                  </a:lnTo>
                  <a:lnTo>
                    <a:pt x="3378" y="753"/>
                  </a:lnTo>
                  <a:lnTo>
                    <a:pt x="3376" y="754"/>
                  </a:lnTo>
                  <a:lnTo>
                    <a:pt x="3426" y="725"/>
                  </a:lnTo>
                  <a:lnTo>
                    <a:pt x="3425" y="726"/>
                  </a:lnTo>
                  <a:lnTo>
                    <a:pt x="3457" y="694"/>
                  </a:lnTo>
                  <a:lnTo>
                    <a:pt x="3455" y="697"/>
                  </a:lnTo>
                  <a:lnTo>
                    <a:pt x="3467" y="662"/>
                  </a:lnTo>
                  <a:cubicBezTo>
                    <a:pt x="3468" y="659"/>
                    <a:pt x="3471" y="657"/>
                    <a:pt x="3474" y="656"/>
                  </a:cubicBezTo>
                  <a:lnTo>
                    <a:pt x="3628" y="644"/>
                  </a:lnTo>
                  <a:lnTo>
                    <a:pt x="3765" y="618"/>
                  </a:lnTo>
                  <a:lnTo>
                    <a:pt x="3857" y="590"/>
                  </a:lnTo>
                  <a:lnTo>
                    <a:pt x="3928" y="558"/>
                  </a:lnTo>
                  <a:lnTo>
                    <a:pt x="3927" y="559"/>
                  </a:lnTo>
                  <a:lnTo>
                    <a:pt x="3976" y="523"/>
                  </a:lnTo>
                  <a:lnTo>
                    <a:pt x="3974" y="525"/>
                  </a:lnTo>
                  <a:lnTo>
                    <a:pt x="4001" y="487"/>
                  </a:lnTo>
                  <a:lnTo>
                    <a:pt x="4000" y="490"/>
                  </a:lnTo>
                  <a:lnTo>
                    <a:pt x="4005" y="452"/>
                  </a:lnTo>
                  <a:lnTo>
                    <a:pt x="4005" y="457"/>
                  </a:lnTo>
                  <a:lnTo>
                    <a:pt x="3986" y="418"/>
                  </a:lnTo>
                  <a:lnTo>
                    <a:pt x="3988" y="420"/>
                  </a:lnTo>
                  <a:lnTo>
                    <a:pt x="3969" y="401"/>
                  </a:lnTo>
                  <a:lnTo>
                    <a:pt x="3970" y="402"/>
                  </a:lnTo>
                  <a:lnTo>
                    <a:pt x="3946" y="384"/>
                  </a:lnTo>
                  <a:lnTo>
                    <a:pt x="3916" y="367"/>
                  </a:lnTo>
                  <a:lnTo>
                    <a:pt x="3880" y="350"/>
                  </a:lnTo>
                  <a:cubicBezTo>
                    <a:pt x="3878" y="349"/>
                    <a:pt x="3876" y="346"/>
                    <a:pt x="3876" y="344"/>
                  </a:cubicBezTo>
                  <a:cubicBezTo>
                    <a:pt x="3875" y="341"/>
                    <a:pt x="3876" y="338"/>
                    <a:pt x="3878" y="337"/>
                  </a:cubicBezTo>
                  <a:lnTo>
                    <a:pt x="3900" y="316"/>
                  </a:lnTo>
                  <a:lnTo>
                    <a:pt x="3898" y="318"/>
                  </a:lnTo>
                  <a:lnTo>
                    <a:pt x="3915" y="286"/>
                  </a:lnTo>
                  <a:lnTo>
                    <a:pt x="3915" y="290"/>
                  </a:lnTo>
                  <a:lnTo>
                    <a:pt x="3911" y="259"/>
                  </a:lnTo>
                  <a:lnTo>
                    <a:pt x="3912" y="263"/>
                  </a:lnTo>
                  <a:lnTo>
                    <a:pt x="3890" y="233"/>
                  </a:lnTo>
                  <a:lnTo>
                    <a:pt x="3892" y="235"/>
                  </a:lnTo>
                  <a:lnTo>
                    <a:pt x="3854" y="208"/>
                  </a:lnTo>
                  <a:lnTo>
                    <a:pt x="3855" y="209"/>
                  </a:lnTo>
                  <a:lnTo>
                    <a:pt x="3801" y="184"/>
                  </a:lnTo>
                  <a:lnTo>
                    <a:pt x="3733" y="162"/>
                  </a:lnTo>
                  <a:lnTo>
                    <a:pt x="3651" y="146"/>
                  </a:lnTo>
                  <a:lnTo>
                    <a:pt x="3557" y="134"/>
                  </a:lnTo>
                  <a:cubicBezTo>
                    <a:pt x="3555" y="134"/>
                    <a:pt x="3554" y="133"/>
                    <a:pt x="3552" y="132"/>
                  </a:cubicBezTo>
                  <a:lnTo>
                    <a:pt x="3532" y="108"/>
                  </a:lnTo>
                  <a:lnTo>
                    <a:pt x="3534" y="109"/>
                  </a:lnTo>
                  <a:lnTo>
                    <a:pt x="3501" y="87"/>
                  </a:lnTo>
                  <a:lnTo>
                    <a:pt x="3502" y="88"/>
                  </a:lnTo>
                  <a:lnTo>
                    <a:pt x="3459" y="68"/>
                  </a:lnTo>
                  <a:lnTo>
                    <a:pt x="3406" y="50"/>
                  </a:lnTo>
                  <a:lnTo>
                    <a:pt x="3331" y="33"/>
                  </a:lnTo>
                  <a:lnTo>
                    <a:pt x="3250" y="22"/>
                  </a:lnTo>
                  <a:lnTo>
                    <a:pt x="3080" y="16"/>
                  </a:lnTo>
                  <a:lnTo>
                    <a:pt x="2995" y="21"/>
                  </a:lnTo>
                  <a:lnTo>
                    <a:pt x="2915" y="31"/>
                  </a:lnTo>
                  <a:lnTo>
                    <a:pt x="2841" y="47"/>
                  </a:lnTo>
                  <a:lnTo>
                    <a:pt x="2776" y="67"/>
                  </a:lnTo>
                  <a:cubicBezTo>
                    <a:pt x="2774" y="68"/>
                    <a:pt x="2772" y="68"/>
                    <a:pt x="2771" y="67"/>
                  </a:cubicBezTo>
                  <a:lnTo>
                    <a:pt x="2708" y="45"/>
                  </a:lnTo>
                  <a:lnTo>
                    <a:pt x="2632" y="29"/>
                  </a:lnTo>
                  <a:lnTo>
                    <a:pt x="2478" y="16"/>
                  </a:lnTo>
                  <a:lnTo>
                    <a:pt x="2325" y="22"/>
                  </a:lnTo>
                  <a:lnTo>
                    <a:pt x="2254" y="32"/>
                  </a:lnTo>
                  <a:lnTo>
                    <a:pt x="2191" y="46"/>
                  </a:lnTo>
                  <a:lnTo>
                    <a:pt x="2138" y="65"/>
                  </a:lnTo>
                  <a:lnTo>
                    <a:pt x="2094" y="87"/>
                  </a:lnTo>
                  <a:cubicBezTo>
                    <a:pt x="2092" y="87"/>
                    <a:pt x="2090" y="88"/>
                    <a:pt x="2088" y="87"/>
                  </a:cubicBezTo>
                  <a:lnTo>
                    <a:pt x="2035" y="73"/>
                  </a:lnTo>
                  <a:lnTo>
                    <a:pt x="1974" y="60"/>
                  </a:lnTo>
                  <a:lnTo>
                    <a:pt x="1882" y="48"/>
                  </a:lnTo>
                  <a:lnTo>
                    <a:pt x="1788" y="42"/>
                  </a:lnTo>
                  <a:lnTo>
                    <a:pt x="1692" y="43"/>
                  </a:lnTo>
                  <a:lnTo>
                    <a:pt x="1600" y="49"/>
                  </a:lnTo>
                  <a:lnTo>
                    <a:pt x="1513" y="60"/>
                  </a:lnTo>
                  <a:lnTo>
                    <a:pt x="1434" y="77"/>
                  </a:lnTo>
                  <a:lnTo>
                    <a:pt x="1367" y="99"/>
                  </a:lnTo>
                  <a:lnTo>
                    <a:pt x="1311" y="126"/>
                  </a:lnTo>
                  <a:cubicBezTo>
                    <a:pt x="1309" y="126"/>
                    <a:pt x="1308" y="127"/>
                    <a:pt x="1306" y="126"/>
                  </a:cubicBezTo>
                  <a:lnTo>
                    <a:pt x="1213" y="111"/>
                  </a:lnTo>
                  <a:lnTo>
                    <a:pt x="1114" y="102"/>
                  </a:lnTo>
                  <a:lnTo>
                    <a:pt x="908" y="100"/>
                  </a:lnTo>
                  <a:lnTo>
                    <a:pt x="786" y="110"/>
                  </a:lnTo>
                  <a:lnTo>
                    <a:pt x="675" y="126"/>
                  </a:lnTo>
                  <a:lnTo>
                    <a:pt x="578" y="149"/>
                  </a:lnTo>
                  <a:lnTo>
                    <a:pt x="498" y="178"/>
                  </a:lnTo>
                  <a:lnTo>
                    <a:pt x="434" y="211"/>
                  </a:lnTo>
                  <a:lnTo>
                    <a:pt x="436" y="210"/>
                  </a:lnTo>
                  <a:lnTo>
                    <a:pt x="394" y="246"/>
                  </a:lnTo>
                  <a:lnTo>
                    <a:pt x="395" y="244"/>
                  </a:lnTo>
                  <a:lnTo>
                    <a:pt x="382" y="263"/>
                  </a:lnTo>
                  <a:lnTo>
                    <a:pt x="383" y="261"/>
                  </a:lnTo>
                  <a:lnTo>
                    <a:pt x="375" y="281"/>
                  </a:lnTo>
                  <a:lnTo>
                    <a:pt x="375" y="278"/>
                  </a:lnTo>
                  <a:lnTo>
                    <a:pt x="375" y="298"/>
                  </a:lnTo>
                  <a:lnTo>
                    <a:pt x="375" y="297"/>
                  </a:lnTo>
                  <a:lnTo>
                    <a:pt x="380" y="317"/>
                  </a:lnTo>
                  <a:cubicBezTo>
                    <a:pt x="381" y="320"/>
                    <a:pt x="380" y="323"/>
                    <a:pt x="377" y="325"/>
                  </a:cubicBezTo>
                  <a:lnTo>
                    <a:pt x="373" y="328"/>
                  </a:lnTo>
                  <a:close/>
                </a:path>
              </a:pathLst>
            </a:custGeom>
            <a:grp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72" name="Freeform 60"/>
            <p:cNvSpPr>
              <a:spLocks noEditPoints="1"/>
            </p:cNvSpPr>
            <p:nvPr/>
          </p:nvSpPr>
          <p:spPr bwMode="auto">
            <a:xfrm>
              <a:off x="6542088" y="4770438"/>
              <a:ext cx="1612900" cy="363537"/>
            </a:xfrm>
            <a:custGeom>
              <a:avLst/>
              <a:gdLst/>
              <a:ahLst/>
              <a:cxnLst>
                <a:cxn ang="0">
                  <a:pos x="114" y="533"/>
                </a:cxn>
                <a:cxn ang="0">
                  <a:pos x="3" y="503"/>
                </a:cxn>
                <a:cxn ang="0">
                  <a:pos x="237" y="519"/>
                </a:cxn>
                <a:cxn ang="0">
                  <a:pos x="444" y="726"/>
                </a:cxn>
                <a:cxn ang="0">
                  <a:pos x="340" y="718"/>
                </a:cxn>
                <a:cxn ang="0">
                  <a:pos x="444" y="726"/>
                </a:cxn>
                <a:cxn ang="0">
                  <a:pos x="1290" y="798"/>
                </a:cxn>
                <a:cxn ang="0">
                  <a:pos x="1270" y="766"/>
                </a:cxn>
                <a:cxn ang="0">
                  <a:pos x="1331" y="803"/>
                </a:cxn>
                <a:cxn ang="0">
                  <a:pos x="2479" y="719"/>
                </a:cxn>
                <a:cxn ang="0">
                  <a:pos x="2469" y="741"/>
                </a:cxn>
                <a:cxn ang="0">
                  <a:pos x="2440" y="753"/>
                </a:cxn>
                <a:cxn ang="0">
                  <a:pos x="2455" y="733"/>
                </a:cxn>
                <a:cxn ang="0">
                  <a:pos x="2479" y="719"/>
                </a:cxn>
                <a:cxn ang="0">
                  <a:pos x="3030" y="462"/>
                </a:cxn>
                <a:cxn ang="0">
                  <a:pos x="3142" y="495"/>
                </a:cxn>
                <a:cxn ang="0">
                  <a:pos x="3222" y="536"/>
                </a:cxn>
                <a:cxn ang="0">
                  <a:pos x="3248" y="560"/>
                </a:cxn>
                <a:cxn ang="0">
                  <a:pos x="3265" y="585"/>
                </a:cxn>
                <a:cxn ang="0">
                  <a:pos x="3271" y="612"/>
                </a:cxn>
                <a:cxn ang="0">
                  <a:pos x="3251" y="591"/>
                </a:cxn>
                <a:cxn ang="0">
                  <a:pos x="3236" y="570"/>
                </a:cxn>
                <a:cxn ang="0">
                  <a:pos x="3212" y="548"/>
                </a:cxn>
                <a:cxn ang="0">
                  <a:pos x="3179" y="529"/>
                </a:cxn>
                <a:cxn ang="0">
                  <a:pos x="3085" y="492"/>
                </a:cxn>
                <a:cxn ang="0">
                  <a:pos x="2961" y="465"/>
                </a:cxn>
                <a:cxn ang="0">
                  <a:pos x="3676" y="298"/>
                </a:cxn>
                <a:cxn ang="0">
                  <a:pos x="3619" y="331"/>
                </a:cxn>
                <a:cxn ang="0">
                  <a:pos x="3536" y="342"/>
                </a:cxn>
                <a:cxn ang="0">
                  <a:pos x="3612" y="317"/>
                </a:cxn>
                <a:cxn ang="0">
                  <a:pos x="3676" y="298"/>
                </a:cxn>
                <a:cxn ang="0">
                  <a:pos x="3365" y="101"/>
                </a:cxn>
                <a:cxn ang="0">
                  <a:pos x="3343" y="76"/>
                </a:cxn>
                <a:cxn ang="0">
                  <a:pos x="2490" y="36"/>
                </a:cxn>
                <a:cxn ang="0">
                  <a:pos x="2521" y="16"/>
                </a:cxn>
                <a:cxn ang="0">
                  <a:pos x="2567" y="15"/>
                </a:cxn>
                <a:cxn ang="0">
                  <a:pos x="2529" y="30"/>
                </a:cxn>
                <a:cxn ang="0">
                  <a:pos x="2490" y="36"/>
                </a:cxn>
                <a:cxn ang="0">
                  <a:pos x="1880" y="23"/>
                </a:cxn>
                <a:cxn ang="0">
                  <a:pos x="1858" y="65"/>
                </a:cxn>
                <a:cxn ang="0">
                  <a:pos x="1100" y="62"/>
                </a:cxn>
                <a:cxn ang="0">
                  <a:pos x="1221" y="91"/>
                </a:cxn>
                <a:cxn ang="0">
                  <a:pos x="1160" y="90"/>
                </a:cxn>
                <a:cxn ang="0">
                  <a:pos x="1100" y="62"/>
                </a:cxn>
                <a:cxn ang="0">
                  <a:pos x="157" y="274"/>
                </a:cxn>
                <a:cxn ang="0">
                  <a:pos x="191" y="296"/>
                </a:cxn>
              </a:cxnLst>
              <a:rect l="0" t="0" r="r" b="b"/>
              <a:pathLst>
                <a:path w="3676" h="817">
                  <a:moveTo>
                    <a:pt x="236" y="535"/>
                  </a:moveTo>
                  <a:lnTo>
                    <a:pt x="114" y="533"/>
                  </a:lnTo>
                  <a:lnTo>
                    <a:pt x="0" y="518"/>
                  </a:lnTo>
                  <a:lnTo>
                    <a:pt x="3" y="503"/>
                  </a:lnTo>
                  <a:lnTo>
                    <a:pt x="115" y="517"/>
                  </a:lnTo>
                  <a:lnTo>
                    <a:pt x="237" y="519"/>
                  </a:lnTo>
                  <a:lnTo>
                    <a:pt x="236" y="535"/>
                  </a:lnTo>
                  <a:close/>
                  <a:moveTo>
                    <a:pt x="444" y="726"/>
                  </a:moveTo>
                  <a:lnTo>
                    <a:pt x="341" y="734"/>
                  </a:lnTo>
                  <a:lnTo>
                    <a:pt x="340" y="718"/>
                  </a:lnTo>
                  <a:lnTo>
                    <a:pt x="443" y="710"/>
                  </a:lnTo>
                  <a:lnTo>
                    <a:pt x="444" y="726"/>
                  </a:lnTo>
                  <a:close/>
                  <a:moveTo>
                    <a:pt x="1324" y="817"/>
                  </a:moveTo>
                  <a:lnTo>
                    <a:pt x="1290" y="798"/>
                  </a:lnTo>
                  <a:lnTo>
                    <a:pt x="1261" y="779"/>
                  </a:lnTo>
                  <a:lnTo>
                    <a:pt x="1270" y="766"/>
                  </a:lnTo>
                  <a:lnTo>
                    <a:pt x="1297" y="784"/>
                  </a:lnTo>
                  <a:lnTo>
                    <a:pt x="1331" y="803"/>
                  </a:lnTo>
                  <a:lnTo>
                    <a:pt x="1324" y="817"/>
                  </a:lnTo>
                  <a:close/>
                  <a:moveTo>
                    <a:pt x="2479" y="719"/>
                  </a:moveTo>
                  <a:lnTo>
                    <a:pt x="2470" y="740"/>
                  </a:lnTo>
                  <a:cubicBezTo>
                    <a:pt x="2470" y="740"/>
                    <a:pt x="2469" y="741"/>
                    <a:pt x="2469" y="741"/>
                  </a:cubicBezTo>
                  <a:lnTo>
                    <a:pt x="2453" y="762"/>
                  </a:lnTo>
                  <a:lnTo>
                    <a:pt x="2440" y="753"/>
                  </a:lnTo>
                  <a:lnTo>
                    <a:pt x="2456" y="732"/>
                  </a:lnTo>
                  <a:lnTo>
                    <a:pt x="2455" y="733"/>
                  </a:lnTo>
                  <a:lnTo>
                    <a:pt x="2464" y="712"/>
                  </a:lnTo>
                  <a:lnTo>
                    <a:pt x="2479" y="719"/>
                  </a:lnTo>
                  <a:close/>
                  <a:moveTo>
                    <a:pt x="2964" y="450"/>
                  </a:moveTo>
                  <a:lnTo>
                    <a:pt x="3030" y="462"/>
                  </a:lnTo>
                  <a:lnTo>
                    <a:pt x="3089" y="477"/>
                  </a:lnTo>
                  <a:lnTo>
                    <a:pt x="3142" y="495"/>
                  </a:lnTo>
                  <a:lnTo>
                    <a:pt x="3186" y="514"/>
                  </a:lnTo>
                  <a:lnTo>
                    <a:pt x="3222" y="536"/>
                  </a:lnTo>
                  <a:cubicBezTo>
                    <a:pt x="3222" y="536"/>
                    <a:pt x="3222" y="536"/>
                    <a:pt x="3223" y="537"/>
                  </a:cubicBezTo>
                  <a:lnTo>
                    <a:pt x="3248" y="560"/>
                  </a:lnTo>
                  <a:cubicBezTo>
                    <a:pt x="3248" y="560"/>
                    <a:pt x="3249" y="560"/>
                    <a:pt x="3249" y="561"/>
                  </a:cubicBezTo>
                  <a:lnTo>
                    <a:pt x="3265" y="585"/>
                  </a:lnTo>
                  <a:cubicBezTo>
                    <a:pt x="3266" y="586"/>
                    <a:pt x="3266" y="587"/>
                    <a:pt x="3266" y="588"/>
                  </a:cubicBezTo>
                  <a:lnTo>
                    <a:pt x="3271" y="612"/>
                  </a:lnTo>
                  <a:lnTo>
                    <a:pt x="3256" y="615"/>
                  </a:lnTo>
                  <a:lnTo>
                    <a:pt x="3251" y="591"/>
                  </a:lnTo>
                  <a:lnTo>
                    <a:pt x="3252" y="594"/>
                  </a:lnTo>
                  <a:lnTo>
                    <a:pt x="3236" y="570"/>
                  </a:lnTo>
                  <a:lnTo>
                    <a:pt x="3237" y="571"/>
                  </a:lnTo>
                  <a:lnTo>
                    <a:pt x="3212" y="548"/>
                  </a:lnTo>
                  <a:lnTo>
                    <a:pt x="3213" y="549"/>
                  </a:lnTo>
                  <a:lnTo>
                    <a:pt x="3179" y="529"/>
                  </a:lnTo>
                  <a:lnTo>
                    <a:pt x="3137" y="510"/>
                  </a:lnTo>
                  <a:lnTo>
                    <a:pt x="3085" y="492"/>
                  </a:lnTo>
                  <a:lnTo>
                    <a:pt x="3027" y="477"/>
                  </a:lnTo>
                  <a:lnTo>
                    <a:pt x="2961" y="465"/>
                  </a:lnTo>
                  <a:lnTo>
                    <a:pt x="2964" y="450"/>
                  </a:lnTo>
                  <a:close/>
                  <a:moveTo>
                    <a:pt x="3676" y="298"/>
                  </a:moveTo>
                  <a:lnTo>
                    <a:pt x="3620" y="330"/>
                  </a:lnTo>
                  <a:cubicBezTo>
                    <a:pt x="3620" y="331"/>
                    <a:pt x="3619" y="331"/>
                    <a:pt x="3619" y="331"/>
                  </a:cubicBezTo>
                  <a:lnTo>
                    <a:pt x="3541" y="357"/>
                  </a:lnTo>
                  <a:lnTo>
                    <a:pt x="3536" y="342"/>
                  </a:lnTo>
                  <a:lnTo>
                    <a:pt x="3614" y="316"/>
                  </a:lnTo>
                  <a:lnTo>
                    <a:pt x="3612" y="317"/>
                  </a:lnTo>
                  <a:lnTo>
                    <a:pt x="3668" y="285"/>
                  </a:lnTo>
                  <a:lnTo>
                    <a:pt x="3676" y="298"/>
                  </a:lnTo>
                  <a:close/>
                  <a:moveTo>
                    <a:pt x="3358" y="73"/>
                  </a:moveTo>
                  <a:lnTo>
                    <a:pt x="3365" y="101"/>
                  </a:lnTo>
                  <a:lnTo>
                    <a:pt x="3350" y="104"/>
                  </a:lnTo>
                  <a:lnTo>
                    <a:pt x="3343" y="76"/>
                  </a:lnTo>
                  <a:lnTo>
                    <a:pt x="3358" y="73"/>
                  </a:lnTo>
                  <a:close/>
                  <a:moveTo>
                    <a:pt x="2490" y="36"/>
                  </a:moveTo>
                  <a:lnTo>
                    <a:pt x="2520" y="17"/>
                  </a:lnTo>
                  <a:cubicBezTo>
                    <a:pt x="2521" y="16"/>
                    <a:pt x="2521" y="16"/>
                    <a:pt x="2521" y="16"/>
                  </a:cubicBezTo>
                  <a:lnTo>
                    <a:pt x="2560" y="0"/>
                  </a:lnTo>
                  <a:lnTo>
                    <a:pt x="2567" y="15"/>
                  </a:lnTo>
                  <a:lnTo>
                    <a:pt x="2528" y="31"/>
                  </a:lnTo>
                  <a:lnTo>
                    <a:pt x="2529" y="30"/>
                  </a:lnTo>
                  <a:lnTo>
                    <a:pt x="2499" y="49"/>
                  </a:lnTo>
                  <a:lnTo>
                    <a:pt x="2490" y="36"/>
                  </a:lnTo>
                  <a:close/>
                  <a:moveTo>
                    <a:pt x="1847" y="54"/>
                  </a:moveTo>
                  <a:lnTo>
                    <a:pt x="1880" y="23"/>
                  </a:lnTo>
                  <a:lnTo>
                    <a:pt x="1891" y="34"/>
                  </a:lnTo>
                  <a:lnTo>
                    <a:pt x="1858" y="65"/>
                  </a:lnTo>
                  <a:lnTo>
                    <a:pt x="1847" y="54"/>
                  </a:lnTo>
                  <a:close/>
                  <a:moveTo>
                    <a:pt x="1100" y="62"/>
                  </a:moveTo>
                  <a:lnTo>
                    <a:pt x="1163" y="75"/>
                  </a:lnTo>
                  <a:lnTo>
                    <a:pt x="1221" y="91"/>
                  </a:lnTo>
                  <a:lnTo>
                    <a:pt x="1216" y="106"/>
                  </a:lnTo>
                  <a:lnTo>
                    <a:pt x="1160" y="90"/>
                  </a:lnTo>
                  <a:lnTo>
                    <a:pt x="1097" y="77"/>
                  </a:lnTo>
                  <a:lnTo>
                    <a:pt x="1100" y="62"/>
                  </a:lnTo>
                  <a:close/>
                  <a:moveTo>
                    <a:pt x="178" y="305"/>
                  </a:moveTo>
                  <a:lnTo>
                    <a:pt x="157" y="274"/>
                  </a:lnTo>
                  <a:lnTo>
                    <a:pt x="170" y="265"/>
                  </a:lnTo>
                  <a:lnTo>
                    <a:pt x="191" y="296"/>
                  </a:lnTo>
                  <a:lnTo>
                    <a:pt x="178" y="305"/>
                  </a:lnTo>
                  <a:close/>
                </a:path>
              </a:pathLst>
            </a:custGeom>
            <a:grp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73" name="Oval 61"/>
            <p:cNvSpPr>
              <a:spLocks noChangeArrowheads="1"/>
            </p:cNvSpPr>
            <p:nvPr/>
          </p:nvSpPr>
          <p:spPr bwMode="auto">
            <a:xfrm>
              <a:off x="6672263" y="4906963"/>
              <a:ext cx="211138" cy="214312"/>
            </a:xfrm>
            <a:prstGeom prst="ellipse">
              <a:avLst/>
            </a:pr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74" name="Freeform 62"/>
            <p:cNvSpPr>
              <a:spLocks noEditPoints="1"/>
            </p:cNvSpPr>
            <p:nvPr/>
          </p:nvSpPr>
          <p:spPr bwMode="auto">
            <a:xfrm>
              <a:off x="6734176" y="4972050"/>
              <a:ext cx="88900" cy="22225"/>
            </a:xfrm>
            <a:custGeom>
              <a:avLst/>
              <a:gdLst/>
              <a:ahLst/>
              <a:cxnLst>
                <a:cxn ang="0">
                  <a:pos x="0" y="25"/>
                </a:cxn>
                <a:cxn ang="0">
                  <a:pos x="25" y="0"/>
                </a:cxn>
                <a:cxn ang="0">
                  <a:pos x="50" y="25"/>
                </a:cxn>
                <a:cxn ang="0">
                  <a:pos x="25" y="50"/>
                </a:cxn>
                <a:cxn ang="0">
                  <a:pos x="0" y="25"/>
                </a:cxn>
                <a:cxn ang="0">
                  <a:pos x="153" y="25"/>
                </a:cxn>
                <a:cxn ang="0">
                  <a:pos x="178" y="0"/>
                </a:cxn>
                <a:cxn ang="0">
                  <a:pos x="203" y="25"/>
                </a:cxn>
                <a:cxn ang="0">
                  <a:pos x="178" y="50"/>
                </a:cxn>
                <a:cxn ang="0">
                  <a:pos x="153" y="25"/>
                </a:cxn>
              </a:cxnLst>
              <a:rect l="0" t="0" r="r" b="b"/>
              <a:pathLst>
                <a:path w="203" h="50">
                  <a:moveTo>
                    <a:pt x="0" y="25"/>
                  </a:moveTo>
                  <a:cubicBezTo>
                    <a:pt x="0" y="11"/>
                    <a:pt x="11" y="0"/>
                    <a:pt x="25" y="0"/>
                  </a:cubicBezTo>
                  <a:cubicBezTo>
                    <a:pt x="38" y="0"/>
                    <a:pt x="50" y="11"/>
                    <a:pt x="50" y="25"/>
                  </a:cubicBezTo>
                  <a:cubicBezTo>
                    <a:pt x="50" y="38"/>
                    <a:pt x="38" y="50"/>
                    <a:pt x="25" y="50"/>
                  </a:cubicBezTo>
                  <a:cubicBezTo>
                    <a:pt x="11" y="50"/>
                    <a:pt x="0" y="38"/>
                    <a:pt x="0" y="25"/>
                  </a:cubicBezTo>
                  <a:close/>
                  <a:moveTo>
                    <a:pt x="153" y="25"/>
                  </a:moveTo>
                  <a:cubicBezTo>
                    <a:pt x="153" y="11"/>
                    <a:pt x="165" y="0"/>
                    <a:pt x="178" y="0"/>
                  </a:cubicBezTo>
                  <a:cubicBezTo>
                    <a:pt x="192" y="0"/>
                    <a:pt x="203" y="11"/>
                    <a:pt x="203" y="25"/>
                  </a:cubicBezTo>
                  <a:cubicBezTo>
                    <a:pt x="203" y="38"/>
                    <a:pt x="192" y="50"/>
                    <a:pt x="178" y="50"/>
                  </a:cubicBezTo>
                  <a:cubicBezTo>
                    <a:pt x="165" y="50"/>
                    <a:pt x="153" y="38"/>
                    <a:pt x="153" y="25"/>
                  </a:cubicBezTo>
                  <a:close/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75" name="Freeform 63"/>
            <p:cNvSpPr>
              <a:spLocks noEditPoints="1"/>
            </p:cNvSpPr>
            <p:nvPr/>
          </p:nvSpPr>
          <p:spPr bwMode="auto">
            <a:xfrm>
              <a:off x="6731001" y="4967288"/>
              <a:ext cx="95250" cy="30162"/>
            </a:xfrm>
            <a:custGeom>
              <a:avLst/>
              <a:gdLst/>
              <a:ahLst/>
              <a:cxnLst>
                <a:cxn ang="0">
                  <a:pos x="1" y="31"/>
                </a:cxn>
                <a:cxn ang="0">
                  <a:pos x="13" y="8"/>
                </a:cxn>
                <a:cxn ang="0">
                  <a:pos x="37" y="1"/>
                </a:cxn>
                <a:cxn ang="0">
                  <a:pos x="58" y="12"/>
                </a:cxn>
                <a:cxn ang="0">
                  <a:pos x="66" y="37"/>
                </a:cxn>
                <a:cxn ang="0">
                  <a:pos x="54" y="58"/>
                </a:cxn>
                <a:cxn ang="0">
                  <a:pos x="30" y="66"/>
                </a:cxn>
                <a:cxn ang="0">
                  <a:pos x="8" y="54"/>
                </a:cxn>
                <a:cxn ang="0">
                  <a:pos x="23" y="47"/>
                </a:cxn>
                <a:cxn ang="0">
                  <a:pos x="37" y="51"/>
                </a:cxn>
                <a:cxn ang="0">
                  <a:pos x="47" y="43"/>
                </a:cxn>
                <a:cxn ang="0">
                  <a:pos x="51" y="30"/>
                </a:cxn>
                <a:cxn ang="0">
                  <a:pos x="43" y="19"/>
                </a:cxn>
                <a:cxn ang="0">
                  <a:pos x="30" y="16"/>
                </a:cxn>
                <a:cxn ang="0">
                  <a:pos x="18" y="23"/>
                </a:cxn>
                <a:cxn ang="0">
                  <a:pos x="16" y="36"/>
                </a:cxn>
                <a:cxn ang="0">
                  <a:pos x="23" y="47"/>
                </a:cxn>
                <a:cxn ang="0">
                  <a:pos x="154" y="30"/>
                </a:cxn>
                <a:cxn ang="0">
                  <a:pos x="166" y="8"/>
                </a:cxn>
                <a:cxn ang="0">
                  <a:pos x="189" y="1"/>
                </a:cxn>
                <a:cxn ang="0">
                  <a:pos x="212" y="13"/>
                </a:cxn>
                <a:cxn ang="0">
                  <a:pos x="219" y="37"/>
                </a:cxn>
                <a:cxn ang="0">
                  <a:pos x="208" y="58"/>
                </a:cxn>
                <a:cxn ang="0">
                  <a:pos x="183" y="66"/>
                </a:cxn>
                <a:cxn ang="0">
                  <a:pos x="162" y="54"/>
                </a:cxn>
                <a:cxn ang="0">
                  <a:pos x="177" y="47"/>
                </a:cxn>
                <a:cxn ang="0">
                  <a:pos x="190" y="51"/>
                </a:cxn>
                <a:cxn ang="0">
                  <a:pos x="201" y="43"/>
                </a:cxn>
                <a:cxn ang="0">
                  <a:pos x="204" y="30"/>
                </a:cxn>
                <a:cxn ang="0">
                  <a:pos x="197" y="18"/>
                </a:cxn>
                <a:cxn ang="0">
                  <a:pos x="184" y="16"/>
                </a:cxn>
                <a:cxn ang="0">
                  <a:pos x="173" y="23"/>
                </a:cxn>
                <a:cxn ang="0">
                  <a:pos x="169" y="37"/>
                </a:cxn>
                <a:cxn ang="0">
                  <a:pos x="177" y="47"/>
                </a:cxn>
              </a:cxnLst>
              <a:rect l="0" t="0" r="r" b="b"/>
              <a:pathLst>
                <a:path w="220" h="67">
                  <a:moveTo>
                    <a:pt x="1" y="37"/>
                  </a:moveTo>
                  <a:cubicBezTo>
                    <a:pt x="0" y="35"/>
                    <a:pt x="0" y="32"/>
                    <a:pt x="1" y="31"/>
                  </a:cubicBezTo>
                  <a:lnTo>
                    <a:pt x="8" y="13"/>
                  </a:lnTo>
                  <a:cubicBezTo>
                    <a:pt x="9" y="10"/>
                    <a:pt x="10" y="9"/>
                    <a:pt x="13" y="8"/>
                  </a:cubicBezTo>
                  <a:lnTo>
                    <a:pt x="31" y="1"/>
                  </a:lnTo>
                  <a:cubicBezTo>
                    <a:pt x="32" y="0"/>
                    <a:pt x="35" y="0"/>
                    <a:pt x="37" y="1"/>
                  </a:cubicBezTo>
                  <a:lnTo>
                    <a:pt x="54" y="8"/>
                  </a:lnTo>
                  <a:cubicBezTo>
                    <a:pt x="55" y="9"/>
                    <a:pt x="57" y="10"/>
                    <a:pt x="58" y="12"/>
                  </a:cubicBezTo>
                  <a:lnTo>
                    <a:pt x="66" y="30"/>
                  </a:lnTo>
                  <a:cubicBezTo>
                    <a:pt x="67" y="32"/>
                    <a:pt x="67" y="35"/>
                    <a:pt x="66" y="37"/>
                  </a:cubicBezTo>
                  <a:lnTo>
                    <a:pt x="58" y="54"/>
                  </a:lnTo>
                  <a:cubicBezTo>
                    <a:pt x="57" y="56"/>
                    <a:pt x="56" y="57"/>
                    <a:pt x="54" y="58"/>
                  </a:cubicBezTo>
                  <a:lnTo>
                    <a:pt x="37" y="66"/>
                  </a:lnTo>
                  <a:cubicBezTo>
                    <a:pt x="35" y="67"/>
                    <a:pt x="32" y="67"/>
                    <a:pt x="30" y="66"/>
                  </a:cubicBezTo>
                  <a:lnTo>
                    <a:pt x="12" y="58"/>
                  </a:lnTo>
                  <a:cubicBezTo>
                    <a:pt x="10" y="57"/>
                    <a:pt x="9" y="55"/>
                    <a:pt x="8" y="54"/>
                  </a:cubicBezTo>
                  <a:lnTo>
                    <a:pt x="1" y="37"/>
                  </a:lnTo>
                  <a:close/>
                  <a:moveTo>
                    <a:pt x="23" y="47"/>
                  </a:moveTo>
                  <a:lnTo>
                    <a:pt x="19" y="43"/>
                  </a:lnTo>
                  <a:lnTo>
                    <a:pt x="37" y="51"/>
                  </a:lnTo>
                  <a:lnTo>
                    <a:pt x="30" y="51"/>
                  </a:lnTo>
                  <a:lnTo>
                    <a:pt x="47" y="43"/>
                  </a:lnTo>
                  <a:lnTo>
                    <a:pt x="43" y="47"/>
                  </a:lnTo>
                  <a:lnTo>
                    <a:pt x="51" y="30"/>
                  </a:lnTo>
                  <a:lnTo>
                    <a:pt x="51" y="37"/>
                  </a:lnTo>
                  <a:lnTo>
                    <a:pt x="43" y="19"/>
                  </a:lnTo>
                  <a:lnTo>
                    <a:pt x="47" y="23"/>
                  </a:lnTo>
                  <a:lnTo>
                    <a:pt x="30" y="16"/>
                  </a:lnTo>
                  <a:lnTo>
                    <a:pt x="36" y="16"/>
                  </a:lnTo>
                  <a:lnTo>
                    <a:pt x="18" y="23"/>
                  </a:lnTo>
                  <a:lnTo>
                    <a:pt x="23" y="18"/>
                  </a:lnTo>
                  <a:lnTo>
                    <a:pt x="16" y="36"/>
                  </a:lnTo>
                  <a:lnTo>
                    <a:pt x="16" y="30"/>
                  </a:lnTo>
                  <a:lnTo>
                    <a:pt x="23" y="47"/>
                  </a:lnTo>
                  <a:close/>
                  <a:moveTo>
                    <a:pt x="154" y="37"/>
                  </a:moveTo>
                  <a:cubicBezTo>
                    <a:pt x="153" y="35"/>
                    <a:pt x="153" y="32"/>
                    <a:pt x="154" y="30"/>
                  </a:cubicBezTo>
                  <a:lnTo>
                    <a:pt x="162" y="12"/>
                  </a:lnTo>
                  <a:cubicBezTo>
                    <a:pt x="163" y="10"/>
                    <a:pt x="165" y="9"/>
                    <a:pt x="166" y="8"/>
                  </a:cubicBezTo>
                  <a:lnTo>
                    <a:pt x="183" y="1"/>
                  </a:lnTo>
                  <a:cubicBezTo>
                    <a:pt x="185" y="0"/>
                    <a:pt x="187" y="0"/>
                    <a:pt x="189" y="1"/>
                  </a:cubicBezTo>
                  <a:lnTo>
                    <a:pt x="207" y="8"/>
                  </a:lnTo>
                  <a:cubicBezTo>
                    <a:pt x="209" y="9"/>
                    <a:pt x="211" y="10"/>
                    <a:pt x="212" y="13"/>
                  </a:cubicBezTo>
                  <a:lnTo>
                    <a:pt x="219" y="31"/>
                  </a:lnTo>
                  <a:cubicBezTo>
                    <a:pt x="220" y="32"/>
                    <a:pt x="220" y="35"/>
                    <a:pt x="219" y="37"/>
                  </a:cubicBezTo>
                  <a:lnTo>
                    <a:pt x="212" y="54"/>
                  </a:lnTo>
                  <a:cubicBezTo>
                    <a:pt x="211" y="55"/>
                    <a:pt x="210" y="57"/>
                    <a:pt x="208" y="58"/>
                  </a:cubicBezTo>
                  <a:lnTo>
                    <a:pt x="190" y="66"/>
                  </a:lnTo>
                  <a:cubicBezTo>
                    <a:pt x="188" y="67"/>
                    <a:pt x="185" y="67"/>
                    <a:pt x="183" y="66"/>
                  </a:cubicBezTo>
                  <a:lnTo>
                    <a:pt x="166" y="58"/>
                  </a:lnTo>
                  <a:cubicBezTo>
                    <a:pt x="164" y="57"/>
                    <a:pt x="163" y="56"/>
                    <a:pt x="162" y="54"/>
                  </a:cubicBezTo>
                  <a:lnTo>
                    <a:pt x="154" y="37"/>
                  </a:lnTo>
                  <a:close/>
                  <a:moveTo>
                    <a:pt x="177" y="47"/>
                  </a:moveTo>
                  <a:lnTo>
                    <a:pt x="173" y="43"/>
                  </a:lnTo>
                  <a:lnTo>
                    <a:pt x="190" y="51"/>
                  </a:lnTo>
                  <a:lnTo>
                    <a:pt x="183" y="51"/>
                  </a:lnTo>
                  <a:lnTo>
                    <a:pt x="201" y="43"/>
                  </a:lnTo>
                  <a:lnTo>
                    <a:pt x="197" y="47"/>
                  </a:lnTo>
                  <a:lnTo>
                    <a:pt x="204" y="30"/>
                  </a:lnTo>
                  <a:lnTo>
                    <a:pt x="204" y="36"/>
                  </a:lnTo>
                  <a:lnTo>
                    <a:pt x="197" y="18"/>
                  </a:lnTo>
                  <a:lnTo>
                    <a:pt x="202" y="23"/>
                  </a:lnTo>
                  <a:lnTo>
                    <a:pt x="184" y="16"/>
                  </a:lnTo>
                  <a:lnTo>
                    <a:pt x="190" y="16"/>
                  </a:lnTo>
                  <a:lnTo>
                    <a:pt x="173" y="23"/>
                  </a:lnTo>
                  <a:lnTo>
                    <a:pt x="177" y="19"/>
                  </a:lnTo>
                  <a:lnTo>
                    <a:pt x="169" y="37"/>
                  </a:lnTo>
                  <a:lnTo>
                    <a:pt x="169" y="30"/>
                  </a:lnTo>
                  <a:lnTo>
                    <a:pt x="177" y="47"/>
                  </a:lnTo>
                  <a:close/>
                </a:path>
              </a:pathLst>
            </a:custGeom>
            <a:grp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76" name="Freeform 64"/>
            <p:cNvSpPr>
              <a:spLocks/>
            </p:cNvSpPr>
            <p:nvPr/>
          </p:nvSpPr>
          <p:spPr bwMode="auto">
            <a:xfrm>
              <a:off x="6719888" y="5057775"/>
              <a:ext cx="117475" cy="26987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72" y="34"/>
                </a:cxn>
                <a:cxn ang="0">
                  <a:pos x="70" y="34"/>
                </a:cxn>
                <a:cxn ang="0">
                  <a:pos x="135" y="45"/>
                </a:cxn>
                <a:cxn ang="0">
                  <a:pos x="132" y="45"/>
                </a:cxn>
                <a:cxn ang="0">
                  <a:pos x="197" y="34"/>
                </a:cxn>
                <a:cxn ang="0">
                  <a:pos x="195" y="34"/>
                </a:cxn>
                <a:cxn ang="0">
                  <a:pos x="260" y="0"/>
                </a:cxn>
                <a:cxn ang="0">
                  <a:pos x="267" y="15"/>
                </a:cxn>
                <a:cxn ang="0">
                  <a:pos x="202" y="49"/>
                </a:cxn>
                <a:cxn ang="0">
                  <a:pos x="200" y="49"/>
                </a:cxn>
                <a:cxn ang="0">
                  <a:pos x="135" y="60"/>
                </a:cxn>
                <a:cxn ang="0">
                  <a:pos x="132" y="60"/>
                </a:cxn>
                <a:cxn ang="0">
                  <a:pos x="67" y="49"/>
                </a:cxn>
                <a:cxn ang="0">
                  <a:pos x="65" y="49"/>
                </a:cxn>
                <a:cxn ang="0">
                  <a:pos x="0" y="15"/>
                </a:cxn>
                <a:cxn ang="0">
                  <a:pos x="7" y="0"/>
                </a:cxn>
              </a:cxnLst>
              <a:rect l="0" t="0" r="r" b="b"/>
              <a:pathLst>
                <a:path w="267" h="61">
                  <a:moveTo>
                    <a:pt x="7" y="0"/>
                  </a:moveTo>
                  <a:lnTo>
                    <a:pt x="72" y="34"/>
                  </a:lnTo>
                  <a:lnTo>
                    <a:pt x="70" y="34"/>
                  </a:lnTo>
                  <a:lnTo>
                    <a:pt x="135" y="45"/>
                  </a:lnTo>
                  <a:lnTo>
                    <a:pt x="132" y="45"/>
                  </a:lnTo>
                  <a:lnTo>
                    <a:pt x="197" y="34"/>
                  </a:lnTo>
                  <a:lnTo>
                    <a:pt x="195" y="34"/>
                  </a:lnTo>
                  <a:lnTo>
                    <a:pt x="260" y="0"/>
                  </a:lnTo>
                  <a:lnTo>
                    <a:pt x="267" y="15"/>
                  </a:lnTo>
                  <a:lnTo>
                    <a:pt x="202" y="49"/>
                  </a:lnTo>
                  <a:cubicBezTo>
                    <a:pt x="201" y="49"/>
                    <a:pt x="201" y="49"/>
                    <a:pt x="200" y="49"/>
                  </a:cubicBezTo>
                  <a:lnTo>
                    <a:pt x="135" y="60"/>
                  </a:lnTo>
                  <a:cubicBezTo>
                    <a:pt x="134" y="61"/>
                    <a:pt x="133" y="61"/>
                    <a:pt x="132" y="60"/>
                  </a:cubicBezTo>
                  <a:lnTo>
                    <a:pt x="67" y="49"/>
                  </a:lnTo>
                  <a:cubicBezTo>
                    <a:pt x="66" y="49"/>
                    <a:pt x="66" y="49"/>
                    <a:pt x="65" y="49"/>
                  </a:cubicBezTo>
                  <a:lnTo>
                    <a:pt x="0" y="15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77" name="Freeform 65"/>
            <p:cNvSpPr>
              <a:spLocks noEditPoints="1"/>
            </p:cNvSpPr>
            <p:nvPr/>
          </p:nvSpPr>
          <p:spPr bwMode="auto">
            <a:xfrm>
              <a:off x="6669088" y="4903788"/>
              <a:ext cx="217488" cy="220662"/>
            </a:xfrm>
            <a:custGeom>
              <a:avLst/>
              <a:gdLst/>
              <a:ahLst/>
              <a:cxnLst>
                <a:cxn ang="0">
                  <a:pos x="6" y="200"/>
                </a:cxn>
                <a:cxn ang="0">
                  <a:pos x="20" y="152"/>
                </a:cxn>
                <a:cxn ang="0">
                  <a:pos x="73" y="74"/>
                </a:cxn>
                <a:cxn ang="0">
                  <a:pos x="111" y="42"/>
                </a:cxn>
                <a:cxn ang="0">
                  <a:pos x="198" y="6"/>
                </a:cxn>
                <a:cxn ang="0">
                  <a:pos x="249" y="0"/>
                </a:cxn>
                <a:cxn ang="0">
                  <a:pos x="345" y="20"/>
                </a:cxn>
                <a:cxn ang="0">
                  <a:pos x="388" y="43"/>
                </a:cxn>
                <a:cxn ang="0">
                  <a:pos x="454" y="109"/>
                </a:cxn>
                <a:cxn ang="0">
                  <a:pos x="477" y="153"/>
                </a:cxn>
                <a:cxn ang="0">
                  <a:pos x="496" y="248"/>
                </a:cxn>
                <a:cxn ang="0">
                  <a:pos x="491" y="299"/>
                </a:cxn>
                <a:cxn ang="0">
                  <a:pos x="454" y="386"/>
                </a:cxn>
                <a:cxn ang="0">
                  <a:pos x="423" y="425"/>
                </a:cxn>
                <a:cxn ang="0">
                  <a:pos x="346" y="476"/>
                </a:cxn>
                <a:cxn ang="0">
                  <a:pos x="297" y="491"/>
                </a:cxn>
                <a:cxn ang="0">
                  <a:pos x="200" y="491"/>
                </a:cxn>
                <a:cxn ang="0">
                  <a:pos x="152" y="477"/>
                </a:cxn>
                <a:cxn ang="0">
                  <a:pos x="74" y="425"/>
                </a:cxn>
                <a:cxn ang="0">
                  <a:pos x="42" y="386"/>
                </a:cxn>
                <a:cxn ang="0">
                  <a:pos x="6" y="299"/>
                </a:cxn>
                <a:cxn ang="0">
                  <a:pos x="21" y="296"/>
                </a:cxn>
                <a:cxn ang="0">
                  <a:pos x="34" y="339"/>
                </a:cxn>
                <a:cxn ang="0">
                  <a:pos x="86" y="413"/>
                </a:cxn>
                <a:cxn ang="0">
                  <a:pos x="118" y="440"/>
                </a:cxn>
                <a:cxn ang="0">
                  <a:pos x="203" y="476"/>
                </a:cxn>
                <a:cxn ang="0">
                  <a:pos x="248" y="480"/>
                </a:cxn>
                <a:cxn ang="0">
                  <a:pos x="340" y="462"/>
                </a:cxn>
                <a:cxn ang="0">
                  <a:pos x="377" y="441"/>
                </a:cxn>
                <a:cxn ang="0">
                  <a:pos x="441" y="377"/>
                </a:cxn>
                <a:cxn ang="0">
                  <a:pos x="462" y="340"/>
                </a:cxn>
                <a:cxn ang="0">
                  <a:pos x="481" y="248"/>
                </a:cxn>
                <a:cxn ang="0">
                  <a:pos x="476" y="203"/>
                </a:cxn>
                <a:cxn ang="0">
                  <a:pos x="440" y="118"/>
                </a:cxn>
                <a:cxn ang="0">
                  <a:pos x="413" y="86"/>
                </a:cxn>
                <a:cxn ang="0">
                  <a:pos x="339" y="34"/>
                </a:cxn>
                <a:cxn ang="0">
                  <a:pos x="296" y="21"/>
                </a:cxn>
                <a:cxn ang="0">
                  <a:pos x="201" y="21"/>
                </a:cxn>
                <a:cxn ang="0">
                  <a:pos x="159" y="35"/>
                </a:cxn>
                <a:cxn ang="0">
                  <a:pos x="85" y="86"/>
                </a:cxn>
                <a:cxn ang="0">
                  <a:pos x="57" y="118"/>
                </a:cxn>
                <a:cxn ang="0">
                  <a:pos x="21" y="203"/>
                </a:cxn>
                <a:cxn ang="0">
                  <a:pos x="16" y="248"/>
                </a:cxn>
              </a:cxnLst>
              <a:rect l="0" t="0" r="r" b="b"/>
              <a:pathLst>
                <a:path w="496" h="496">
                  <a:moveTo>
                    <a:pt x="1" y="249"/>
                  </a:moveTo>
                  <a:cubicBezTo>
                    <a:pt x="0" y="249"/>
                    <a:pt x="0" y="248"/>
                    <a:pt x="1" y="248"/>
                  </a:cubicBezTo>
                  <a:lnTo>
                    <a:pt x="6" y="200"/>
                  </a:lnTo>
                  <a:cubicBezTo>
                    <a:pt x="6" y="199"/>
                    <a:pt x="6" y="199"/>
                    <a:pt x="6" y="198"/>
                  </a:cubicBezTo>
                  <a:lnTo>
                    <a:pt x="20" y="153"/>
                  </a:lnTo>
                  <a:cubicBezTo>
                    <a:pt x="20" y="153"/>
                    <a:pt x="20" y="152"/>
                    <a:pt x="20" y="152"/>
                  </a:cubicBezTo>
                  <a:lnTo>
                    <a:pt x="42" y="111"/>
                  </a:lnTo>
                  <a:cubicBezTo>
                    <a:pt x="43" y="110"/>
                    <a:pt x="43" y="110"/>
                    <a:pt x="43" y="109"/>
                  </a:cubicBezTo>
                  <a:lnTo>
                    <a:pt x="73" y="74"/>
                  </a:lnTo>
                  <a:cubicBezTo>
                    <a:pt x="74" y="74"/>
                    <a:pt x="74" y="74"/>
                    <a:pt x="74" y="73"/>
                  </a:cubicBezTo>
                  <a:lnTo>
                    <a:pt x="109" y="43"/>
                  </a:lnTo>
                  <a:cubicBezTo>
                    <a:pt x="110" y="43"/>
                    <a:pt x="110" y="43"/>
                    <a:pt x="111" y="42"/>
                  </a:cubicBezTo>
                  <a:lnTo>
                    <a:pt x="152" y="20"/>
                  </a:lnTo>
                  <a:cubicBezTo>
                    <a:pt x="152" y="20"/>
                    <a:pt x="153" y="20"/>
                    <a:pt x="153" y="20"/>
                  </a:cubicBezTo>
                  <a:lnTo>
                    <a:pt x="198" y="6"/>
                  </a:lnTo>
                  <a:cubicBezTo>
                    <a:pt x="199" y="6"/>
                    <a:pt x="199" y="6"/>
                    <a:pt x="200" y="5"/>
                  </a:cubicBezTo>
                  <a:lnTo>
                    <a:pt x="248" y="0"/>
                  </a:lnTo>
                  <a:cubicBezTo>
                    <a:pt x="248" y="0"/>
                    <a:pt x="249" y="0"/>
                    <a:pt x="249" y="0"/>
                  </a:cubicBezTo>
                  <a:lnTo>
                    <a:pt x="297" y="5"/>
                  </a:lnTo>
                  <a:cubicBezTo>
                    <a:pt x="298" y="6"/>
                    <a:pt x="298" y="6"/>
                    <a:pt x="299" y="6"/>
                  </a:cubicBezTo>
                  <a:lnTo>
                    <a:pt x="345" y="20"/>
                  </a:lnTo>
                  <a:cubicBezTo>
                    <a:pt x="345" y="20"/>
                    <a:pt x="346" y="20"/>
                    <a:pt x="346" y="20"/>
                  </a:cubicBezTo>
                  <a:lnTo>
                    <a:pt x="386" y="42"/>
                  </a:lnTo>
                  <a:cubicBezTo>
                    <a:pt x="387" y="43"/>
                    <a:pt x="387" y="43"/>
                    <a:pt x="388" y="43"/>
                  </a:cubicBezTo>
                  <a:lnTo>
                    <a:pt x="424" y="73"/>
                  </a:lnTo>
                  <a:cubicBezTo>
                    <a:pt x="424" y="74"/>
                    <a:pt x="424" y="74"/>
                    <a:pt x="425" y="74"/>
                  </a:cubicBezTo>
                  <a:lnTo>
                    <a:pt x="454" y="109"/>
                  </a:lnTo>
                  <a:cubicBezTo>
                    <a:pt x="454" y="110"/>
                    <a:pt x="454" y="110"/>
                    <a:pt x="455" y="111"/>
                  </a:cubicBezTo>
                  <a:lnTo>
                    <a:pt x="477" y="152"/>
                  </a:lnTo>
                  <a:cubicBezTo>
                    <a:pt x="477" y="152"/>
                    <a:pt x="477" y="153"/>
                    <a:pt x="477" y="153"/>
                  </a:cubicBezTo>
                  <a:lnTo>
                    <a:pt x="491" y="198"/>
                  </a:lnTo>
                  <a:cubicBezTo>
                    <a:pt x="491" y="199"/>
                    <a:pt x="491" y="199"/>
                    <a:pt x="491" y="200"/>
                  </a:cubicBezTo>
                  <a:lnTo>
                    <a:pt x="496" y="248"/>
                  </a:lnTo>
                  <a:cubicBezTo>
                    <a:pt x="496" y="248"/>
                    <a:pt x="496" y="249"/>
                    <a:pt x="496" y="249"/>
                  </a:cubicBezTo>
                  <a:lnTo>
                    <a:pt x="491" y="297"/>
                  </a:lnTo>
                  <a:cubicBezTo>
                    <a:pt x="491" y="298"/>
                    <a:pt x="491" y="298"/>
                    <a:pt x="491" y="299"/>
                  </a:cubicBezTo>
                  <a:lnTo>
                    <a:pt x="477" y="345"/>
                  </a:lnTo>
                  <a:cubicBezTo>
                    <a:pt x="477" y="345"/>
                    <a:pt x="477" y="346"/>
                    <a:pt x="476" y="346"/>
                  </a:cubicBezTo>
                  <a:lnTo>
                    <a:pt x="454" y="386"/>
                  </a:lnTo>
                  <a:cubicBezTo>
                    <a:pt x="454" y="387"/>
                    <a:pt x="454" y="387"/>
                    <a:pt x="454" y="387"/>
                  </a:cubicBezTo>
                  <a:lnTo>
                    <a:pt x="425" y="423"/>
                  </a:lnTo>
                  <a:cubicBezTo>
                    <a:pt x="424" y="424"/>
                    <a:pt x="424" y="424"/>
                    <a:pt x="423" y="425"/>
                  </a:cubicBezTo>
                  <a:lnTo>
                    <a:pt x="387" y="454"/>
                  </a:lnTo>
                  <a:cubicBezTo>
                    <a:pt x="387" y="454"/>
                    <a:pt x="387" y="454"/>
                    <a:pt x="386" y="454"/>
                  </a:cubicBezTo>
                  <a:lnTo>
                    <a:pt x="346" y="476"/>
                  </a:lnTo>
                  <a:cubicBezTo>
                    <a:pt x="346" y="477"/>
                    <a:pt x="345" y="477"/>
                    <a:pt x="345" y="477"/>
                  </a:cubicBezTo>
                  <a:lnTo>
                    <a:pt x="299" y="491"/>
                  </a:lnTo>
                  <a:cubicBezTo>
                    <a:pt x="298" y="491"/>
                    <a:pt x="298" y="491"/>
                    <a:pt x="297" y="491"/>
                  </a:cubicBezTo>
                  <a:lnTo>
                    <a:pt x="249" y="496"/>
                  </a:lnTo>
                  <a:cubicBezTo>
                    <a:pt x="249" y="496"/>
                    <a:pt x="248" y="496"/>
                    <a:pt x="248" y="496"/>
                  </a:cubicBezTo>
                  <a:lnTo>
                    <a:pt x="200" y="491"/>
                  </a:lnTo>
                  <a:cubicBezTo>
                    <a:pt x="199" y="491"/>
                    <a:pt x="199" y="491"/>
                    <a:pt x="198" y="491"/>
                  </a:cubicBezTo>
                  <a:lnTo>
                    <a:pt x="153" y="477"/>
                  </a:lnTo>
                  <a:cubicBezTo>
                    <a:pt x="153" y="477"/>
                    <a:pt x="152" y="477"/>
                    <a:pt x="152" y="477"/>
                  </a:cubicBezTo>
                  <a:lnTo>
                    <a:pt x="111" y="455"/>
                  </a:lnTo>
                  <a:cubicBezTo>
                    <a:pt x="110" y="454"/>
                    <a:pt x="110" y="454"/>
                    <a:pt x="109" y="454"/>
                  </a:cubicBezTo>
                  <a:lnTo>
                    <a:pt x="74" y="425"/>
                  </a:lnTo>
                  <a:cubicBezTo>
                    <a:pt x="74" y="424"/>
                    <a:pt x="74" y="424"/>
                    <a:pt x="73" y="424"/>
                  </a:cubicBezTo>
                  <a:lnTo>
                    <a:pt x="43" y="388"/>
                  </a:lnTo>
                  <a:cubicBezTo>
                    <a:pt x="43" y="387"/>
                    <a:pt x="43" y="387"/>
                    <a:pt x="42" y="386"/>
                  </a:cubicBezTo>
                  <a:lnTo>
                    <a:pt x="20" y="346"/>
                  </a:lnTo>
                  <a:cubicBezTo>
                    <a:pt x="20" y="346"/>
                    <a:pt x="20" y="345"/>
                    <a:pt x="20" y="345"/>
                  </a:cubicBezTo>
                  <a:lnTo>
                    <a:pt x="6" y="299"/>
                  </a:lnTo>
                  <a:cubicBezTo>
                    <a:pt x="6" y="298"/>
                    <a:pt x="6" y="298"/>
                    <a:pt x="6" y="297"/>
                  </a:cubicBezTo>
                  <a:lnTo>
                    <a:pt x="1" y="249"/>
                  </a:lnTo>
                  <a:close/>
                  <a:moveTo>
                    <a:pt x="21" y="296"/>
                  </a:moveTo>
                  <a:lnTo>
                    <a:pt x="21" y="294"/>
                  </a:lnTo>
                  <a:lnTo>
                    <a:pt x="35" y="340"/>
                  </a:lnTo>
                  <a:lnTo>
                    <a:pt x="34" y="339"/>
                  </a:lnTo>
                  <a:lnTo>
                    <a:pt x="56" y="379"/>
                  </a:lnTo>
                  <a:lnTo>
                    <a:pt x="56" y="377"/>
                  </a:lnTo>
                  <a:lnTo>
                    <a:pt x="86" y="413"/>
                  </a:lnTo>
                  <a:lnTo>
                    <a:pt x="85" y="412"/>
                  </a:lnTo>
                  <a:lnTo>
                    <a:pt x="120" y="441"/>
                  </a:lnTo>
                  <a:lnTo>
                    <a:pt x="118" y="440"/>
                  </a:lnTo>
                  <a:lnTo>
                    <a:pt x="159" y="462"/>
                  </a:lnTo>
                  <a:lnTo>
                    <a:pt x="158" y="462"/>
                  </a:lnTo>
                  <a:lnTo>
                    <a:pt x="203" y="476"/>
                  </a:lnTo>
                  <a:lnTo>
                    <a:pt x="201" y="475"/>
                  </a:lnTo>
                  <a:lnTo>
                    <a:pt x="249" y="480"/>
                  </a:lnTo>
                  <a:lnTo>
                    <a:pt x="248" y="480"/>
                  </a:lnTo>
                  <a:lnTo>
                    <a:pt x="296" y="475"/>
                  </a:lnTo>
                  <a:lnTo>
                    <a:pt x="294" y="476"/>
                  </a:lnTo>
                  <a:lnTo>
                    <a:pt x="340" y="462"/>
                  </a:lnTo>
                  <a:lnTo>
                    <a:pt x="339" y="462"/>
                  </a:lnTo>
                  <a:lnTo>
                    <a:pt x="379" y="440"/>
                  </a:lnTo>
                  <a:lnTo>
                    <a:pt x="377" y="441"/>
                  </a:lnTo>
                  <a:lnTo>
                    <a:pt x="413" y="412"/>
                  </a:lnTo>
                  <a:lnTo>
                    <a:pt x="412" y="413"/>
                  </a:lnTo>
                  <a:lnTo>
                    <a:pt x="441" y="377"/>
                  </a:lnTo>
                  <a:lnTo>
                    <a:pt x="440" y="379"/>
                  </a:lnTo>
                  <a:lnTo>
                    <a:pt x="462" y="339"/>
                  </a:lnTo>
                  <a:lnTo>
                    <a:pt x="462" y="340"/>
                  </a:lnTo>
                  <a:lnTo>
                    <a:pt x="476" y="294"/>
                  </a:lnTo>
                  <a:lnTo>
                    <a:pt x="476" y="296"/>
                  </a:lnTo>
                  <a:lnTo>
                    <a:pt x="481" y="248"/>
                  </a:lnTo>
                  <a:lnTo>
                    <a:pt x="481" y="249"/>
                  </a:lnTo>
                  <a:lnTo>
                    <a:pt x="476" y="201"/>
                  </a:lnTo>
                  <a:lnTo>
                    <a:pt x="476" y="203"/>
                  </a:lnTo>
                  <a:lnTo>
                    <a:pt x="462" y="158"/>
                  </a:lnTo>
                  <a:lnTo>
                    <a:pt x="462" y="159"/>
                  </a:lnTo>
                  <a:lnTo>
                    <a:pt x="440" y="118"/>
                  </a:lnTo>
                  <a:lnTo>
                    <a:pt x="441" y="120"/>
                  </a:lnTo>
                  <a:lnTo>
                    <a:pt x="412" y="85"/>
                  </a:lnTo>
                  <a:lnTo>
                    <a:pt x="413" y="86"/>
                  </a:lnTo>
                  <a:lnTo>
                    <a:pt x="377" y="56"/>
                  </a:lnTo>
                  <a:lnTo>
                    <a:pt x="379" y="56"/>
                  </a:lnTo>
                  <a:lnTo>
                    <a:pt x="339" y="34"/>
                  </a:lnTo>
                  <a:lnTo>
                    <a:pt x="340" y="35"/>
                  </a:lnTo>
                  <a:lnTo>
                    <a:pt x="294" y="21"/>
                  </a:lnTo>
                  <a:lnTo>
                    <a:pt x="296" y="21"/>
                  </a:lnTo>
                  <a:lnTo>
                    <a:pt x="248" y="16"/>
                  </a:lnTo>
                  <a:lnTo>
                    <a:pt x="249" y="16"/>
                  </a:lnTo>
                  <a:lnTo>
                    <a:pt x="201" y="21"/>
                  </a:lnTo>
                  <a:lnTo>
                    <a:pt x="203" y="21"/>
                  </a:lnTo>
                  <a:lnTo>
                    <a:pt x="158" y="35"/>
                  </a:lnTo>
                  <a:lnTo>
                    <a:pt x="159" y="35"/>
                  </a:lnTo>
                  <a:lnTo>
                    <a:pt x="118" y="57"/>
                  </a:lnTo>
                  <a:lnTo>
                    <a:pt x="120" y="56"/>
                  </a:lnTo>
                  <a:lnTo>
                    <a:pt x="85" y="86"/>
                  </a:lnTo>
                  <a:lnTo>
                    <a:pt x="86" y="85"/>
                  </a:lnTo>
                  <a:lnTo>
                    <a:pt x="56" y="120"/>
                  </a:lnTo>
                  <a:lnTo>
                    <a:pt x="57" y="118"/>
                  </a:lnTo>
                  <a:lnTo>
                    <a:pt x="35" y="159"/>
                  </a:lnTo>
                  <a:lnTo>
                    <a:pt x="35" y="158"/>
                  </a:lnTo>
                  <a:lnTo>
                    <a:pt x="21" y="203"/>
                  </a:lnTo>
                  <a:lnTo>
                    <a:pt x="21" y="201"/>
                  </a:lnTo>
                  <a:lnTo>
                    <a:pt x="16" y="249"/>
                  </a:lnTo>
                  <a:lnTo>
                    <a:pt x="16" y="248"/>
                  </a:lnTo>
                  <a:lnTo>
                    <a:pt x="21" y="296"/>
                  </a:lnTo>
                  <a:close/>
                </a:path>
              </a:pathLst>
            </a:custGeom>
            <a:grp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78" name="Oval 66"/>
            <p:cNvSpPr>
              <a:spLocks noChangeArrowheads="1"/>
            </p:cNvSpPr>
            <p:nvPr/>
          </p:nvSpPr>
          <p:spPr bwMode="auto">
            <a:xfrm>
              <a:off x="6988176" y="4964113"/>
              <a:ext cx="211138" cy="214312"/>
            </a:xfrm>
            <a:prstGeom prst="ellipse">
              <a:avLst/>
            </a:pr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79" name="Freeform 67"/>
            <p:cNvSpPr>
              <a:spLocks noEditPoints="1"/>
            </p:cNvSpPr>
            <p:nvPr/>
          </p:nvSpPr>
          <p:spPr bwMode="auto">
            <a:xfrm>
              <a:off x="7050088" y="5029200"/>
              <a:ext cx="88900" cy="22225"/>
            </a:xfrm>
            <a:custGeom>
              <a:avLst/>
              <a:gdLst/>
              <a:ahLst/>
              <a:cxnLst>
                <a:cxn ang="0">
                  <a:pos x="0" y="25"/>
                </a:cxn>
                <a:cxn ang="0">
                  <a:pos x="25" y="0"/>
                </a:cxn>
                <a:cxn ang="0">
                  <a:pos x="50" y="25"/>
                </a:cxn>
                <a:cxn ang="0">
                  <a:pos x="25" y="50"/>
                </a:cxn>
                <a:cxn ang="0">
                  <a:pos x="0" y="25"/>
                </a:cxn>
                <a:cxn ang="0">
                  <a:pos x="153" y="25"/>
                </a:cxn>
                <a:cxn ang="0">
                  <a:pos x="178" y="0"/>
                </a:cxn>
                <a:cxn ang="0">
                  <a:pos x="203" y="25"/>
                </a:cxn>
                <a:cxn ang="0">
                  <a:pos x="178" y="50"/>
                </a:cxn>
                <a:cxn ang="0">
                  <a:pos x="153" y="25"/>
                </a:cxn>
              </a:cxnLst>
              <a:rect l="0" t="0" r="r" b="b"/>
              <a:pathLst>
                <a:path w="203" h="50">
                  <a:moveTo>
                    <a:pt x="0" y="25"/>
                  </a:moveTo>
                  <a:cubicBezTo>
                    <a:pt x="0" y="11"/>
                    <a:pt x="11" y="0"/>
                    <a:pt x="25" y="0"/>
                  </a:cubicBezTo>
                  <a:cubicBezTo>
                    <a:pt x="38" y="0"/>
                    <a:pt x="50" y="11"/>
                    <a:pt x="50" y="25"/>
                  </a:cubicBezTo>
                  <a:cubicBezTo>
                    <a:pt x="50" y="38"/>
                    <a:pt x="38" y="50"/>
                    <a:pt x="25" y="50"/>
                  </a:cubicBezTo>
                  <a:cubicBezTo>
                    <a:pt x="11" y="50"/>
                    <a:pt x="0" y="38"/>
                    <a:pt x="0" y="25"/>
                  </a:cubicBezTo>
                  <a:close/>
                  <a:moveTo>
                    <a:pt x="153" y="25"/>
                  </a:moveTo>
                  <a:cubicBezTo>
                    <a:pt x="153" y="11"/>
                    <a:pt x="165" y="0"/>
                    <a:pt x="178" y="0"/>
                  </a:cubicBezTo>
                  <a:cubicBezTo>
                    <a:pt x="192" y="0"/>
                    <a:pt x="203" y="11"/>
                    <a:pt x="203" y="25"/>
                  </a:cubicBezTo>
                  <a:cubicBezTo>
                    <a:pt x="203" y="38"/>
                    <a:pt x="192" y="50"/>
                    <a:pt x="178" y="50"/>
                  </a:cubicBezTo>
                  <a:cubicBezTo>
                    <a:pt x="165" y="50"/>
                    <a:pt x="153" y="38"/>
                    <a:pt x="153" y="25"/>
                  </a:cubicBezTo>
                  <a:close/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80" name="Freeform 68"/>
            <p:cNvSpPr>
              <a:spLocks noEditPoints="1"/>
            </p:cNvSpPr>
            <p:nvPr/>
          </p:nvSpPr>
          <p:spPr bwMode="auto">
            <a:xfrm>
              <a:off x="7045326" y="5024438"/>
              <a:ext cx="96838" cy="30162"/>
            </a:xfrm>
            <a:custGeom>
              <a:avLst/>
              <a:gdLst/>
              <a:ahLst/>
              <a:cxnLst>
                <a:cxn ang="0">
                  <a:pos x="1" y="31"/>
                </a:cxn>
                <a:cxn ang="0">
                  <a:pos x="13" y="8"/>
                </a:cxn>
                <a:cxn ang="0">
                  <a:pos x="37" y="1"/>
                </a:cxn>
                <a:cxn ang="0">
                  <a:pos x="58" y="12"/>
                </a:cxn>
                <a:cxn ang="0">
                  <a:pos x="66" y="37"/>
                </a:cxn>
                <a:cxn ang="0">
                  <a:pos x="54" y="58"/>
                </a:cxn>
                <a:cxn ang="0">
                  <a:pos x="30" y="66"/>
                </a:cxn>
                <a:cxn ang="0">
                  <a:pos x="8" y="54"/>
                </a:cxn>
                <a:cxn ang="0">
                  <a:pos x="23" y="47"/>
                </a:cxn>
                <a:cxn ang="0">
                  <a:pos x="37" y="51"/>
                </a:cxn>
                <a:cxn ang="0">
                  <a:pos x="47" y="43"/>
                </a:cxn>
                <a:cxn ang="0">
                  <a:pos x="51" y="30"/>
                </a:cxn>
                <a:cxn ang="0">
                  <a:pos x="43" y="19"/>
                </a:cxn>
                <a:cxn ang="0">
                  <a:pos x="30" y="16"/>
                </a:cxn>
                <a:cxn ang="0">
                  <a:pos x="18" y="23"/>
                </a:cxn>
                <a:cxn ang="0">
                  <a:pos x="16" y="36"/>
                </a:cxn>
                <a:cxn ang="0">
                  <a:pos x="23" y="47"/>
                </a:cxn>
                <a:cxn ang="0">
                  <a:pos x="154" y="30"/>
                </a:cxn>
                <a:cxn ang="0">
                  <a:pos x="166" y="8"/>
                </a:cxn>
                <a:cxn ang="0">
                  <a:pos x="189" y="1"/>
                </a:cxn>
                <a:cxn ang="0">
                  <a:pos x="212" y="13"/>
                </a:cxn>
                <a:cxn ang="0">
                  <a:pos x="219" y="37"/>
                </a:cxn>
                <a:cxn ang="0">
                  <a:pos x="208" y="58"/>
                </a:cxn>
                <a:cxn ang="0">
                  <a:pos x="183" y="66"/>
                </a:cxn>
                <a:cxn ang="0">
                  <a:pos x="162" y="54"/>
                </a:cxn>
                <a:cxn ang="0">
                  <a:pos x="177" y="47"/>
                </a:cxn>
                <a:cxn ang="0">
                  <a:pos x="190" y="51"/>
                </a:cxn>
                <a:cxn ang="0">
                  <a:pos x="201" y="43"/>
                </a:cxn>
                <a:cxn ang="0">
                  <a:pos x="204" y="30"/>
                </a:cxn>
                <a:cxn ang="0">
                  <a:pos x="197" y="18"/>
                </a:cxn>
                <a:cxn ang="0">
                  <a:pos x="184" y="16"/>
                </a:cxn>
                <a:cxn ang="0">
                  <a:pos x="173" y="23"/>
                </a:cxn>
                <a:cxn ang="0">
                  <a:pos x="169" y="37"/>
                </a:cxn>
                <a:cxn ang="0">
                  <a:pos x="177" y="47"/>
                </a:cxn>
              </a:cxnLst>
              <a:rect l="0" t="0" r="r" b="b"/>
              <a:pathLst>
                <a:path w="220" h="67">
                  <a:moveTo>
                    <a:pt x="1" y="37"/>
                  </a:moveTo>
                  <a:cubicBezTo>
                    <a:pt x="0" y="35"/>
                    <a:pt x="0" y="32"/>
                    <a:pt x="1" y="31"/>
                  </a:cubicBezTo>
                  <a:lnTo>
                    <a:pt x="8" y="13"/>
                  </a:lnTo>
                  <a:cubicBezTo>
                    <a:pt x="9" y="10"/>
                    <a:pt x="10" y="9"/>
                    <a:pt x="13" y="8"/>
                  </a:cubicBezTo>
                  <a:lnTo>
                    <a:pt x="31" y="1"/>
                  </a:lnTo>
                  <a:cubicBezTo>
                    <a:pt x="32" y="0"/>
                    <a:pt x="35" y="0"/>
                    <a:pt x="37" y="1"/>
                  </a:cubicBezTo>
                  <a:lnTo>
                    <a:pt x="54" y="8"/>
                  </a:lnTo>
                  <a:cubicBezTo>
                    <a:pt x="55" y="9"/>
                    <a:pt x="57" y="10"/>
                    <a:pt x="58" y="12"/>
                  </a:cubicBezTo>
                  <a:lnTo>
                    <a:pt x="66" y="30"/>
                  </a:lnTo>
                  <a:cubicBezTo>
                    <a:pt x="67" y="32"/>
                    <a:pt x="67" y="35"/>
                    <a:pt x="66" y="37"/>
                  </a:cubicBezTo>
                  <a:lnTo>
                    <a:pt x="58" y="54"/>
                  </a:lnTo>
                  <a:cubicBezTo>
                    <a:pt x="57" y="56"/>
                    <a:pt x="56" y="57"/>
                    <a:pt x="54" y="58"/>
                  </a:cubicBezTo>
                  <a:lnTo>
                    <a:pt x="37" y="66"/>
                  </a:lnTo>
                  <a:cubicBezTo>
                    <a:pt x="35" y="67"/>
                    <a:pt x="32" y="67"/>
                    <a:pt x="30" y="66"/>
                  </a:cubicBezTo>
                  <a:lnTo>
                    <a:pt x="12" y="58"/>
                  </a:lnTo>
                  <a:cubicBezTo>
                    <a:pt x="10" y="57"/>
                    <a:pt x="9" y="55"/>
                    <a:pt x="8" y="54"/>
                  </a:cubicBezTo>
                  <a:lnTo>
                    <a:pt x="1" y="37"/>
                  </a:lnTo>
                  <a:close/>
                  <a:moveTo>
                    <a:pt x="23" y="47"/>
                  </a:moveTo>
                  <a:lnTo>
                    <a:pt x="19" y="43"/>
                  </a:lnTo>
                  <a:lnTo>
                    <a:pt x="37" y="51"/>
                  </a:lnTo>
                  <a:lnTo>
                    <a:pt x="30" y="51"/>
                  </a:lnTo>
                  <a:lnTo>
                    <a:pt x="47" y="43"/>
                  </a:lnTo>
                  <a:lnTo>
                    <a:pt x="43" y="47"/>
                  </a:lnTo>
                  <a:lnTo>
                    <a:pt x="51" y="30"/>
                  </a:lnTo>
                  <a:lnTo>
                    <a:pt x="51" y="37"/>
                  </a:lnTo>
                  <a:lnTo>
                    <a:pt x="43" y="19"/>
                  </a:lnTo>
                  <a:lnTo>
                    <a:pt x="47" y="23"/>
                  </a:lnTo>
                  <a:lnTo>
                    <a:pt x="30" y="16"/>
                  </a:lnTo>
                  <a:lnTo>
                    <a:pt x="36" y="16"/>
                  </a:lnTo>
                  <a:lnTo>
                    <a:pt x="18" y="23"/>
                  </a:lnTo>
                  <a:lnTo>
                    <a:pt x="23" y="18"/>
                  </a:lnTo>
                  <a:lnTo>
                    <a:pt x="16" y="36"/>
                  </a:lnTo>
                  <a:lnTo>
                    <a:pt x="16" y="30"/>
                  </a:lnTo>
                  <a:lnTo>
                    <a:pt x="23" y="47"/>
                  </a:lnTo>
                  <a:close/>
                  <a:moveTo>
                    <a:pt x="154" y="37"/>
                  </a:moveTo>
                  <a:cubicBezTo>
                    <a:pt x="153" y="35"/>
                    <a:pt x="153" y="32"/>
                    <a:pt x="154" y="30"/>
                  </a:cubicBezTo>
                  <a:lnTo>
                    <a:pt x="162" y="12"/>
                  </a:lnTo>
                  <a:cubicBezTo>
                    <a:pt x="163" y="10"/>
                    <a:pt x="165" y="9"/>
                    <a:pt x="166" y="8"/>
                  </a:cubicBezTo>
                  <a:lnTo>
                    <a:pt x="183" y="1"/>
                  </a:lnTo>
                  <a:cubicBezTo>
                    <a:pt x="185" y="0"/>
                    <a:pt x="187" y="0"/>
                    <a:pt x="189" y="1"/>
                  </a:cubicBezTo>
                  <a:lnTo>
                    <a:pt x="207" y="8"/>
                  </a:lnTo>
                  <a:cubicBezTo>
                    <a:pt x="209" y="9"/>
                    <a:pt x="211" y="10"/>
                    <a:pt x="212" y="13"/>
                  </a:cubicBezTo>
                  <a:lnTo>
                    <a:pt x="219" y="31"/>
                  </a:lnTo>
                  <a:cubicBezTo>
                    <a:pt x="220" y="32"/>
                    <a:pt x="220" y="35"/>
                    <a:pt x="219" y="37"/>
                  </a:cubicBezTo>
                  <a:lnTo>
                    <a:pt x="212" y="54"/>
                  </a:lnTo>
                  <a:cubicBezTo>
                    <a:pt x="211" y="55"/>
                    <a:pt x="210" y="57"/>
                    <a:pt x="208" y="58"/>
                  </a:cubicBezTo>
                  <a:lnTo>
                    <a:pt x="190" y="66"/>
                  </a:lnTo>
                  <a:cubicBezTo>
                    <a:pt x="188" y="67"/>
                    <a:pt x="185" y="67"/>
                    <a:pt x="183" y="66"/>
                  </a:cubicBezTo>
                  <a:lnTo>
                    <a:pt x="166" y="58"/>
                  </a:lnTo>
                  <a:cubicBezTo>
                    <a:pt x="164" y="57"/>
                    <a:pt x="163" y="56"/>
                    <a:pt x="162" y="54"/>
                  </a:cubicBezTo>
                  <a:lnTo>
                    <a:pt x="154" y="37"/>
                  </a:lnTo>
                  <a:close/>
                  <a:moveTo>
                    <a:pt x="177" y="47"/>
                  </a:moveTo>
                  <a:lnTo>
                    <a:pt x="173" y="43"/>
                  </a:lnTo>
                  <a:lnTo>
                    <a:pt x="190" y="51"/>
                  </a:lnTo>
                  <a:lnTo>
                    <a:pt x="183" y="51"/>
                  </a:lnTo>
                  <a:lnTo>
                    <a:pt x="201" y="43"/>
                  </a:lnTo>
                  <a:lnTo>
                    <a:pt x="197" y="47"/>
                  </a:lnTo>
                  <a:lnTo>
                    <a:pt x="204" y="30"/>
                  </a:lnTo>
                  <a:lnTo>
                    <a:pt x="204" y="36"/>
                  </a:lnTo>
                  <a:lnTo>
                    <a:pt x="197" y="18"/>
                  </a:lnTo>
                  <a:lnTo>
                    <a:pt x="202" y="23"/>
                  </a:lnTo>
                  <a:lnTo>
                    <a:pt x="184" y="16"/>
                  </a:lnTo>
                  <a:lnTo>
                    <a:pt x="190" y="16"/>
                  </a:lnTo>
                  <a:lnTo>
                    <a:pt x="173" y="23"/>
                  </a:lnTo>
                  <a:lnTo>
                    <a:pt x="177" y="19"/>
                  </a:lnTo>
                  <a:lnTo>
                    <a:pt x="169" y="37"/>
                  </a:lnTo>
                  <a:lnTo>
                    <a:pt x="169" y="30"/>
                  </a:lnTo>
                  <a:lnTo>
                    <a:pt x="177" y="47"/>
                  </a:lnTo>
                  <a:close/>
                </a:path>
              </a:pathLst>
            </a:custGeom>
            <a:grp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81" name="Freeform 69"/>
            <p:cNvSpPr>
              <a:spLocks/>
            </p:cNvSpPr>
            <p:nvPr/>
          </p:nvSpPr>
          <p:spPr bwMode="auto">
            <a:xfrm>
              <a:off x="7035801" y="5114925"/>
              <a:ext cx="117475" cy="26987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72" y="34"/>
                </a:cxn>
                <a:cxn ang="0">
                  <a:pos x="70" y="34"/>
                </a:cxn>
                <a:cxn ang="0">
                  <a:pos x="135" y="45"/>
                </a:cxn>
                <a:cxn ang="0">
                  <a:pos x="132" y="45"/>
                </a:cxn>
                <a:cxn ang="0">
                  <a:pos x="197" y="34"/>
                </a:cxn>
                <a:cxn ang="0">
                  <a:pos x="195" y="34"/>
                </a:cxn>
                <a:cxn ang="0">
                  <a:pos x="260" y="0"/>
                </a:cxn>
                <a:cxn ang="0">
                  <a:pos x="267" y="15"/>
                </a:cxn>
                <a:cxn ang="0">
                  <a:pos x="202" y="49"/>
                </a:cxn>
                <a:cxn ang="0">
                  <a:pos x="200" y="49"/>
                </a:cxn>
                <a:cxn ang="0">
                  <a:pos x="135" y="60"/>
                </a:cxn>
                <a:cxn ang="0">
                  <a:pos x="132" y="60"/>
                </a:cxn>
                <a:cxn ang="0">
                  <a:pos x="67" y="49"/>
                </a:cxn>
                <a:cxn ang="0">
                  <a:pos x="65" y="49"/>
                </a:cxn>
                <a:cxn ang="0">
                  <a:pos x="0" y="15"/>
                </a:cxn>
                <a:cxn ang="0">
                  <a:pos x="7" y="0"/>
                </a:cxn>
              </a:cxnLst>
              <a:rect l="0" t="0" r="r" b="b"/>
              <a:pathLst>
                <a:path w="267" h="61">
                  <a:moveTo>
                    <a:pt x="7" y="0"/>
                  </a:moveTo>
                  <a:lnTo>
                    <a:pt x="72" y="34"/>
                  </a:lnTo>
                  <a:lnTo>
                    <a:pt x="70" y="34"/>
                  </a:lnTo>
                  <a:lnTo>
                    <a:pt x="135" y="45"/>
                  </a:lnTo>
                  <a:lnTo>
                    <a:pt x="132" y="45"/>
                  </a:lnTo>
                  <a:lnTo>
                    <a:pt x="197" y="34"/>
                  </a:lnTo>
                  <a:lnTo>
                    <a:pt x="195" y="34"/>
                  </a:lnTo>
                  <a:lnTo>
                    <a:pt x="260" y="0"/>
                  </a:lnTo>
                  <a:lnTo>
                    <a:pt x="267" y="15"/>
                  </a:lnTo>
                  <a:lnTo>
                    <a:pt x="202" y="49"/>
                  </a:lnTo>
                  <a:cubicBezTo>
                    <a:pt x="201" y="49"/>
                    <a:pt x="201" y="49"/>
                    <a:pt x="200" y="49"/>
                  </a:cubicBezTo>
                  <a:lnTo>
                    <a:pt x="135" y="60"/>
                  </a:lnTo>
                  <a:cubicBezTo>
                    <a:pt x="134" y="61"/>
                    <a:pt x="133" y="61"/>
                    <a:pt x="132" y="60"/>
                  </a:cubicBezTo>
                  <a:lnTo>
                    <a:pt x="67" y="49"/>
                  </a:lnTo>
                  <a:cubicBezTo>
                    <a:pt x="66" y="49"/>
                    <a:pt x="66" y="49"/>
                    <a:pt x="65" y="49"/>
                  </a:cubicBezTo>
                  <a:lnTo>
                    <a:pt x="0" y="15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82" name="Freeform 70"/>
            <p:cNvSpPr>
              <a:spLocks noEditPoints="1"/>
            </p:cNvSpPr>
            <p:nvPr/>
          </p:nvSpPr>
          <p:spPr bwMode="auto">
            <a:xfrm>
              <a:off x="6985001" y="4960938"/>
              <a:ext cx="217488" cy="220662"/>
            </a:xfrm>
            <a:custGeom>
              <a:avLst/>
              <a:gdLst/>
              <a:ahLst/>
              <a:cxnLst>
                <a:cxn ang="0">
                  <a:pos x="6" y="200"/>
                </a:cxn>
                <a:cxn ang="0">
                  <a:pos x="20" y="152"/>
                </a:cxn>
                <a:cxn ang="0">
                  <a:pos x="73" y="74"/>
                </a:cxn>
                <a:cxn ang="0">
                  <a:pos x="111" y="42"/>
                </a:cxn>
                <a:cxn ang="0">
                  <a:pos x="198" y="6"/>
                </a:cxn>
                <a:cxn ang="0">
                  <a:pos x="249" y="0"/>
                </a:cxn>
                <a:cxn ang="0">
                  <a:pos x="345" y="20"/>
                </a:cxn>
                <a:cxn ang="0">
                  <a:pos x="388" y="43"/>
                </a:cxn>
                <a:cxn ang="0">
                  <a:pos x="454" y="109"/>
                </a:cxn>
                <a:cxn ang="0">
                  <a:pos x="477" y="153"/>
                </a:cxn>
                <a:cxn ang="0">
                  <a:pos x="496" y="248"/>
                </a:cxn>
                <a:cxn ang="0">
                  <a:pos x="491" y="299"/>
                </a:cxn>
                <a:cxn ang="0">
                  <a:pos x="454" y="386"/>
                </a:cxn>
                <a:cxn ang="0">
                  <a:pos x="423" y="425"/>
                </a:cxn>
                <a:cxn ang="0">
                  <a:pos x="346" y="476"/>
                </a:cxn>
                <a:cxn ang="0">
                  <a:pos x="297" y="491"/>
                </a:cxn>
                <a:cxn ang="0">
                  <a:pos x="200" y="491"/>
                </a:cxn>
                <a:cxn ang="0">
                  <a:pos x="152" y="477"/>
                </a:cxn>
                <a:cxn ang="0">
                  <a:pos x="74" y="425"/>
                </a:cxn>
                <a:cxn ang="0">
                  <a:pos x="42" y="386"/>
                </a:cxn>
                <a:cxn ang="0">
                  <a:pos x="6" y="299"/>
                </a:cxn>
                <a:cxn ang="0">
                  <a:pos x="21" y="296"/>
                </a:cxn>
                <a:cxn ang="0">
                  <a:pos x="34" y="339"/>
                </a:cxn>
                <a:cxn ang="0">
                  <a:pos x="86" y="413"/>
                </a:cxn>
                <a:cxn ang="0">
                  <a:pos x="118" y="440"/>
                </a:cxn>
                <a:cxn ang="0">
                  <a:pos x="203" y="476"/>
                </a:cxn>
                <a:cxn ang="0">
                  <a:pos x="248" y="480"/>
                </a:cxn>
                <a:cxn ang="0">
                  <a:pos x="340" y="462"/>
                </a:cxn>
                <a:cxn ang="0">
                  <a:pos x="377" y="441"/>
                </a:cxn>
                <a:cxn ang="0">
                  <a:pos x="441" y="377"/>
                </a:cxn>
                <a:cxn ang="0">
                  <a:pos x="462" y="340"/>
                </a:cxn>
                <a:cxn ang="0">
                  <a:pos x="481" y="248"/>
                </a:cxn>
                <a:cxn ang="0">
                  <a:pos x="476" y="203"/>
                </a:cxn>
                <a:cxn ang="0">
                  <a:pos x="440" y="118"/>
                </a:cxn>
                <a:cxn ang="0">
                  <a:pos x="413" y="86"/>
                </a:cxn>
                <a:cxn ang="0">
                  <a:pos x="339" y="34"/>
                </a:cxn>
                <a:cxn ang="0">
                  <a:pos x="296" y="21"/>
                </a:cxn>
                <a:cxn ang="0">
                  <a:pos x="201" y="21"/>
                </a:cxn>
                <a:cxn ang="0">
                  <a:pos x="159" y="35"/>
                </a:cxn>
                <a:cxn ang="0">
                  <a:pos x="85" y="86"/>
                </a:cxn>
                <a:cxn ang="0">
                  <a:pos x="57" y="118"/>
                </a:cxn>
                <a:cxn ang="0">
                  <a:pos x="21" y="203"/>
                </a:cxn>
                <a:cxn ang="0">
                  <a:pos x="16" y="248"/>
                </a:cxn>
              </a:cxnLst>
              <a:rect l="0" t="0" r="r" b="b"/>
              <a:pathLst>
                <a:path w="496" h="496">
                  <a:moveTo>
                    <a:pt x="1" y="249"/>
                  </a:moveTo>
                  <a:cubicBezTo>
                    <a:pt x="0" y="249"/>
                    <a:pt x="0" y="248"/>
                    <a:pt x="1" y="248"/>
                  </a:cubicBezTo>
                  <a:lnTo>
                    <a:pt x="6" y="200"/>
                  </a:lnTo>
                  <a:cubicBezTo>
                    <a:pt x="6" y="199"/>
                    <a:pt x="6" y="199"/>
                    <a:pt x="6" y="198"/>
                  </a:cubicBezTo>
                  <a:lnTo>
                    <a:pt x="20" y="153"/>
                  </a:lnTo>
                  <a:cubicBezTo>
                    <a:pt x="20" y="153"/>
                    <a:pt x="20" y="152"/>
                    <a:pt x="20" y="152"/>
                  </a:cubicBezTo>
                  <a:lnTo>
                    <a:pt x="42" y="111"/>
                  </a:lnTo>
                  <a:cubicBezTo>
                    <a:pt x="43" y="110"/>
                    <a:pt x="43" y="110"/>
                    <a:pt x="43" y="109"/>
                  </a:cubicBezTo>
                  <a:lnTo>
                    <a:pt x="73" y="74"/>
                  </a:lnTo>
                  <a:cubicBezTo>
                    <a:pt x="74" y="74"/>
                    <a:pt x="74" y="74"/>
                    <a:pt x="74" y="73"/>
                  </a:cubicBezTo>
                  <a:lnTo>
                    <a:pt x="109" y="43"/>
                  </a:lnTo>
                  <a:cubicBezTo>
                    <a:pt x="110" y="43"/>
                    <a:pt x="110" y="43"/>
                    <a:pt x="111" y="42"/>
                  </a:cubicBezTo>
                  <a:lnTo>
                    <a:pt x="152" y="20"/>
                  </a:lnTo>
                  <a:cubicBezTo>
                    <a:pt x="152" y="20"/>
                    <a:pt x="153" y="20"/>
                    <a:pt x="153" y="20"/>
                  </a:cubicBezTo>
                  <a:lnTo>
                    <a:pt x="198" y="6"/>
                  </a:lnTo>
                  <a:cubicBezTo>
                    <a:pt x="199" y="6"/>
                    <a:pt x="199" y="6"/>
                    <a:pt x="200" y="5"/>
                  </a:cubicBezTo>
                  <a:lnTo>
                    <a:pt x="248" y="0"/>
                  </a:lnTo>
                  <a:cubicBezTo>
                    <a:pt x="248" y="0"/>
                    <a:pt x="249" y="0"/>
                    <a:pt x="249" y="0"/>
                  </a:cubicBezTo>
                  <a:lnTo>
                    <a:pt x="297" y="5"/>
                  </a:lnTo>
                  <a:cubicBezTo>
                    <a:pt x="298" y="6"/>
                    <a:pt x="298" y="6"/>
                    <a:pt x="299" y="6"/>
                  </a:cubicBezTo>
                  <a:lnTo>
                    <a:pt x="345" y="20"/>
                  </a:lnTo>
                  <a:cubicBezTo>
                    <a:pt x="345" y="20"/>
                    <a:pt x="346" y="20"/>
                    <a:pt x="346" y="20"/>
                  </a:cubicBezTo>
                  <a:lnTo>
                    <a:pt x="386" y="42"/>
                  </a:lnTo>
                  <a:cubicBezTo>
                    <a:pt x="387" y="43"/>
                    <a:pt x="387" y="43"/>
                    <a:pt x="388" y="43"/>
                  </a:cubicBezTo>
                  <a:lnTo>
                    <a:pt x="424" y="73"/>
                  </a:lnTo>
                  <a:cubicBezTo>
                    <a:pt x="424" y="74"/>
                    <a:pt x="424" y="74"/>
                    <a:pt x="425" y="74"/>
                  </a:cubicBezTo>
                  <a:lnTo>
                    <a:pt x="454" y="109"/>
                  </a:lnTo>
                  <a:cubicBezTo>
                    <a:pt x="454" y="110"/>
                    <a:pt x="454" y="110"/>
                    <a:pt x="455" y="111"/>
                  </a:cubicBezTo>
                  <a:lnTo>
                    <a:pt x="477" y="152"/>
                  </a:lnTo>
                  <a:cubicBezTo>
                    <a:pt x="477" y="152"/>
                    <a:pt x="477" y="153"/>
                    <a:pt x="477" y="153"/>
                  </a:cubicBezTo>
                  <a:lnTo>
                    <a:pt x="491" y="198"/>
                  </a:lnTo>
                  <a:cubicBezTo>
                    <a:pt x="491" y="199"/>
                    <a:pt x="491" y="199"/>
                    <a:pt x="491" y="200"/>
                  </a:cubicBezTo>
                  <a:lnTo>
                    <a:pt x="496" y="248"/>
                  </a:lnTo>
                  <a:cubicBezTo>
                    <a:pt x="496" y="248"/>
                    <a:pt x="496" y="249"/>
                    <a:pt x="496" y="249"/>
                  </a:cubicBezTo>
                  <a:lnTo>
                    <a:pt x="491" y="297"/>
                  </a:lnTo>
                  <a:cubicBezTo>
                    <a:pt x="491" y="298"/>
                    <a:pt x="491" y="298"/>
                    <a:pt x="491" y="299"/>
                  </a:cubicBezTo>
                  <a:lnTo>
                    <a:pt x="477" y="345"/>
                  </a:lnTo>
                  <a:cubicBezTo>
                    <a:pt x="477" y="345"/>
                    <a:pt x="477" y="346"/>
                    <a:pt x="476" y="346"/>
                  </a:cubicBezTo>
                  <a:lnTo>
                    <a:pt x="454" y="386"/>
                  </a:lnTo>
                  <a:cubicBezTo>
                    <a:pt x="454" y="387"/>
                    <a:pt x="454" y="387"/>
                    <a:pt x="454" y="387"/>
                  </a:cubicBezTo>
                  <a:lnTo>
                    <a:pt x="425" y="423"/>
                  </a:lnTo>
                  <a:cubicBezTo>
                    <a:pt x="424" y="424"/>
                    <a:pt x="424" y="424"/>
                    <a:pt x="423" y="425"/>
                  </a:cubicBezTo>
                  <a:lnTo>
                    <a:pt x="387" y="454"/>
                  </a:lnTo>
                  <a:cubicBezTo>
                    <a:pt x="387" y="454"/>
                    <a:pt x="387" y="454"/>
                    <a:pt x="386" y="454"/>
                  </a:cubicBezTo>
                  <a:lnTo>
                    <a:pt x="346" y="476"/>
                  </a:lnTo>
                  <a:cubicBezTo>
                    <a:pt x="346" y="477"/>
                    <a:pt x="345" y="477"/>
                    <a:pt x="345" y="477"/>
                  </a:cubicBezTo>
                  <a:lnTo>
                    <a:pt x="299" y="491"/>
                  </a:lnTo>
                  <a:cubicBezTo>
                    <a:pt x="298" y="491"/>
                    <a:pt x="298" y="491"/>
                    <a:pt x="297" y="491"/>
                  </a:cubicBezTo>
                  <a:lnTo>
                    <a:pt x="249" y="496"/>
                  </a:lnTo>
                  <a:cubicBezTo>
                    <a:pt x="249" y="496"/>
                    <a:pt x="248" y="496"/>
                    <a:pt x="248" y="496"/>
                  </a:cubicBezTo>
                  <a:lnTo>
                    <a:pt x="200" y="491"/>
                  </a:lnTo>
                  <a:cubicBezTo>
                    <a:pt x="199" y="491"/>
                    <a:pt x="199" y="491"/>
                    <a:pt x="198" y="491"/>
                  </a:cubicBezTo>
                  <a:lnTo>
                    <a:pt x="153" y="477"/>
                  </a:lnTo>
                  <a:cubicBezTo>
                    <a:pt x="153" y="477"/>
                    <a:pt x="152" y="477"/>
                    <a:pt x="152" y="477"/>
                  </a:cubicBezTo>
                  <a:lnTo>
                    <a:pt x="111" y="455"/>
                  </a:lnTo>
                  <a:cubicBezTo>
                    <a:pt x="110" y="454"/>
                    <a:pt x="110" y="454"/>
                    <a:pt x="109" y="454"/>
                  </a:cubicBezTo>
                  <a:lnTo>
                    <a:pt x="74" y="425"/>
                  </a:lnTo>
                  <a:cubicBezTo>
                    <a:pt x="74" y="424"/>
                    <a:pt x="74" y="424"/>
                    <a:pt x="73" y="424"/>
                  </a:cubicBezTo>
                  <a:lnTo>
                    <a:pt x="43" y="388"/>
                  </a:lnTo>
                  <a:cubicBezTo>
                    <a:pt x="43" y="387"/>
                    <a:pt x="43" y="387"/>
                    <a:pt x="42" y="386"/>
                  </a:cubicBezTo>
                  <a:lnTo>
                    <a:pt x="20" y="346"/>
                  </a:lnTo>
                  <a:cubicBezTo>
                    <a:pt x="20" y="346"/>
                    <a:pt x="20" y="345"/>
                    <a:pt x="20" y="345"/>
                  </a:cubicBezTo>
                  <a:lnTo>
                    <a:pt x="6" y="299"/>
                  </a:lnTo>
                  <a:cubicBezTo>
                    <a:pt x="6" y="298"/>
                    <a:pt x="6" y="298"/>
                    <a:pt x="6" y="297"/>
                  </a:cubicBezTo>
                  <a:lnTo>
                    <a:pt x="1" y="249"/>
                  </a:lnTo>
                  <a:close/>
                  <a:moveTo>
                    <a:pt x="21" y="296"/>
                  </a:moveTo>
                  <a:lnTo>
                    <a:pt x="21" y="294"/>
                  </a:lnTo>
                  <a:lnTo>
                    <a:pt x="35" y="340"/>
                  </a:lnTo>
                  <a:lnTo>
                    <a:pt x="34" y="339"/>
                  </a:lnTo>
                  <a:lnTo>
                    <a:pt x="56" y="379"/>
                  </a:lnTo>
                  <a:lnTo>
                    <a:pt x="56" y="377"/>
                  </a:lnTo>
                  <a:lnTo>
                    <a:pt x="86" y="413"/>
                  </a:lnTo>
                  <a:lnTo>
                    <a:pt x="85" y="412"/>
                  </a:lnTo>
                  <a:lnTo>
                    <a:pt x="120" y="441"/>
                  </a:lnTo>
                  <a:lnTo>
                    <a:pt x="118" y="440"/>
                  </a:lnTo>
                  <a:lnTo>
                    <a:pt x="159" y="462"/>
                  </a:lnTo>
                  <a:lnTo>
                    <a:pt x="158" y="462"/>
                  </a:lnTo>
                  <a:lnTo>
                    <a:pt x="203" y="476"/>
                  </a:lnTo>
                  <a:lnTo>
                    <a:pt x="201" y="475"/>
                  </a:lnTo>
                  <a:lnTo>
                    <a:pt x="249" y="480"/>
                  </a:lnTo>
                  <a:lnTo>
                    <a:pt x="248" y="480"/>
                  </a:lnTo>
                  <a:lnTo>
                    <a:pt x="296" y="475"/>
                  </a:lnTo>
                  <a:lnTo>
                    <a:pt x="294" y="476"/>
                  </a:lnTo>
                  <a:lnTo>
                    <a:pt x="340" y="462"/>
                  </a:lnTo>
                  <a:lnTo>
                    <a:pt x="339" y="462"/>
                  </a:lnTo>
                  <a:lnTo>
                    <a:pt x="379" y="440"/>
                  </a:lnTo>
                  <a:lnTo>
                    <a:pt x="377" y="441"/>
                  </a:lnTo>
                  <a:lnTo>
                    <a:pt x="413" y="412"/>
                  </a:lnTo>
                  <a:lnTo>
                    <a:pt x="412" y="413"/>
                  </a:lnTo>
                  <a:lnTo>
                    <a:pt x="441" y="377"/>
                  </a:lnTo>
                  <a:lnTo>
                    <a:pt x="440" y="379"/>
                  </a:lnTo>
                  <a:lnTo>
                    <a:pt x="462" y="339"/>
                  </a:lnTo>
                  <a:lnTo>
                    <a:pt x="462" y="340"/>
                  </a:lnTo>
                  <a:lnTo>
                    <a:pt x="476" y="294"/>
                  </a:lnTo>
                  <a:lnTo>
                    <a:pt x="476" y="296"/>
                  </a:lnTo>
                  <a:lnTo>
                    <a:pt x="481" y="248"/>
                  </a:lnTo>
                  <a:lnTo>
                    <a:pt x="481" y="249"/>
                  </a:lnTo>
                  <a:lnTo>
                    <a:pt x="476" y="201"/>
                  </a:lnTo>
                  <a:lnTo>
                    <a:pt x="476" y="203"/>
                  </a:lnTo>
                  <a:lnTo>
                    <a:pt x="462" y="158"/>
                  </a:lnTo>
                  <a:lnTo>
                    <a:pt x="462" y="159"/>
                  </a:lnTo>
                  <a:lnTo>
                    <a:pt x="440" y="118"/>
                  </a:lnTo>
                  <a:lnTo>
                    <a:pt x="441" y="120"/>
                  </a:lnTo>
                  <a:lnTo>
                    <a:pt x="412" y="85"/>
                  </a:lnTo>
                  <a:lnTo>
                    <a:pt x="413" y="86"/>
                  </a:lnTo>
                  <a:lnTo>
                    <a:pt x="377" y="56"/>
                  </a:lnTo>
                  <a:lnTo>
                    <a:pt x="379" y="56"/>
                  </a:lnTo>
                  <a:lnTo>
                    <a:pt x="339" y="34"/>
                  </a:lnTo>
                  <a:lnTo>
                    <a:pt x="340" y="35"/>
                  </a:lnTo>
                  <a:lnTo>
                    <a:pt x="294" y="21"/>
                  </a:lnTo>
                  <a:lnTo>
                    <a:pt x="296" y="21"/>
                  </a:lnTo>
                  <a:lnTo>
                    <a:pt x="248" y="16"/>
                  </a:lnTo>
                  <a:lnTo>
                    <a:pt x="249" y="16"/>
                  </a:lnTo>
                  <a:lnTo>
                    <a:pt x="201" y="21"/>
                  </a:lnTo>
                  <a:lnTo>
                    <a:pt x="203" y="21"/>
                  </a:lnTo>
                  <a:lnTo>
                    <a:pt x="158" y="35"/>
                  </a:lnTo>
                  <a:lnTo>
                    <a:pt x="159" y="35"/>
                  </a:lnTo>
                  <a:lnTo>
                    <a:pt x="118" y="57"/>
                  </a:lnTo>
                  <a:lnTo>
                    <a:pt x="120" y="56"/>
                  </a:lnTo>
                  <a:lnTo>
                    <a:pt x="85" y="86"/>
                  </a:lnTo>
                  <a:lnTo>
                    <a:pt x="86" y="85"/>
                  </a:lnTo>
                  <a:lnTo>
                    <a:pt x="56" y="120"/>
                  </a:lnTo>
                  <a:lnTo>
                    <a:pt x="57" y="118"/>
                  </a:lnTo>
                  <a:lnTo>
                    <a:pt x="35" y="159"/>
                  </a:lnTo>
                  <a:lnTo>
                    <a:pt x="35" y="158"/>
                  </a:lnTo>
                  <a:lnTo>
                    <a:pt x="21" y="203"/>
                  </a:lnTo>
                  <a:lnTo>
                    <a:pt x="21" y="201"/>
                  </a:lnTo>
                  <a:lnTo>
                    <a:pt x="16" y="249"/>
                  </a:lnTo>
                  <a:lnTo>
                    <a:pt x="16" y="248"/>
                  </a:lnTo>
                  <a:lnTo>
                    <a:pt x="21" y="296"/>
                  </a:lnTo>
                  <a:close/>
                </a:path>
              </a:pathLst>
            </a:custGeom>
            <a:grp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83" name="Oval 71"/>
            <p:cNvSpPr>
              <a:spLocks noChangeArrowheads="1"/>
            </p:cNvSpPr>
            <p:nvPr/>
          </p:nvSpPr>
          <p:spPr bwMode="auto">
            <a:xfrm>
              <a:off x="7677151" y="4964113"/>
              <a:ext cx="217488" cy="214312"/>
            </a:xfrm>
            <a:prstGeom prst="ellipse">
              <a:avLst/>
            </a:pr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84" name="Freeform 72"/>
            <p:cNvSpPr>
              <a:spLocks noEditPoints="1"/>
            </p:cNvSpPr>
            <p:nvPr/>
          </p:nvSpPr>
          <p:spPr bwMode="auto">
            <a:xfrm>
              <a:off x="7739063" y="5029200"/>
              <a:ext cx="92075" cy="22225"/>
            </a:xfrm>
            <a:custGeom>
              <a:avLst/>
              <a:gdLst/>
              <a:ahLst/>
              <a:cxnLst>
                <a:cxn ang="0">
                  <a:pos x="0" y="25"/>
                </a:cxn>
                <a:cxn ang="0">
                  <a:pos x="26" y="0"/>
                </a:cxn>
                <a:cxn ang="0">
                  <a:pos x="52" y="25"/>
                </a:cxn>
                <a:cxn ang="0">
                  <a:pos x="26" y="50"/>
                </a:cxn>
                <a:cxn ang="0">
                  <a:pos x="0" y="25"/>
                </a:cxn>
                <a:cxn ang="0">
                  <a:pos x="159" y="25"/>
                </a:cxn>
                <a:cxn ang="0">
                  <a:pos x="185" y="0"/>
                </a:cxn>
                <a:cxn ang="0">
                  <a:pos x="211" y="25"/>
                </a:cxn>
                <a:cxn ang="0">
                  <a:pos x="185" y="50"/>
                </a:cxn>
                <a:cxn ang="0">
                  <a:pos x="159" y="25"/>
                </a:cxn>
              </a:cxnLst>
              <a:rect l="0" t="0" r="r" b="b"/>
              <a:pathLst>
                <a:path w="211" h="50">
                  <a:moveTo>
                    <a:pt x="0" y="25"/>
                  </a:moveTo>
                  <a:cubicBezTo>
                    <a:pt x="0" y="11"/>
                    <a:pt x="12" y="0"/>
                    <a:pt x="26" y="0"/>
                  </a:cubicBezTo>
                  <a:cubicBezTo>
                    <a:pt x="40" y="0"/>
                    <a:pt x="52" y="11"/>
                    <a:pt x="52" y="25"/>
                  </a:cubicBezTo>
                  <a:cubicBezTo>
                    <a:pt x="52" y="38"/>
                    <a:pt x="40" y="50"/>
                    <a:pt x="26" y="50"/>
                  </a:cubicBezTo>
                  <a:cubicBezTo>
                    <a:pt x="12" y="50"/>
                    <a:pt x="0" y="38"/>
                    <a:pt x="0" y="25"/>
                  </a:cubicBezTo>
                  <a:close/>
                  <a:moveTo>
                    <a:pt x="159" y="25"/>
                  </a:moveTo>
                  <a:cubicBezTo>
                    <a:pt x="159" y="11"/>
                    <a:pt x="171" y="0"/>
                    <a:pt x="185" y="0"/>
                  </a:cubicBezTo>
                  <a:cubicBezTo>
                    <a:pt x="199" y="0"/>
                    <a:pt x="211" y="11"/>
                    <a:pt x="211" y="25"/>
                  </a:cubicBezTo>
                  <a:cubicBezTo>
                    <a:pt x="211" y="38"/>
                    <a:pt x="199" y="50"/>
                    <a:pt x="185" y="50"/>
                  </a:cubicBezTo>
                  <a:cubicBezTo>
                    <a:pt x="171" y="50"/>
                    <a:pt x="159" y="38"/>
                    <a:pt x="159" y="25"/>
                  </a:cubicBezTo>
                  <a:close/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85" name="Freeform 73"/>
            <p:cNvSpPr>
              <a:spLocks noEditPoints="1"/>
            </p:cNvSpPr>
            <p:nvPr/>
          </p:nvSpPr>
          <p:spPr bwMode="auto">
            <a:xfrm>
              <a:off x="7735888" y="5024438"/>
              <a:ext cx="100013" cy="30162"/>
            </a:xfrm>
            <a:custGeom>
              <a:avLst/>
              <a:gdLst/>
              <a:ahLst/>
              <a:cxnLst>
                <a:cxn ang="0">
                  <a:pos x="1" y="30"/>
                </a:cxn>
                <a:cxn ang="0">
                  <a:pos x="14" y="8"/>
                </a:cxn>
                <a:cxn ang="0">
                  <a:pos x="37" y="1"/>
                </a:cxn>
                <a:cxn ang="0">
                  <a:pos x="60" y="12"/>
                </a:cxn>
                <a:cxn ang="0">
                  <a:pos x="68" y="37"/>
                </a:cxn>
                <a:cxn ang="0">
                  <a:pos x="56" y="58"/>
                </a:cxn>
                <a:cxn ang="0">
                  <a:pos x="31" y="66"/>
                </a:cxn>
                <a:cxn ang="0">
                  <a:pos x="9" y="54"/>
                </a:cxn>
                <a:cxn ang="0">
                  <a:pos x="24" y="47"/>
                </a:cxn>
                <a:cxn ang="0">
                  <a:pos x="38" y="51"/>
                </a:cxn>
                <a:cxn ang="0">
                  <a:pos x="49" y="43"/>
                </a:cxn>
                <a:cxn ang="0">
                  <a:pos x="53" y="30"/>
                </a:cxn>
                <a:cxn ang="0">
                  <a:pos x="45" y="19"/>
                </a:cxn>
                <a:cxn ang="0">
                  <a:pos x="32" y="16"/>
                </a:cxn>
                <a:cxn ang="0">
                  <a:pos x="19" y="23"/>
                </a:cxn>
                <a:cxn ang="0">
                  <a:pos x="16" y="37"/>
                </a:cxn>
                <a:cxn ang="0">
                  <a:pos x="24" y="47"/>
                </a:cxn>
                <a:cxn ang="0">
                  <a:pos x="160" y="30"/>
                </a:cxn>
                <a:cxn ang="0">
                  <a:pos x="173" y="8"/>
                </a:cxn>
                <a:cxn ang="0">
                  <a:pos x="196" y="1"/>
                </a:cxn>
                <a:cxn ang="0">
                  <a:pos x="219" y="12"/>
                </a:cxn>
                <a:cxn ang="0">
                  <a:pos x="227" y="37"/>
                </a:cxn>
                <a:cxn ang="0">
                  <a:pos x="215" y="58"/>
                </a:cxn>
                <a:cxn ang="0">
                  <a:pos x="190" y="66"/>
                </a:cxn>
                <a:cxn ang="0">
                  <a:pos x="168" y="54"/>
                </a:cxn>
                <a:cxn ang="0">
                  <a:pos x="183" y="47"/>
                </a:cxn>
                <a:cxn ang="0">
                  <a:pos x="197" y="51"/>
                </a:cxn>
                <a:cxn ang="0">
                  <a:pos x="208" y="43"/>
                </a:cxn>
                <a:cxn ang="0">
                  <a:pos x="212" y="30"/>
                </a:cxn>
                <a:cxn ang="0">
                  <a:pos x="204" y="19"/>
                </a:cxn>
                <a:cxn ang="0">
                  <a:pos x="191" y="16"/>
                </a:cxn>
                <a:cxn ang="0">
                  <a:pos x="178" y="23"/>
                </a:cxn>
                <a:cxn ang="0">
                  <a:pos x="175" y="37"/>
                </a:cxn>
                <a:cxn ang="0">
                  <a:pos x="183" y="47"/>
                </a:cxn>
              </a:cxnLst>
              <a:rect l="0" t="0" r="r" b="b"/>
              <a:pathLst>
                <a:path w="228" h="67">
                  <a:moveTo>
                    <a:pt x="1" y="37"/>
                  </a:moveTo>
                  <a:cubicBezTo>
                    <a:pt x="0" y="35"/>
                    <a:pt x="0" y="32"/>
                    <a:pt x="1" y="30"/>
                  </a:cubicBezTo>
                  <a:lnTo>
                    <a:pt x="9" y="12"/>
                  </a:lnTo>
                  <a:cubicBezTo>
                    <a:pt x="10" y="10"/>
                    <a:pt x="12" y="9"/>
                    <a:pt x="14" y="8"/>
                  </a:cubicBezTo>
                  <a:lnTo>
                    <a:pt x="32" y="1"/>
                  </a:lnTo>
                  <a:cubicBezTo>
                    <a:pt x="33" y="0"/>
                    <a:pt x="36" y="0"/>
                    <a:pt x="37" y="1"/>
                  </a:cubicBezTo>
                  <a:lnTo>
                    <a:pt x="55" y="8"/>
                  </a:lnTo>
                  <a:cubicBezTo>
                    <a:pt x="57" y="9"/>
                    <a:pt x="59" y="10"/>
                    <a:pt x="60" y="12"/>
                  </a:cubicBezTo>
                  <a:lnTo>
                    <a:pt x="68" y="30"/>
                  </a:lnTo>
                  <a:cubicBezTo>
                    <a:pt x="69" y="32"/>
                    <a:pt x="69" y="35"/>
                    <a:pt x="68" y="37"/>
                  </a:cubicBezTo>
                  <a:lnTo>
                    <a:pt x="60" y="54"/>
                  </a:lnTo>
                  <a:cubicBezTo>
                    <a:pt x="59" y="56"/>
                    <a:pt x="57" y="57"/>
                    <a:pt x="56" y="58"/>
                  </a:cubicBezTo>
                  <a:lnTo>
                    <a:pt x="38" y="66"/>
                  </a:lnTo>
                  <a:cubicBezTo>
                    <a:pt x="36" y="67"/>
                    <a:pt x="33" y="67"/>
                    <a:pt x="31" y="66"/>
                  </a:cubicBezTo>
                  <a:lnTo>
                    <a:pt x="13" y="58"/>
                  </a:lnTo>
                  <a:cubicBezTo>
                    <a:pt x="11" y="57"/>
                    <a:pt x="10" y="56"/>
                    <a:pt x="9" y="54"/>
                  </a:cubicBezTo>
                  <a:lnTo>
                    <a:pt x="1" y="37"/>
                  </a:lnTo>
                  <a:close/>
                  <a:moveTo>
                    <a:pt x="24" y="47"/>
                  </a:moveTo>
                  <a:lnTo>
                    <a:pt x="20" y="43"/>
                  </a:lnTo>
                  <a:lnTo>
                    <a:pt x="38" y="51"/>
                  </a:lnTo>
                  <a:lnTo>
                    <a:pt x="31" y="51"/>
                  </a:lnTo>
                  <a:lnTo>
                    <a:pt x="49" y="43"/>
                  </a:lnTo>
                  <a:lnTo>
                    <a:pt x="45" y="47"/>
                  </a:lnTo>
                  <a:lnTo>
                    <a:pt x="53" y="30"/>
                  </a:lnTo>
                  <a:lnTo>
                    <a:pt x="53" y="37"/>
                  </a:lnTo>
                  <a:lnTo>
                    <a:pt x="45" y="19"/>
                  </a:lnTo>
                  <a:lnTo>
                    <a:pt x="50" y="23"/>
                  </a:lnTo>
                  <a:lnTo>
                    <a:pt x="32" y="16"/>
                  </a:lnTo>
                  <a:lnTo>
                    <a:pt x="37" y="16"/>
                  </a:lnTo>
                  <a:lnTo>
                    <a:pt x="19" y="23"/>
                  </a:lnTo>
                  <a:lnTo>
                    <a:pt x="24" y="19"/>
                  </a:lnTo>
                  <a:lnTo>
                    <a:pt x="16" y="37"/>
                  </a:lnTo>
                  <a:lnTo>
                    <a:pt x="16" y="30"/>
                  </a:lnTo>
                  <a:lnTo>
                    <a:pt x="24" y="47"/>
                  </a:lnTo>
                  <a:close/>
                  <a:moveTo>
                    <a:pt x="160" y="37"/>
                  </a:moveTo>
                  <a:cubicBezTo>
                    <a:pt x="159" y="35"/>
                    <a:pt x="159" y="32"/>
                    <a:pt x="160" y="30"/>
                  </a:cubicBezTo>
                  <a:lnTo>
                    <a:pt x="168" y="12"/>
                  </a:lnTo>
                  <a:cubicBezTo>
                    <a:pt x="169" y="10"/>
                    <a:pt x="171" y="9"/>
                    <a:pt x="173" y="8"/>
                  </a:cubicBezTo>
                  <a:lnTo>
                    <a:pt x="191" y="1"/>
                  </a:lnTo>
                  <a:cubicBezTo>
                    <a:pt x="192" y="0"/>
                    <a:pt x="195" y="0"/>
                    <a:pt x="196" y="1"/>
                  </a:cubicBezTo>
                  <a:lnTo>
                    <a:pt x="214" y="8"/>
                  </a:lnTo>
                  <a:cubicBezTo>
                    <a:pt x="216" y="9"/>
                    <a:pt x="218" y="10"/>
                    <a:pt x="219" y="12"/>
                  </a:cubicBezTo>
                  <a:lnTo>
                    <a:pt x="227" y="30"/>
                  </a:lnTo>
                  <a:cubicBezTo>
                    <a:pt x="228" y="32"/>
                    <a:pt x="228" y="35"/>
                    <a:pt x="227" y="37"/>
                  </a:cubicBezTo>
                  <a:lnTo>
                    <a:pt x="219" y="54"/>
                  </a:lnTo>
                  <a:cubicBezTo>
                    <a:pt x="218" y="56"/>
                    <a:pt x="216" y="57"/>
                    <a:pt x="215" y="58"/>
                  </a:cubicBezTo>
                  <a:lnTo>
                    <a:pt x="197" y="66"/>
                  </a:lnTo>
                  <a:cubicBezTo>
                    <a:pt x="195" y="67"/>
                    <a:pt x="192" y="67"/>
                    <a:pt x="190" y="66"/>
                  </a:cubicBezTo>
                  <a:lnTo>
                    <a:pt x="172" y="58"/>
                  </a:lnTo>
                  <a:cubicBezTo>
                    <a:pt x="170" y="57"/>
                    <a:pt x="169" y="56"/>
                    <a:pt x="168" y="54"/>
                  </a:cubicBezTo>
                  <a:lnTo>
                    <a:pt x="160" y="37"/>
                  </a:lnTo>
                  <a:close/>
                  <a:moveTo>
                    <a:pt x="183" y="47"/>
                  </a:moveTo>
                  <a:lnTo>
                    <a:pt x="179" y="43"/>
                  </a:lnTo>
                  <a:lnTo>
                    <a:pt x="197" y="51"/>
                  </a:lnTo>
                  <a:lnTo>
                    <a:pt x="190" y="51"/>
                  </a:lnTo>
                  <a:lnTo>
                    <a:pt x="208" y="43"/>
                  </a:lnTo>
                  <a:lnTo>
                    <a:pt x="204" y="47"/>
                  </a:lnTo>
                  <a:lnTo>
                    <a:pt x="212" y="30"/>
                  </a:lnTo>
                  <a:lnTo>
                    <a:pt x="212" y="37"/>
                  </a:lnTo>
                  <a:lnTo>
                    <a:pt x="204" y="19"/>
                  </a:lnTo>
                  <a:lnTo>
                    <a:pt x="209" y="23"/>
                  </a:lnTo>
                  <a:lnTo>
                    <a:pt x="191" y="16"/>
                  </a:lnTo>
                  <a:lnTo>
                    <a:pt x="196" y="16"/>
                  </a:lnTo>
                  <a:lnTo>
                    <a:pt x="178" y="23"/>
                  </a:lnTo>
                  <a:lnTo>
                    <a:pt x="183" y="19"/>
                  </a:lnTo>
                  <a:lnTo>
                    <a:pt x="175" y="37"/>
                  </a:lnTo>
                  <a:lnTo>
                    <a:pt x="175" y="30"/>
                  </a:lnTo>
                  <a:lnTo>
                    <a:pt x="183" y="47"/>
                  </a:lnTo>
                  <a:close/>
                </a:path>
              </a:pathLst>
            </a:custGeom>
            <a:grp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86" name="Freeform 74"/>
            <p:cNvSpPr>
              <a:spLocks/>
            </p:cNvSpPr>
            <p:nvPr/>
          </p:nvSpPr>
          <p:spPr bwMode="auto">
            <a:xfrm>
              <a:off x="7724776" y="5114925"/>
              <a:ext cx="120650" cy="26987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74" y="34"/>
                </a:cxn>
                <a:cxn ang="0">
                  <a:pos x="72" y="34"/>
                </a:cxn>
                <a:cxn ang="0">
                  <a:pos x="140" y="45"/>
                </a:cxn>
                <a:cxn ang="0">
                  <a:pos x="137" y="45"/>
                </a:cxn>
                <a:cxn ang="0">
                  <a:pos x="204" y="34"/>
                </a:cxn>
                <a:cxn ang="0">
                  <a:pos x="202" y="34"/>
                </a:cxn>
                <a:cxn ang="0">
                  <a:pos x="269" y="0"/>
                </a:cxn>
                <a:cxn ang="0">
                  <a:pos x="276" y="15"/>
                </a:cxn>
                <a:cxn ang="0">
                  <a:pos x="209" y="49"/>
                </a:cxn>
                <a:cxn ang="0">
                  <a:pos x="207" y="49"/>
                </a:cxn>
                <a:cxn ang="0">
                  <a:pos x="140" y="60"/>
                </a:cxn>
                <a:cxn ang="0">
                  <a:pos x="137" y="60"/>
                </a:cxn>
                <a:cxn ang="0">
                  <a:pos x="69" y="49"/>
                </a:cxn>
                <a:cxn ang="0">
                  <a:pos x="67" y="49"/>
                </a:cxn>
                <a:cxn ang="0">
                  <a:pos x="0" y="15"/>
                </a:cxn>
                <a:cxn ang="0">
                  <a:pos x="7" y="0"/>
                </a:cxn>
              </a:cxnLst>
              <a:rect l="0" t="0" r="r" b="b"/>
              <a:pathLst>
                <a:path w="276" h="61">
                  <a:moveTo>
                    <a:pt x="7" y="0"/>
                  </a:moveTo>
                  <a:lnTo>
                    <a:pt x="74" y="34"/>
                  </a:lnTo>
                  <a:lnTo>
                    <a:pt x="72" y="34"/>
                  </a:lnTo>
                  <a:lnTo>
                    <a:pt x="140" y="45"/>
                  </a:lnTo>
                  <a:lnTo>
                    <a:pt x="137" y="45"/>
                  </a:lnTo>
                  <a:lnTo>
                    <a:pt x="204" y="34"/>
                  </a:lnTo>
                  <a:lnTo>
                    <a:pt x="202" y="34"/>
                  </a:lnTo>
                  <a:lnTo>
                    <a:pt x="269" y="0"/>
                  </a:lnTo>
                  <a:lnTo>
                    <a:pt x="276" y="15"/>
                  </a:lnTo>
                  <a:lnTo>
                    <a:pt x="209" y="49"/>
                  </a:lnTo>
                  <a:cubicBezTo>
                    <a:pt x="208" y="49"/>
                    <a:pt x="208" y="49"/>
                    <a:pt x="207" y="49"/>
                  </a:cubicBezTo>
                  <a:lnTo>
                    <a:pt x="140" y="60"/>
                  </a:lnTo>
                  <a:cubicBezTo>
                    <a:pt x="139" y="61"/>
                    <a:pt x="138" y="61"/>
                    <a:pt x="137" y="60"/>
                  </a:cubicBezTo>
                  <a:lnTo>
                    <a:pt x="69" y="49"/>
                  </a:lnTo>
                  <a:cubicBezTo>
                    <a:pt x="68" y="49"/>
                    <a:pt x="68" y="49"/>
                    <a:pt x="67" y="49"/>
                  </a:cubicBezTo>
                  <a:lnTo>
                    <a:pt x="0" y="15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87" name="Freeform 75"/>
            <p:cNvSpPr>
              <a:spLocks noEditPoints="1"/>
            </p:cNvSpPr>
            <p:nvPr/>
          </p:nvSpPr>
          <p:spPr bwMode="auto">
            <a:xfrm>
              <a:off x="7672388" y="4960938"/>
              <a:ext cx="225425" cy="220662"/>
            </a:xfrm>
            <a:custGeom>
              <a:avLst/>
              <a:gdLst/>
              <a:ahLst/>
              <a:cxnLst>
                <a:cxn ang="0">
                  <a:pos x="6" y="200"/>
                </a:cxn>
                <a:cxn ang="0">
                  <a:pos x="21" y="152"/>
                </a:cxn>
                <a:cxn ang="0">
                  <a:pos x="75" y="74"/>
                </a:cxn>
                <a:cxn ang="0">
                  <a:pos x="115" y="42"/>
                </a:cxn>
                <a:cxn ang="0">
                  <a:pos x="204" y="6"/>
                </a:cxn>
                <a:cxn ang="0">
                  <a:pos x="257" y="0"/>
                </a:cxn>
                <a:cxn ang="0">
                  <a:pos x="356" y="20"/>
                </a:cxn>
                <a:cxn ang="0">
                  <a:pos x="401" y="43"/>
                </a:cxn>
                <a:cxn ang="0">
                  <a:pos x="468" y="109"/>
                </a:cxn>
                <a:cxn ang="0">
                  <a:pos x="493" y="153"/>
                </a:cxn>
                <a:cxn ang="0">
                  <a:pos x="512" y="248"/>
                </a:cxn>
                <a:cxn ang="0">
                  <a:pos x="507" y="299"/>
                </a:cxn>
                <a:cxn ang="0">
                  <a:pos x="469" y="386"/>
                </a:cxn>
                <a:cxn ang="0">
                  <a:pos x="436" y="425"/>
                </a:cxn>
                <a:cxn ang="0">
                  <a:pos x="357" y="477"/>
                </a:cxn>
                <a:cxn ang="0">
                  <a:pos x="307" y="491"/>
                </a:cxn>
                <a:cxn ang="0">
                  <a:pos x="206" y="491"/>
                </a:cxn>
                <a:cxn ang="0">
                  <a:pos x="157" y="477"/>
                </a:cxn>
                <a:cxn ang="0">
                  <a:pos x="77" y="425"/>
                </a:cxn>
                <a:cxn ang="0">
                  <a:pos x="45" y="386"/>
                </a:cxn>
                <a:cxn ang="0">
                  <a:pos x="6" y="299"/>
                </a:cxn>
                <a:cxn ang="0">
                  <a:pos x="21" y="296"/>
                </a:cxn>
                <a:cxn ang="0">
                  <a:pos x="35" y="338"/>
                </a:cxn>
                <a:cxn ang="0">
                  <a:pos x="88" y="413"/>
                </a:cxn>
                <a:cxn ang="0">
                  <a:pos x="122" y="440"/>
                </a:cxn>
                <a:cxn ang="0">
                  <a:pos x="209" y="476"/>
                </a:cxn>
                <a:cxn ang="0">
                  <a:pos x="256" y="480"/>
                </a:cxn>
                <a:cxn ang="0">
                  <a:pos x="351" y="462"/>
                </a:cxn>
                <a:cxn ang="0">
                  <a:pos x="390" y="441"/>
                </a:cxn>
                <a:cxn ang="0">
                  <a:pos x="456" y="377"/>
                </a:cxn>
                <a:cxn ang="0">
                  <a:pos x="478" y="340"/>
                </a:cxn>
                <a:cxn ang="0">
                  <a:pos x="497" y="248"/>
                </a:cxn>
                <a:cxn ang="0">
                  <a:pos x="492" y="203"/>
                </a:cxn>
                <a:cxn ang="0">
                  <a:pos x="455" y="118"/>
                </a:cxn>
                <a:cxn ang="0">
                  <a:pos x="426" y="86"/>
                </a:cxn>
                <a:cxn ang="0">
                  <a:pos x="350" y="35"/>
                </a:cxn>
                <a:cxn ang="0">
                  <a:pos x="306" y="21"/>
                </a:cxn>
                <a:cxn ang="0">
                  <a:pos x="207" y="21"/>
                </a:cxn>
                <a:cxn ang="0">
                  <a:pos x="164" y="35"/>
                </a:cxn>
                <a:cxn ang="0">
                  <a:pos x="87" y="86"/>
                </a:cxn>
                <a:cxn ang="0">
                  <a:pos x="58" y="118"/>
                </a:cxn>
                <a:cxn ang="0">
                  <a:pos x="21" y="203"/>
                </a:cxn>
                <a:cxn ang="0">
                  <a:pos x="16" y="248"/>
                </a:cxn>
              </a:cxnLst>
              <a:rect l="0" t="0" r="r" b="b"/>
              <a:pathLst>
                <a:path w="512" h="496">
                  <a:moveTo>
                    <a:pt x="1" y="249"/>
                  </a:moveTo>
                  <a:cubicBezTo>
                    <a:pt x="0" y="249"/>
                    <a:pt x="0" y="248"/>
                    <a:pt x="1" y="248"/>
                  </a:cubicBezTo>
                  <a:lnTo>
                    <a:pt x="6" y="200"/>
                  </a:lnTo>
                  <a:cubicBezTo>
                    <a:pt x="6" y="199"/>
                    <a:pt x="6" y="198"/>
                    <a:pt x="6" y="198"/>
                  </a:cubicBezTo>
                  <a:lnTo>
                    <a:pt x="21" y="153"/>
                  </a:lnTo>
                  <a:cubicBezTo>
                    <a:pt x="21" y="152"/>
                    <a:pt x="21" y="152"/>
                    <a:pt x="21" y="152"/>
                  </a:cubicBezTo>
                  <a:lnTo>
                    <a:pt x="44" y="111"/>
                  </a:lnTo>
                  <a:cubicBezTo>
                    <a:pt x="45" y="110"/>
                    <a:pt x="45" y="110"/>
                    <a:pt x="45" y="109"/>
                  </a:cubicBezTo>
                  <a:lnTo>
                    <a:pt x="75" y="74"/>
                  </a:lnTo>
                  <a:cubicBezTo>
                    <a:pt x="76" y="74"/>
                    <a:pt x="76" y="74"/>
                    <a:pt x="76" y="73"/>
                  </a:cubicBezTo>
                  <a:lnTo>
                    <a:pt x="113" y="43"/>
                  </a:lnTo>
                  <a:cubicBezTo>
                    <a:pt x="114" y="43"/>
                    <a:pt x="114" y="43"/>
                    <a:pt x="115" y="42"/>
                  </a:cubicBezTo>
                  <a:lnTo>
                    <a:pt x="157" y="20"/>
                  </a:lnTo>
                  <a:cubicBezTo>
                    <a:pt x="157" y="20"/>
                    <a:pt x="158" y="20"/>
                    <a:pt x="158" y="20"/>
                  </a:cubicBezTo>
                  <a:lnTo>
                    <a:pt x="204" y="6"/>
                  </a:lnTo>
                  <a:cubicBezTo>
                    <a:pt x="205" y="6"/>
                    <a:pt x="205" y="6"/>
                    <a:pt x="206" y="5"/>
                  </a:cubicBezTo>
                  <a:lnTo>
                    <a:pt x="256" y="0"/>
                  </a:lnTo>
                  <a:cubicBezTo>
                    <a:pt x="256" y="0"/>
                    <a:pt x="257" y="0"/>
                    <a:pt x="257" y="0"/>
                  </a:cubicBezTo>
                  <a:lnTo>
                    <a:pt x="307" y="5"/>
                  </a:lnTo>
                  <a:cubicBezTo>
                    <a:pt x="308" y="6"/>
                    <a:pt x="308" y="6"/>
                    <a:pt x="309" y="6"/>
                  </a:cubicBezTo>
                  <a:lnTo>
                    <a:pt x="356" y="20"/>
                  </a:lnTo>
                  <a:cubicBezTo>
                    <a:pt x="356" y="20"/>
                    <a:pt x="357" y="20"/>
                    <a:pt x="357" y="20"/>
                  </a:cubicBezTo>
                  <a:lnTo>
                    <a:pt x="399" y="42"/>
                  </a:lnTo>
                  <a:cubicBezTo>
                    <a:pt x="400" y="43"/>
                    <a:pt x="400" y="43"/>
                    <a:pt x="401" y="43"/>
                  </a:cubicBezTo>
                  <a:lnTo>
                    <a:pt x="437" y="73"/>
                  </a:lnTo>
                  <a:cubicBezTo>
                    <a:pt x="437" y="74"/>
                    <a:pt x="437" y="74"/>
                    <a:pt x="437" y="74"/>
                  </a:cubicBezTo>
                  <a:lnTo>
                    <a:pt x="468" y="109"/>
                  </a:lnTo>
                  <a:cubicBezTo>
                    <a:pt x="469" y="110"/>
                    <a:pt x="469" y="110"/>
                    <a:pt x="469" y="111"/>
                  </a:cubicBezTo>
                  <a:lnTo>
                    <a:pt x="492" y="152"/>
                  </a:lnTo>
                  <a:cubicBezTo>
                    <a:pt x="493" y="152"/>
                    <a:pt x="493" y="153"/>
                    <a:pt x="493" y="153"/>
                  </a:cubicBezTo>
                  <a:lnTo>
                    <a:pt x="507" y="198"/>
                  </a:lnTo>
                  <a:cubicBezTo>
                    <a:pt x="507" y="199"/>
                    <a:pt x="507" y="199"/>
                    <a:pt x="507" y="200"/>
                  </a:cubicBezTo>
                  <a:lnTo>
                    <a:pt x="512" y="248"/>
                  </a:lnTo>
                  <a:cubicBezTo>
                    <a:pt x="512" y="248"/>
                    <a:pt x="512" y="249"/>
                    <a:pt x="512" y="249"/>
                  </a:cubicBezTo>
                  <a:lnTo>
                    <a:pt x="507" y="297"/>
                  </a:lnTo>
                  <a:cubicBezTo>
                    <a:pt x="507" y="298"/>
                    <a:pt x="507" y="298"/>
                    <a:pt x="507" y="299"/>
                  </a:cubicBezTo>
                  <a:lnTo>
                    <a:pt x="493" y="345"/>
                  </a:lnTo>
                  <a:cubicBezTo>
                    <a:pt x="493" y="345"/>
                    <a:pt x="493" y="346"/>
                    <a:pt x="492" y="346"/>
                  </a:cubicBezTo>
                  <a:lnTo>
                    <a:pt x="469" y="386"/>
                  </a:lnTo>
                  <a:cubicBezTo>
                    <a:pt x="469" y="387"/>
                    <a:pt x="469" y="387"/>
                    <a:pt x="469" y="388"/>
                  </a:cubicBezTo>
                  <a:lnTo>
                    <a:pt x="438" y="424"/>
                  </a:lnTo>
                  <a:cubicBezTo>
                    <a:pt x="437" y="424"/>
                    <a:pt x="437" y="424"/>
                    <a:pt x="436" y="425"/>
                  </a:cubicBezTo>
                  <a:lnTo>
                    <a:pt x="400" y="454"/>
                  </a:lnTo>
                  <a:cubicBezTo>
                    <a:pt x="400" y="454"/>
                    <a:pt x="400" y="454"/>
                    <a:pt x="399" y="455"/>
                  </a:cubicBezTo>
                  <a:lnTo>
                    <a:pt x="357" y="477"/>
                  </a:lnTo>
                  <a:cubicBezTo>
                    <a:pt x="357" y="477"/>
                    <a:pt x="356" y="477"/>
                    <a:pt x="356" y="477"/>
                  </a:cubicBezTo>
                  <a:lnTo>
                    <a:pt x="309" y="491"/>
                  </a:lnTo>
                  <a:cubicBezTo>
                    <a:pt x="308" y="491"/>
                    <a:pt x="308" y="491"/>
                    <a:pt x="307" y="491"/>
                  </a:cubicBezTo>
                  <a:lnTo>
                    <a:pt x="257" y="496"/>
                  </a:lnTo>
                  <a:cubicBezTo>
                    <a:pt x="257" y="496"/>
                    <a:pt x="256" y="496"/>
                    <a:pt x="256" y="496"/>
                  </a:cubicBezTo>
                  <a:lnTo>
                    <a:pt x="206" y="491"/>
                  </a:lnTo>
                  <a:cubicBezTo>
                    <a:pt x="205" y="491"/>
                    <a:pt x="205" y="491"/>
                    <a:pt x="204" y="491"/>
                  </a:cubicBezTo>
                  <a:lnTo>
                    <a:pt x="158" y="477"/>
                  </a:lnTo>
                  <a:cubicBezTo>
                    <a:pt x="158" y="477"/>
                    <a:pt x="157" y="477"/>
                    <a:pt x="157" y="477"/>
                  </a:cubicBezTo>
                  <a:lnTo>
                    <a:pt x="115" y="455"/>
                  </a:lnTo>
                  <a:cubicBezTo>
                    <a:pt x="114" y="454"/>
                    <a:pt x="114" y="454"/>
                    <a:pt x="114" y="454"/>
                  </a:cubicBezTo>
                  <a:lnTo>
                    <a:pt x="77" y="425"/>
                  </a:lnTo>
                  <a:cubicBezTo>
                    <a:pt x="76" y="424"/>
                    <a:pt x="76" y="424"/>
                    <a:pt x="75" y="424"/>
                  </a:cubicBezTo>
                  <a:lnTo>
                    <a:pt x="45" y="388"/>
                  </a:lnTo>
                  <a:cubicBezTo>
                    <a:pt x="45" y="387"/>
                    <a:pt x="45" y="387"/>
                    <a:pt x="45" y="386"/>
                  </a:cubicBezTo>
                  <a:lnTo>
                    <a:pt x="22" y="346"/>
                  </a:lnTo>
                  <a:cubicBezTo>
                    <a:pt x="21" y="346"/>
                    <a:pt x="21" y="345"/>
                    <a:pt x="21" y="345"/>
                  </a:cubicBezTo>
                  <a:lnTo>
                    <a:pt x="6" y="299"/>
                  </a:lnTo>
                  <a:cubicBezTo>
                    <a:pt x="6" y="298"/>
                    <a:pt x="6" y="298"/>
                    <a:pt x="6" y="297"/>
                  </a:cubicBezTo>
                  <a:lnTo>
                    <a:pt x="1" y="249"/>
                  </a:lnTo>
                  <a:close/>
                  <a:moveTo>
                    <a:pt x="21" y="296"/>
                  </a:moveTo>
                  <a:lnTo>
                    <a:pt x="21" y="294"/>
                  </a:lnTo>
                  <a:lnTo>
                    <a:pt x="36" y="340"/>
                  </a:lnTo>
                  <a:lnTo>
                    <a:pt x="35" y="338"/>
                  </a:lnTo>
                  <a:lnTo>
                    <a:pt x="58" y="378"/>
                  </a:lnTo>
                  <a:lnTo>
                    <a:pt x="58" y="377"/>
                  </a:lnTo>
                  <a:lnTo>
                    <a:pt x="88" y="413"/>
                  </a:lnTo>
                  <a:lnTo>
                    <a:pt x="86" y="412"/>
                  </a:lnTo>
                  <a:lnTo>
                    <a:pt x="123" y="441"/>
                  </a:lnTo>
                  <a:lnTo>
                    <a:pt x="122" y="440"/>
                  </a:lnTo>
                  <a:lnTo>
                    <a:pt x="164" y="462"/>
                  </a:lnTo>
                  <a:lnTo>
                    <a:pt x="163" y="462"/>
                  </a:lnTo>
                  <a:lnTo>
                    <a:pt x="209" y="476"/>
                  </a:lnTo>
                  <a:lnTo>
                    <a:pt x="207" y="475"/>
                  </a:lnTo>
                  <a:lnTo>
                    <a:pt x="257" y="480"/>
                  </a:lnTo>
                  <a:lnTo>
                    <a:pt x="256" y="480"/>
                  </a:lnTo>
                  <a:lnTo>
                    <a:pt x="306" y="475"/>
                  </a:lnTo>
                  <a:lnTo>
                    <a:pt x="304" y="476"/>
                  </a:lnTo>
                  <a:lnTo>
                    <a:pt x="351" y="462"/>
                  </a:lnTo>
                  <a:lnTo>
                    <a:pt x="350" y="462"/>
                  </a:lnTo>
                  <a:lnTo>
                    <a:pt x="392" y="440"/>
                  </a:lnTo>
                  <a:lnTo>
                    <a:pt x="390" y="441"/>
                  </a:lnTo>
                  <a:lnTo>
                    <a:pt x="426" y="412"/>
                  </a:lnTo>
                  <a:lnTo>
                    <a:pt x="425" y="413"/>
                  </a:lnTo>
                  <a:lnTo>
                    <a:pt x="456" y="377"/>
                  </a:lnTo>
                  <a:lnTo>
                    <a:pt x="456" y="378"/>
                  </a:lnTo>
                  <a:lnTo>
                    <a:pt x="479" y="338"/>
                  </a:lnTo>
                  <a:lnTo>
                    <a:pt x="478" y="340"/>
                  </a:lnTo>
                  <a:lnTo>
                    <a:pt x="492" y="294"/>
                  </a:lnTo>
                  <a:lnTo>
                    <a:pt x="492" y="296"/>
                  </a:lnTo>
                  <a:lnTo>
                    <a:pt x="497" y="248"/>
                  </a:lnTo>
                  <a:lnTo>
                    <a:pt x="497" y="249"/>
                  </a:lnTo>
                  <a:lnTo>
                    <a:pt x="492" y="201"/>
                  </a:lnTo>
                  <a:lnTo>
                    <a:pt x="492" y="203"/>
                  </a:lnTo>
                  <a:lnTo>
                    <a:pt x="478" y="158"/>
                  </a:lnTo>
                  <a:lnTo>
                    <a:pt x="478" y="159"/>
                  </a:lnTo>
                  <a:lnTo>
                    <a:pt x="455" y="118"/>
                  </a:lnTo>
                  <a:lnTo>
                    <a:pt x="456" y="120"/>
                  </a:lnTo>
                  <a:lnTo>
                    <a:pt x="425" y="85"/>
                  </a:lnTo>
                  <a:lnTo>
                    <a:pt x="426" y="86"/>
                  </a:lnTo>
                  <a:lnTo>
                    <a:pt x="390" y="56"/>
                  </a:lnTo>
                  <a:lnTo>
                    <a:pt x="392" y="57"/>
                  </a:lnTo>
                  <a:lnTo>
                    <a:pt x="350" y="35"/>
                  </a:lnTo>
                  <a:lnTo>
                    <a:pt x="351" y="35"/>
                  </a:lnTo>
                  <a:lnTo>
                    <a:pt x="304" y="21"/>
                  </a:lnTo>
                  <a:lnTo>
                    <a:pt x="306" y="21"/>
                  </a:lnTo>
                  <a:lnTo>
                    <a:pt x="256" y="16"/>
                  </a:lnTo>
                  <a:lnTo>
                    <a:pt x="257" y="16"/>
                  </a:lnTo>
                  <a:lnTo>
                    <a:pt x="207" y="21"/>
                  </a:lnTo>
                  <a:lnTo>
                    <a:pt x="209" y="21"/>
                  </a:lnTo>
                  <a:lnTo>
                    <a:pt x="163" y="35"/>
                  </a:lnTo>
                  <a:lnTo>
                    <a:pt x="164" y="35"/>
                  </a:lnTo>
                  <a:lnTo>
                    <a:pt x="122" y="57"/>
                  </a:lnTo>
                  <a:lnTo>
                    <a:pt x="124" y="56"/>
                  </a:lnTo>
                  <a:lnTo>
                    <a:pt x="87" y="86"/>
                  </a:lnTo>
                  <a:lnTo>
                    <a:pt x="88" y="85"/>
                  </a:lnTo>
                  <a:lnTo>
                    <a:pt x="58" y="120"/>
                  </a:lnTo>
                  <a:lnTo>
                    <a:pt x="58" y="118"/>
                  </a:lnTo>
                  <a:lnTo>
                    <a:pt x="35" y="159"/>
                  </a:lnTo>
                  <a:lnTo>
                    <a:pt x="36" y="158"/>
                  </a:lnTo>
                  <a:lnTo>
                    <a:pt x="21" y="203"/>
                  </a:lnTo>
                  <a:lnTo>
                    <a:pt x="21" y="201"/>
                  </a:lnTo>
                  <a:lnTo>
                    <a:pt x="16" y="249"/>
                  </a:lnTo>
                  <a:lnTo>
                    <a:pt x="16" y="248"/>
                  </a:lnTo>
                  <a:lnTo>
                    <a:pt x="21" y="296"/>
                  </a:lnTo>
                  <a:close/>
                </a:path>
              </a:pathLst>
            </a:custGeom>
            <a:grp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88" name="Oval 76"/>
            <p:cNvSpPr>
              <a:spLocks noChangeArrowheads="1"/>
            </p:cNvSpPr>
            <p:nvPr/>
          </p:nvSpPr>
          <p:spPr bwMode="auto">
            <a:xfrm>
              <a:off x="7199313" y="4906963"/>
              <a:ext cx="217488" cy="214312"/>
            </a:xfrm>
            <a:prstGeom prst="ellipse">
              <a:avLst/>
            </a:pr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89" name="Freeform 77"/>
            <p:cNvSpPr>
              <a:spLocks noEditPoints="1"/>
            </p:cNvSpPr>
            <p:nvPr/>
          </p:nvSpPr>
          <p:spPr bwMode="auto">
            <a:xfrm>
              <a:off x="7261226" y="4972050"/>
              <a:ext cx="93663" cy="22225"/>
            </a:xfrm>
            <a:custGeom>
              <a:avLst/>
              <a:gdLst/>
              <a:ahLst/>
              <a:cxnLst>
                <a:cxn ang="0">
                  <a:pos x="0" y="25"/>
                </a:cxn>
                <a:cxn ang="0">
                  <a:pos x="26" y="0"/>
                </a:cxn>
                <a:cxn ang="0">
                  <a:pos x="52" y="25"/>
                </a:cxn>
                <a:cxn ang="0">
                  <a:pos x="26" y="50"/>
                </a:cxn>
                <a:cxn ang="0">
                  <a:pos x="0" y="25"/>
                </a:cxn>
                <a:cxn ang="0">
                  <a:pos x="159" y="25"/>
                </a:cxn>
                <a:cxn ang="0">
                  <a:pos x="185" y="0"/>
                </a:cxn>
                <a:cxn ang="0">
                  <a:pos x="211" y="25"/>
                </a:cxn>
                <a:cxn ang="0">
                  <a:pos x="185" y="50"/>
                </a:cxn>
                <a:cxn ang="0">
                  <a:pos x="159" y="25"/>
                </a:cxn>
              </a:cxnLst>
              <a:rect l="0" t="0" r="r" b="b"/>
              <a:pathLst>
                <a:path w="211" h="50">
                  <a:moveTo>
                    <a:pt x="0" y="25"/>
                  </a:moveTo>
                  <a:cubicBezTo>
                    <a:pt x="0" y="11"/>
                    <a:pt x="12" y="0"/>
                    <a:pt x="26" y="0"/>
                  </a:cubicBezTo>
                  <a:cubicBezTo>
                    <a:pt x="40" y="0"/>
                    <a:pt x="52" y="11"/>
                    <a:pt x="52" y="25"/>
                  </a:cubicBezTo>
                  <a:cubicBezTo>
                    <a:pt x="52" y="38"/>
                    <a:pt x="40" y="50"/>
                    <a:pt x="26" y="50"/>
                  </a:cubicBezTo>
                  <a:cubicBezTo>
                    <a:pt x="12" y="50"/>
                    <a:pt x="0" y="38"/>
                    <a:pt x="0" y="25"/>
                  </a:cubicBezTo>
                  <a:close/>
                  <a:moveTo>
                    <a:pt x="159" y="25"/>
                  </a:moveTo>
                  <a:cubicBezTo>
                    <a:pt x="159" y="11"/>
                    <a:pt x="171" y="0"/>
                    <a:pt x="185" y="0"/>
                  </a:cubicBezTo>
                  <a:cubicBezTo>
                    <a:pt x="199" y="0"/>
                    <a:pt x="211" y="11"/>
                    <a:pt x="211" y="25"/>
                  </a:cubicBezTo>
                  <a:cubicBezTo>
                    <a:pt x="211" y="38"/>
                    <a:pt x="199" y="50"/>
                    <a:pt x="185" y="50"/>
                  </a:cubicBezTo>
                  <a:cubicBezTo>
                    <a:pt x="171" y="50"/>
                    <a:pt x="159" y="38"/>
                    <a:pt x="159" y="25"/>
                  </a:cubicBezTo>
                  <a:close/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90" name="Freeform 78"/>
            <p:cNvSpPr>
              <a:spLocks noEditPoints="1"/>
            </p:cNvSpPr>
            <p:nvPr/>
          </p:nvSpPr>
          <p:spPr bwMode="auto">
            <a:xfrm>
              <a:off x="7258051" y="4967288"/>
              <a:ext cx="100013" cy="30162"/>
            </a:xfrm>
            <a:custGeom>
              <a:avLst/>
              <a:gdLst/>
              <a:ahLst/>
              <a:cxnLst>
                <a:cxn ang="0">
                  <a:pos x="1" y="30"/>
                </a:cxn>
                <a:cxn ang="0">
                  <a:pos x="14" y="8"/>
                </a:cxn>
                <a:cxn ang="0">
                  <a:pos x="37" y="1"/>
                </a:cxn>
                <a:cxn ang="0">
                  <a:pos x="60" y="12"/>
                </a:cxn>
                <a:cxn ang="0">
                  <a:pos x="68" y="37"/>
                </a:cxn>
                <a:cxn ang="0">
                  <a:pos x="56" y="58"/>
                </a:cxn>
                <a:cxn ang="0">
                  <a:pos x="31" y="66"/>
                </a:cxn>
                <a:cxn ang="0">
                  <a:pos x="9" y="54"/>
                </a:cxn>
                <a:cxn ang="0">
                  <a:pos x="24" y="47"/>
                </a:cxn>
                <a:cxn ang="0">
                  <a:pos x="38" y="51"/>
                </a:cxn>
                <a:cxn ang="0">
                  <a:pos x="49" y="43"/>
                </a:cxn>
                <a:cxn ang="0">
                  <a:pos x="53" y="30"/>
                </a:cxn>
                <a:cxn ang="0">
                  <a:pos x="45" y="19"/>
                </a:cxn>
                <a:cxn ang="0">
                  <a:pos x="32" y="16"/>
                </a:cxn>
                <a:cxn ang="0">
                  <a:pos x="19" y="23"/>
                </a:cxn>
                <a:cxn ang="0">
                  <a:pos x="16" y="37"/>
                </a:cxn>
                <a:cxn ang="0">
                  <a:pos x="24" y="47"/>
                </a:cxn>
                <a:cxn ang="0">
                  <a:pos x="160" y="30"/>
                </a:cxn>
                <a:cxn ang="0">
                  <a:pos x="173" y="8"/>
                </a:cxn>
                <a:cxn ang="0">
                  <a:pos x="196" y="1"/>
                </a:cxn>
                <a:cxn ang="0">
                  <a:pos x="219" y="12"/>
                </a:cxn>
                <a:cxn ang="0">
                  <a:pos x="227" y="37"/>
                </a:cxn>
                <a:cxn ang="0">
                  <a:pos x="215" y="58"/>
                </a:cxn>
                <a:cxn ang="0">
                  <a:pos x="190" y="66"/>
                </a:cxn>
                <a:cxn ang="0">
                  <a:pos x="168" y="54"/>
                </a:cxn>
                <a:cxn ang="0">
                  <a:pos x="183" y="47"/>
                </a:cxn>
                <a:cxn ang="0">
                  <a:pos x="197" y="51"/>
                </a:cxn>
                <a:cxn ang="0">
                  <a:pos x="208" y="43"/>
                </a:cxn>
                <a:cxn ang="0">
                  <a:pos x="212" y="30"/>
                </a:cxn>
                <a:cxn ang="0">
                  <a:pos x="204" y="19"/>
                </a:cxn>
                <a:cxn ang="0">
                  <a:pos x="191" y="16"/>
                </a:cxn>
                <a:cxn ang="0">
                  <a:pos x="178" y="23"/>
                </a:cxn>
                <a:cxn ang="0">
                  <a:pos x="175" y="37"/>
                </a:cxn>
                <a:cxn ang="0">
                  <a:pos x="183" y="47"/>
                </a:cxn>
              </a:cxnLst>
              <a:rect l="0" t="0" r="r" b="b"/>
              <a:pathLst>
                <a:path w="228" h="67">
                  <a:moveTo>
                    <a:pt x="1" y="37"/>
                  </a:moveTo>
                  <a:cubicBezTo>
                    <a:pt x="0" y="35"/>
                    <a:pt x="0" y="32"/>
                    <a:pt x="1" y="30"/>
                  </a:cubicBezTo>
                  <a:lnTo>
                    <a:pt x="9" y="12"/>
                  </a:lnTo>
                  <a:cubicBezTo>
                    <a:pt x="10" y="10"/>
                    <a:pt x="12" y="9"/>
                    <a:pt x="14" y="8"/>
                  </a:cubicBezTo>
                  <a:lnTo>
                    <a:pt x="32" y="1"/>
                  </a:lnTo>
                  <a:cubicBezTo>
                    <a:pt x="33" y="0"/>
                    <a:pt x="36" y="0"/>
                    <a:pt x="37" y="1"/>
                  </a:cubicBezTo>
                  <a:lnTo>
                    <a:pt x="55" y="8"/>
                  </a:lnTo>
                  <a:cubicBezTo>
                    <a:pt x="57" y="9"/>
                    <a:pt x="59" y="10"/>
                    <a:pt x="60" y="12"/>
                  </a:cubicBezTo>
                  <a:lnTo>
                    <a:pt x="68" y="30"/>
                  </a:lnTo>
                  <a:cubicBezTo>
                    <a:pt x="69" y="32"/>
                    <a:pt x="69" y="35"/>
                    <a:pt x="68" y="37"/>
                  </a:cubicBezTo>
                  <a:lnTo>
                    <a:pt x="60" y="54"/>
                  </a:lnTo>
                  <a:cubicBezTo>
                    <a:pt x="59" y="56"/>
                    <a:pt x="57" y="57"/>
                    <a:pt x="56" y="58"/>
                  </a:cubicBezTo>
                  <a:lnTo>
                    <a:pt x="38" y="66"/>
                  </a:lnTo>
                  <a:cubicBezTo>
                    <a:pt x="36" y="67"/>
                    <a:pt x="33" y="67"/>
                    <a:pt x="31" y="66"/>
                  </a:cubicBezTo>
                  <a:lnTo>
                    <a:pt x="13" y="58"/>
                  </a:lnTo>
                  <a:cubicBezTo>
                    <a:pt x="11" y="57"/>
                    <a:pt x="10" y="56"/>
                    <a:pt x="9" y="54"/>
                  </a:cubicBezTo>
                  <a:lnTo>
                    <a:pt x="1" y="37"/>
                  </a:lnTo>
                  <a:close/>
                  <a:moveTo>
                    <a:pt x="24" y="47"/>
                  </a:moveTo>
                  <a:lnTo>
                    <a:pt x="20" y="43"/>
                  </a:lnTo>
                  <a:lnTo>
                    <a:pt x="38" y="51"/>
                  </a:lnTo>
                  <a:lnTo>
                    <a:pt x="31" y="51"/>
                  </a:lnTo>
                  <a:lnTo>
                    <a:pt x="49" y="43"/>
                  </a:lnTo>
                  <a:lnTo>
                    <a:pt x="45" y="47"/>
                  </a:lnTo>
                  <a:lnTo>
                    <a:pt x="53" y="30"/>
                  </a:lnTo>
                  <a:lnTo>
                    <a:pt x="53" y="37"/>
                  </a:lnTo>
                  <a:lnTo>
                    <a:pt x="45" y="19"/>
                  </a:lnTo>
                  <a:lnTo>
                    <a:pt x="50" y="23"/>
                  </a:lnTo>
                  <a:lnTo>
                    <a:pt x="32" y="16"/>
                  </a:lnTo>
                  <a:lnTo>
                    <a:pt x="37" y="16"/>
                  </a:lnTo>
                  <a:lnTo>
                    <a:pt x="19" y="23"/>
                  </a:lnTo>
                  <a:lnTo>
                    <a:pt x="24" y="19"/>
                  </a:lnTo>
                  <a:lnTo>
                    <a:pt x="16" y="37"/>
                  </a:lnTo>
                  <a:lnTo>
                    <a:pt x="16" y="30"/>
                  </a:lnTo>
                  <a:lnTo>
                    <a:pt x="24" y="47"/>
                  </a:lnTo>
                  <a:close/>
                  <a:moveTo>
                    <a:pt x="160" y="37"/>
                  </a:moveTo>
                  <a:cubicBezTo>
                    <a:pt x="159" y="35"/>
                    <a:pt x="159" y="32"/>
                    <a:pt x="160" y="30"/>
                  </a:cubicBezTo>
                  <a:lnTo>
                    <a:pt x="168" y="12"/>
                  </a:lnTo>
                  <a:cubicBezTo>
                    <a:pt x="169" y="10"/>
                    <a:pt x="171" y="9"/>
                    <a:pt x="173" y="8"/>
                  </a:cubicBezTo>
                  <a:lnTo>
                    <a:pt x="191" y="1"/>
                  </a:lnTo>
                  <a:cubicBezTo>
                    <a:pt x="192" y="0"/>
                    <a:pt x="195" y="0"/>
                    <a:pt x="196" y="1"/>
                  </a:cubicBezTo>
                  <a:lnTo>
                    <a:pt x="214" y="8"/>
                  </a:lnTo>
                  <a:cubicBezTo>
                    <a:pt x="216" y="9"/>
                    <a:pt x="218" y="10"/>
                    <a:pt x="219" y="12"/>
                  </a:cubicBezTo>
                  <a:lnTo>
                    <a:pt x="227" y="30"/>
                  </a:lnTo>
                  <a:cubicBezTo>
                    <a:pt x="228" y="32"/>
                    <a:pt x="228" y="35"/>
                    <a:pt x="227" y="37"/>
                  </a:cubicBezTo>
                  <a:lnTo>
                    <a:pt x="219" y="54"/>
                  </a:lnTo>
                  <a:cubicBezTo>
                    <a:pt x="218" y="56"/>
                    <a:pt x="216" y="57"/>
                    <a:pt x="215" y="58"/>
                  </a:cubicBezTo>
                  <a:lnTo>
                    <a:pt x="197" y="66"/>
                  </a:lnTo>
                  <a:cubicBezTo>
                    <a:pt x="195" y="67"/>
                    <a:pt x="192" y="67"/>
                    <a:pt x="190" y="66"/>
                  </a:cubicBezTo>
                  <a:lnTo>
                    <a:pt x="172" y="58"/>
                  </a:lnTo>
                  <a:cubicBezTo>
                    <a:pt x="170" y="57"/>
                    <a:pt x="169" y="56"/>
                    <a:pt x="168" y="54"/>
                  </a:cubicBezTo>
                  <a:lnTo>
                    <a:pt x="160" y="37"/>
                  </a:lnTo>
                  <a:close/>
                  <a:moveTo>
                    <a:pt x="183" y="47"/>
                  </a:moveTo>
                  <a:lnTo>
                    <a:pt x="179" y="43"/>
                  </a:lnTo>
                  <a:lnTo>
                    <a:pt x="197" y="51"/>
                  </a:lnTo>
                  <a:lnTo>
                    <a:pt x="190" y="51"/>
                  </a:lnTo>
                  <a:lnTo>
                    <a:pt x="208" y="43"/>
                  </a:lnTo>
                  <a:lnTo>
                    <a:pt x="204" y="47"/>
                  </a:lnTo>
                  <a:lnTo>
                    <a:pt x="212" y="30"/>
                  </a:lnTo>
                  <a:lnTo>
                    <a:pt x="212" y="37"/>
                  </a:lnTo>
                  <a:lnTo>
                    <a:pt x="204" y="19"/>
                  </a:lnTo>
                  <a:lnTo>
                    <a:pt x="209" y="23"/>
                  </a:lnTo>
                  <a:lnTo>
                    <a:pt x="191" y="16"/>
                  </a:lnTo>
                  <a:lnTo>
                    <a:pt x="196" y="16"/>
                  </a:lnTo>
                  <a:lnTo>
                    <a:pt x="178" y="23"/>
                  </a:lnTo>
                  <a:lnTo>
                    <a:pt x="183" y="19"/>
                  </a:lnTo>
                  <a:lnTo>
                    <a:pt x="175" y="37"/>
                  </a:lnTo>
                  <a:lnTo>
                    <a:pt x="175" y="30"/>
                  </a:lnTo>
                  <a:lnTo>
                    <a:pt x="183" y="47"/>
                  </a:lnTo>
                  <a:close/>
                </a:path>
              </a:pathLst>
            </a:custGeom>
            <a:grp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91" name="Freeform 79"/>
            <p:cNvSpPr>
              <a:spLocks/>
            </p:cNvSpPr>
            <p:nvPr/>
          </p:nvSpPr>
          <p:spPr bwMode="auto">
            <a:xfrm>
              <a:off x="7248526" y="5057775"/>
              <a:ext cx="120650" cy="26987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74" y="34"/>
                </a:cxn>
                <a:cxn ang="0">
                  <a:pos x="72" y="34"/>
                </a:cxn>
                <a:cxn ang="0">
                  <a:pos x="140" y="45"/>
                </a:cxn>
                <a:cxn ang="0">
                  <a:pos x="137" y="45"/>
                </a:cxn>
                <a:cxn ang="0">
                  <a:pos x="204" y="34"/>
                </a:cxn>
                <a:cxn ang="0">
                  <a:pos x="202" y="34"/>
                </a:cxn>
                <a:cxn ang="0">
                  <a:pos x="269" y="0"/>
                </a:cxn>
                <a:cxn ang="0">
                  <a:pos x="276" y="15"/>
                </a:cxn>
                <a:cxn ang="0">
                  <a:pos x="209" y="49"/>
                </a:cxn>
                <a:cxn ang="0">
                  <a:pos x="207" y="49"/>
                </a:cxn>
                <a:cxn ang="0">
                  <a:pos x="140" y="60"/>
                </a:cxn>
                <a:cxn ang="0">
                  <a:pos x="137" y="60"/>
                </a:cxn>
                <a:cxn ang="0">
                  <a:pos x="69" y="49"/>
                </a:cxn>
                <a:cxn ang="0">
                  <a:pos x="67" y="49"/>
                </a:cxn>
                <a:cxn ang="0">
                  <a:pos x="0" y="15"/>
                </a:cxn>
                <a:cxn ang="0">
                  <a:pos x="7" y="0"/>
                </a:cxn>
              </a:cxnLst>
              <a:rect l="0" t="0" r="r" b="b"/>
              <a:pathLst>
                <a:path w="276" h="61">
                  <a:moveTo>
                    <a:pt x="7" y="0"/>
                  </a:moveTo>
                  <a:lnTo>
                    <a:pt x="74" y="34"/>
                  </a:lnTo>
                  <a:lnTo>
                    <a:pt x="72" y="34"/>
                  </a:lnTo>
                  <a:lnTo>
                    <a:pt x="140" y="45"/>
                  </a:lnTo>
                  <a:lnTo>
                    <a:pt x="137" y="45"/>
                  </a:lnTo>
                  <a:lnTo>
                    <a:pt x="204" y="34"/>
                  </a:lnTo>
                  <a:lnTo>
                    <a:pt x="202" y="34"/>
                  </a:lnTo>
                  <a:lnTo>
                    <a:pt x="269" y="0"/>
                  </a:lnTo>
                  <a:lnTo>
                    <a:pt x="276" y="15"/>
                  </a:lnTo>
                  <a:lnTo>
                    <a:pt x="209" y="49"/>
                  </a:lnTo>
                  <a:cubicBezTo>
                    <a:pt x="208" y="49"/>
                    <a:pt x="208" y="49"/>
                    <a:pt x="207" y="49"/>
                  </a:cubicBezTo>
                  <a:lnTo>
                    <a:pt x="140" y="60"/>
                  </a:lnTo>
                  <a:cubicBezTo>
                    <a:pt x="139" y="61"/>
                    <a:pt x="138" y="61"/>
                    <a:pt x="137" y="60"/>
                  </a:cubicBezTo>
                  <a:lnTo>
                    <a:pt x="69" y="49"/>
                  </a:lnTo>
                  <a:cubicBezTo>
                    <a:pt x="68" y="49"/>
                    <a:pt x="68" y="49"/>
                    <a:pt x="67" y="49"/>
                  </a:cubicBezTo>
                  <a:lnTo>
                    <a:pt x="0" y="15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92" name="Freeform 80"/>
            <p:cNvSpPr>
              <a:spLocks noEditPoints="1"/>
            </p:cNvSpPr>
            <p:nvPr/>
          </p:nvSpPr>
          <p:spPr bwMode="auto">
            <a:xfrm>
              <a:off x="7196138" y="4903788"/>
              <a:ext cx="223838" cy="220662"/>
            </a:xfrm>
            <a:custGeom>
              <a:avLst/>
              <a:gdLst/>
              <a:ahLst/>
              <a:cxnLst>
                <a:cxn ang="0">
                  <a:pos x="6" y="200"/>
                </a:cxn>
                <a:cxn ang="0">
                  <a:pos x="21" y="152"/>
                </a:cxn>
                <a:cxn ang="0">
                  <a:pos x="75" y="74"/>
                </a:cxn>
                <a:cxn ang="0">
                  <a:pos x="115" y="42"/>
                </a:cxn>
                <a:cxn ang="0">
                  <a:pos x="204" y="6"/>
                </a:cxn>
                <a:cxn ang="0">
                  <a:pos x="257" y="0"/>
                </a:cxn>
                <a:cxn ang="0">
                  <a:pos x="356" y="20"/>
                </a:cxn>
                <a:cxn ang="0">
                  <a:pos x="401" y="43"/>
                </a:cxn>
                <a:cxn ang="0">
                  <a:pos x="468" y="109"/>
                </a:cxn>
                <a:cxn ang="0">
                  <a:pos x="493" y="153"/>
                </a:cxn>
                <a:cxn ang="0">
                  <a:pos x="512" y="248"/>
                </a:cxn>
                <a:cxn ang="0">
                  <a:pos x="507" y="299"/>
                </a:cxn>
                <a:cxn ang="0">
                  <a:pos x="469" y="386"/>
                </a:cxn>
                <a:cxn ang="0">
                  <a:pos x="436" y="425"/>
                </a:cxn>
                <a:cxn ang="0">
                  <a:pos x="357" y="477"/>
                </a:cxn>
                <a:cxn ang="0">
                  <a:pos x="307" y="491"/>
                </a:cxn>
                <a:cxn ang="0">
                  <a:pos x="206" y="491"/>
                </a:cxn>
                <a:cxn ang="0">
                  <a:pos x="157" y="477"/>
                </a:cxn>
                <a:cxn ang="0">
                  <a:pos x="77" y="425"/>
                </a:cxn>
                <a:cxn ang="0">
                  <a:pos x="45" y="386"/>
                </a:cxn>
                <a:cxn ang="0">
                  <a:pos x="6" y="299"/>
                </a:cxn>
                <a:cxn ang="0">
                  <a:pos x="21" y="296"/>
                </a:cxn>
                <a:cxn ang="0">
                  <a:pos x="35" y="338"/>
                </a:cxn>
                <a:cxn ang="0">
                  <a:pos x="88" y="413"/>
                </a:cxn>
                <a:cxn ang="0">
                  <a:pos x="122" y="440"/>
                </a:cxn>
                <a:cxn ang="0">
                  <a:pos x="209" y="476"/>
                </a:cxn>
                <a:cxn ang="0">
                  <a:pos x="256" y="480"/>
                </a:cxn>
                <a:cxn ang="0">
                  <a:pos x="351" y="462"/>
                </a:cxn>
                <a:cxn ang="0">
                  <a:pos x="390" y="441"/>
                </a:cxn>
                <a:cxn ang="0">
                  <a:pos x="456" y="377"/>
                </a:cxn>
                <a:cxn ang="0">
                  <a:pos x="478" y="340"/>
                </a:cxn>
                <a:cxn ang="0">
                  <a:pos x="497" y="248"/>
                </a:cxn>
                <a:cxn ang="0">
                  <a:pos x="492" y="203"/>
                </a:cxn>
                <a:cxn ang="0">
                  <a:pos x="455" y="118"/>
                </a:cxn>
                <a:cxn ang="0">
                  <a:pos x="426" y="86"/>
                </a:cxn>
                <a:cxn ang="0">
                  <a:pos x="350" y="35"/>
                </a:cxn>
                <a:cxn ang="0">
                  <a:pos x="306" y="21"/>
                </a:cxn>
                <a:cxn ang="0">
                  <a:pos x="207" y="21"/>
                </a:cxn>
                <a:cxn ang="0">
                  <a:pos x="164" y="35"/>
                </a:cxn>
                <a:cxn ang="0">
                  <a:pos x="87" y="86"/>
                </a:cxn>
                <a:cxn ang="0">
                  <a:pos x="58" y="118"/>
                </a:cxn>
                <a:cxn ang="0">
                  <a:pos x="21" y="203"/>
                </a:cxn>
                <a:cxn ang="0">
                  <a:pos x="16" y="248"/>
                </a:cxn>
              </a:cxnLst>
              <a:rect l="0" t="0" r="r" b="b"/>
              <a:pathLst>
                <a:path w="512" h="496">
                  <a:moveTo>
                    <a:pt x="1" y="249"/>
                  </a:moveTo>
                  <a:cubicBezTo>
                    <a:pt x="0" y="249"/>
                    <a:pt x="0" y="248"/>
                    <a:pt x="1" y="248"/>
                  </a:cubicBezTo>
                  <a:lnTo>
                    <a:pt x="6" y="200"/>
                  </a:lnTo>
                  <a:cubicBezTo>
                    <a:pt x="6" y="199"/>
                    <a:pt x="6" y="198"/>
                    <a:pt x="6" y="198"/>
                  </a:cubicBezTo>
                  <a:lnTo>
                    <a:pt x="21" y="153"/>
                  </a:lnTo>
                  <a:cubicBezTo>
                    <a:pt x="21" y="152"/>
                    <a:pt x="21" y="152"/>
                    <a:pt x="21" y="152"/>
                  </a:cubicBezTo>
                  <a:lnTo>
                    <a:pt x="44" y="111"/>
                  </a:lnTo>
                  <a:cubicBezTo>
                    <a:pt x="45" y="110"/>
                    <a:pt x="45" y="110"/>
                    <a:pt x="45" y="109"/>
                  </a:cubicBezTo>
                  <a:lnTo>
                    <a:pt x="75" y="74"/>
                  </a:lnTo>
                  <a:cubicBezTo>
                    <a:pt x="76" y="74"/>
                    <a:pt x="76" y="74"/>
                    <a:pt x="76" y="73"/>
                  </a:cubicBezTo>
                  <a:lnTo>
                    <a:pt x="113" y="43"/>
                  </a:lnTo>
                  <a:cubicBezTo>
                    <a:pt x="114" y="43"/>
                    <a:pt x="114" y="43"/>
                    <a:pt x="115" y="42"/>
                  </a:cubicBezTo>
                  <a:lnTo>
                    <a:pt x="157" y="20"/>
                  </a:lnTo>
                  <a:cubicBezTo>
                    <a:pt x="157" y="20"/>
                    <a:pt x="158" y="20"/>
                    <a:pt x="158" y="20"/>
                  </a:cubicBezTo>
                  <a:lnTo>
                    <a:pt x="204" y="6"/>
                  </a:lnTo>
                  <a:cubicBezTo>
                    <a:pt x="205" y="6"/>
                    <a:pt x="205" y="6"/>
                    <a:pt x="206" y="5"/>
                  </a:cubicBezTo>
                  <a:lnTo>
                    <a:pt x="256" y="0"/>
                  </a:lnTo>
                  <a:cubicBezTo>
                    <a:pt x="256" y="0"/>
                    <a:pt x="257" y="0"/>
                    <a:pt x="257" y="0"/>
                  </a:cubicBezTo>
                  <a:lnTo>
                    <a:pt x="307" y="5"/>
                  </a:lnTo>
                  <a:cubicBezTo>
                    <a:pt x="308" y="6"/>
                    <a:pt x="308" y="6"/>
                    <a:pt x="309" y="6"/>
                  </a:cubicBezTo>
                  <a:lnTo>
                    <a:pt x="356" y="20"/>
                  </a:lnTo>
                  <a:cubicBezTo>
                    <a:pt x="356" y="20"/>
                    <a:pt x="357" y="20"/>
                    <a:pt x="357" y="20"/>
                  </a:cubicBezTo>
                  <a:lnTo>
                    <a:pt x="399" y="42"/>
                  </a:lnTo>
                  <a:cubicBezTo>
                    <a:pt x="400" y="43"/>
                    <a:pt x="400" y="43"/>
                    <a:pt x="401" y="43"/>
                  </a:cubicBezTo>
                  <a:lnTo>
                    <a:pt x="437" y="73"/>
                  </a:lnTo>
                  <a:cubicBezTo>
                    <a:pt x="437" y="74"/>
                    <a:pt x="437" y="74"/>
                    <a:pt x="437" y="74"/>
                  </a:cubicBezTo>
                  <a:lnTo>
                    <a:pt x="468" y="109"/>
                  </a:lnTo>
                  <a:cubicBezTo>
                    <a:pt x="469" y="110"/>
                    <a:pt x="469" y="110"/>
                    <a:pt x="469" y="111"/>
                  </a:cubicBezTo>
                  <a:lnTo>
                    <a:pt x="492" y="152"/>
                  </a:lnTo>
                  <a:cubicBezTo>
                    <a:pt x="493" y="152"/>
                    <a:pt x="493" y="153"/>
                    <a:pt x="493" y="153"/>
                  </a:cubicBezTo>
                  <a:lnTo>
                    <a:pt x="507" y="198"/>
                  </a:lnTo>
                  <a:cubicBezTo>
                    <a:pt x="507" y="199"/>
                    <a:pt x="507" y="199"/>
                    <a:pt x="507" y="200"/>
                  </a:cubicBezTo>
                  <a:lnTo>
                    <a:pt x="512" y="248"/>
                  </a:lnTo>
                  <a:cubicBezTo>
                    <a:pt x="512" y="248"/>
                    <a:pt x="512" y="249"/>
                    <a:pt x="512" y="249"/>
                  </a:cubicBezTo>
                  <a:lnTo>
                    <a:pt x="507" y="297"/>
                  </a:lnTo>
                  <a:cubicBezTo>
                    <a:pt x="507" y="298"/>
                    <a:pt x="507" y="298"/>
                    <a:pt x="507" y="299"/>
                  </a:cubicBezTo>
                  <a:lnTo>
                    <a:pt x="493" y="345"/>
                  </a:lnTo>
                  <a:cubicBezTo>
                    <a:pt x="493" y="345"/>
                    <a:pt x="493" y="346"/>
                    <a:pt x="492" y="346"/>
                  </a:cubicBezTo>
                  <a:lnTo>
                    <a:pt x="469" y="386"/>
                  </a:lnTo>
                  <a:cubicBezTo>
                    <a:pt x="469" y="387"/>
                    <a:pt x="469" y="387"/>
                    <a:pt x="469" y="388"/>
                  </a:cubicBezTo>
                  <a:lnTo>
                    <a:pt x="438" y="424"/>
                  </a:lnTo>
                  <a:cubicBezTo>
                    <a:pt x="437" y="424"/>
                    <a:pt x="437" y="424"/>
                    <a:pt x="436" y="425"/>
                  </a:cubicBezTo>
                  <a:lnTo>
                    <a:pt x="400" y="454"/>
                  </a:lnTo>
                  <a:cubicBezTo>
                    <a:pt x="400" y="454"/>
                    <a:pt x="400" y="454"/>
                    <a:pt x="399" y="455"/>
                  </a:cubicBezTo>
                  <a:lnTo>
                    <a:pt x="357" y="477"/>
                  </a:lnTo>
                  <a:cubicBezTo>
                    <a:pt x="357" y="477"/>
                    <a:pt x="356" y="477"/>
                    <a:pt x="356" y="477"/>
                  </a:cubicBezTo>
                  <a:lnTo>
                    <a:pt x="309" y="491"/>
                  </a:lnTo>
                  <a:cubicBezTo>
                    <a:pt x="308" y="491"/>
                    <a:pt x="308" y="491"/>
                    <a:pt x="307" y="491"/>
                  </a:cubicBezTo>
                  <a:lnTo>
                    <a:pt x="257" y="496"/>
                  </a:lnTo>
                  <a:cubicBezTo>
                    <a:pt x="257" y="496"/>
                    <a:pt x="256" y="496"/>
                    <a:pt x="256" y="496"/>
                  </a:cubicBezTo>
                  <a:lnTo>
                    <a:pt x="206" y="491"/>
                  </a:lnTo>
                  <a:cubicBezTo>
                    <a:pt x="205" y="491"/>
                    <a:pt x="205" y="491"/>
                    <a:pt x="204" y="491"/>
                  </a:cubicBezTo>
                  <a:lnTo>
                    <a:pt x="158" y="477"/>
                  </a:lnTo>
                  <a:cubicBezTo>
                    <a:pt x="158" y="477"/>
                    <a:pt x="157" y="477"/>
                    <a:pt x="157" y="477"/>
                  </a:cubicBezTo>
                  <a:lnTo>
                    <a:pt x="115" y="455"/>
                  </a:lnTo>
                  <a:cubicBezTo>
                    <a:pt x="114" y="454"/>
                    <a:pt x="114" y="454"/>
                    <a:pt x="114" y="454"/>
                  </a:cubicBezTo>
                  <a:lnTo>
                    <a:pt x="77" y="425"/>
                  </a:lnTo>
                  <a:cubicBezTo>
                    <a:pt x="76" y="424"/>
                    <a:pt x="76" y="424"/>
                    <a:pt x="75" y="424"/>
                  </a:cubicBezTo>
                  <a:lnTo>
                    <a:pt x="45" y="388"/>
                  </a:lnTo>
                  <a:cubicBezTo>
                    <a:pt x="45" y="387"/>
                    <a:pt x="45" y="387"/>
                    <a:pt x="45" y="386"/>
                  </a:cubicBezTo>
                  <a:lnTo>
                    <a:pt x="22" y="346"/>
                  </a:lnTo>
                  <a:cubicBezTo>
                    <a:pt x="21" y="346"/>
                    <a:pt x="21" y="345"/>
                    <a:pt x="21" y="345"/>
                  </a:cubicBezTo>
                  <a:lnTo>
                    <a:pt x="6" y="299"/>
                  </a:lnTo>
                  <a:cubicBezTo>
                    <a:pt x="6" y="298"/>
                    <a:pt x="6" y="298"/>
                    <a:pt x="6" y="297"/>
                  </a:cubicBezTo>
                  <a:lnTo>
                    <a:pt x="1" y="249"/>
                  </a:lnTo>
                  <a:close/>
                  <a:moveTo>
                    <a:pt x="21" y="296"/>
                  </a:moveTo>
                  <a:lnTo>
                    <a:pt x="21" y="294"/>
                  </a:lnTo>
                  <a:lnTo>
                    <a:pt x="36" y="340"/>
                  </a:lnTo>
                  <a:lnTo>
                    <a:pt x="35" y="338"/>
                  </a:lnTo>
                  <a:lnTo>
                    <a:pt x="58" y="378"/>
                  </a:lnTo>
                  <a:lnTo>
                    <a:pt x="58" y="377"/>
                  </a:lnTo>
                  <a:lnTo>
                    <a:pt x="88" y="413"/>
                  </a:lnTo>
                  <a:lnTo>
                    <a:pt x="86" y="412"/>
                  </a:lnTo>
                  <a:lnTo>
                    <a:pt x="123" y="441"/>
                  </a:lnTo>
                  <a:lnTo>
                    <a:pt x="122" y="440"/>
                  </a:lnTo>
                  <a:lnTo>
                    <a:pt x="164" y="462"/>
                  </a:lnTo>
                  <a:lnTo>
                    <a:pt x="163" y="462"/>
                  </a:lnTo>
                  <a:lnTo>
                    <a:pt x="209" y="476"/>
                  </a:lnTo>
                  <a:lnTo>
                    <a:pt x="207" y="475"/>
                  </a:lnTo>
                  <a:lnTo>
                    <a:pt x="257" y="480"/>
                  </a:lnTo>
                  <a:lnTo>
                    <a:pt x="256" y="480"/>
                  </a:lnTo>
                  <a:lnTo>
                    <a:pt x="306" y="475"/>
                  </a:lnTo>
                  <a:lnTo>
                    <a:pt x="304" y="476"/>
                  </a:lnTo>
                  <a:lnTo>
                    <a:pt x="351" y="462"/>
                  </a:lnTo>
                  <a:lnTo>
                    <a:pt x="350" y="462"/>
                  </a:lnTo>
                  <a:lnTo>
                    <a:pt x="392" y="440"/>
                  </a:lnTo>
                  <a:lnTo>
                    <a:pt x="390" y="441"/>
                  </a:lnTo>
                  <a:lnTo>
                    <a:pt x="426" y="412"/>
                  </a:lnTo>
                  <a:lnTo>
                    <a:pt x="425" y="413"/>
                  </a:lnTo>
                  <a:lnTo>
                    <a:pt x="456" y="377"/>
                  </a:lnTo>
                  <a:lnTo>
                    <a:pt x="456" y="378"/>
                  </a:lnTo>
                  <a:lnTo>
                    <a:pt x="479" y="338"/>
                  </a:lnTo>
                  <a:lnTo>
                    <a:pt x="478" y="340"/>
                  </a:lnTo>
                  <a:lnTo>
                    <a:pt x="492" y="294"/>
                  </a:lnTo>
                  <a:lnTo>
                    <a:pt x="492" y="296"/>
                  </a:lnTo>
                  <a:lnTo>
                    <a:pt x="497" y="248"/>
                  </a:lnTo>
                  <a:lnTo>
                    <a:pt x="497" y="249"/>
                  </a:lnTo>
                  <a:lnTo>
                    <a:pt x="492" y="201"/>
                  </a:lnTo>
                  <a:lnTo>
                    <a:pt x="492" y="203"/>
                  </a:lnTo>
                  <a:lnTo>
                    <a:pt x="478" y="158"/>
                  </a:lnTo>
                  <a:lnTo>
                    <a:pt x="478" y="159"/>
                  </a:lnTo>
                  <a:lnTo>
                    <a:pt x="455" y="118"/>
                  </a:lnTo>
                  <a:lnTo>
                    <a:pt x="456" y="120"/>
                  </a:lnTo>
                  <a:lnTo>
                    <a:pt x="425" y="85"/>
                  </a:lnTo>
                  <a:lnTo>
                    <a:pt x="426" y="86"/>
                  </a:lnTo>
                  <a:lnTo>
                    <a:pt x="390" y="56"/>
                  </a:lnTo>
                  <a:lnTo>
                    <a:pt x="392" y="57"/>
                  </a:lnTo>
                  <a:lnTo>
                    <a:pt x="350" y="35"/>
                  </a:lnTo>
                  <a:lnTo>
                    <a:pt x="351" y="35"/>
                  </a:lnTo>
                  <a:lnTo>
                    <a:pt x="304" y="21"/>
                  </a:lnTo>
                  <a:lnTo>
                    <a:pt x="306" y="21"/>
                  </a:lnTo>
                  <a:lnTo>
                    <a:pt x="256" y="16"/>
                  </a:lnTo>
                  <a:lnTo>
                    <a:pt x="257" y="16"/>
                  </a:lnTo>
                  <a:lnTo>
                    <a:pt x="207" y="21"/>
                  </a:lnTo>
                  <a:lnTo>
                    <a:pt x="209" y="21"/>
                  </a:lnTo>
                  <a:lnTo>
                    <a:pt x="163" y="35"/>
                  </a:lnTo>
                  <a:lnTo>
                    <a:pt x="164" y="35"/>
                  </a:lnTo>
                  <a:lnTo>
                    <a:pt x="122" y="57"/>
                  </a:lnTo>
                  <a:lnTo>
                    <a:pt x="124" y="56"/>
                  </a:lnTo>
                  <a:lnTo>
                    <a:pt x="87" y="86"/>
                  </a:lnTo>
                  <a:lnTo>
                    <a:pt x="88" y="85"/>
                  </a:lnTo>
                  <a:lnTo>
                    <a:pt x="58" y="120"/>
                  </a:lnTo>
                  <a:lnTo>
                    <a:pt x="58" y="118"/>
                  </a:lnTo>
                  <a:lnTo>
                    <a:pt x="35" y="159"/>
                  </a:lnTo>
                  <a:lnTo>
                    <a:pt x="36" y="158"/>
                  </a:lnTo>
                  <a:lnTo>
                    <a:pt x="21" y="203"/>
                  </a:lnTo>
                  <a:lnTo>
                    <a:pt x="21" y="201"/>
                  </a:lnTo>
                  <a:lnTo>
                    <a:pt x="16" y="249"/>
                  </a:lnTo>
                  <a:lnTo>
                    <a:pt x="16" y="248"/>
                  </a:lnTo>
                  <a:lnTo>
                    <a:pt x="21" y="296"/>
                  </a:lnTo>
                  <a:close/>
                </a:path>
              </a:pathLst>
            </a:custGeom>
            <a:grp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93" name="Oval 81"/>
            <p:cNvSpPr>
              <a:spLocks noChangeArrowheads="1"/>
            </p:cNvSpPr>
            <p:nvPr/>
          </p:nvSpPr>
          <p:spPr bwMode="auto">
            <a:xfrm>
              <a:off x="7466013" y="4857750"/>
              <a:ext cx="211138" cy="214312"/>
            </a:xfrm>
            <a:prstGeom prst="ellipse">
              <a:avLst/>
            </a:pr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94" name="Freeform 82"/>
            <p:cNvSpPr>
              <a:spLocks noEditPoints="1"/>
            </p:cNvSpPr>
            <p:nvPr/>
          </p:nvSpPr>
          <p:spPr bwMode="auto">
            <a:xfrm>
              <a:off x="7526338" y="4921250"/>
              <a:ext cx="88900" cy="22225"/>
            </a:xfrm>
            <a:custGeom>
              <a:avLst/>
              <a:gdLst/>
              <a:ahLst/>
              <a:cxnLst>
                <a:cxn ang="0">
                  <a:pos x="0" y="25"/>
                </a:cxn>
                <a:cxn ang="0">
                  <a:pos x="25" y="0"/>
                </a:cxn>
                <a:cxn ang="0">
                  <a:pos x="50" y="25"/>
                </a:cxn>
                <a:cxn ang="0">
                  <a:pos x="25" y="50"/>
                </a:cxn>
                <a:cxn ang="0">
                  <a:pos x="0" y="25"/>
                </a:cxn>
                <a:cxn ang="0">
                  <a:pos x="153" y="25"/>
                </a:cxn>
                <a:cxn ang="0">
                  <a:pos x="178" y="0"/>
                </a:cxn>
                <a:cxn ang="0">
                  <a:pos x="203" y="25"/>
                </a:cxn>
                <a:cxn ang="0">
                  <a:pos x="178" y="50"/>
                </a:cxn>
                <a:cxn ang="0">
                  <a:pos x="153" y="25"/>
                </a:cxn>
              </a:cxnLst>
              <a:rect l="0" t="0" r="r" b="b"/>
              <a:pathLst>
                <a:path w="203" h="50">
                  <a:moveTo>
                    <a:pt x="0" y="25"/>
                  </a:moveTo>
                  <a:cubicBezTo>
                    <a:pt x="0" y="11"/>
                    <a:pt x="11" y="0"/>
                    <a:pt x="25" y="0"/>
                  </a:cubicBezTo>
                  <a:cubicBezTo>
                    <a:pt x="38" y="0"/>
                    <a:pt x="50" y="11"/>
                    <a:pt x="50" y="25"/>
                  </a:cubicBezTo>
                  <a:cubicBezTo>
                    <a:pt x="50" y="38"/>
                    <a:pt x="38" y="50"/>
                    <a:pt x="25" y="50"/>
                  </a:cubicBezTo>
                  <a:cubicBezTo>
                    <a:pt x="11" y="50"/>
                    <a:pt x="0" y="38"/>
                    <a:pt x="0" y="25"/>
                  </a:cubicBezTo>
                  <a:close/>
                  <a:moveTo>
                    <a:pt x="153" y="25"/>
                  </a:moveTo>
                  <a:cubicBezTo>
                    <a:pt x="153" y="11"/>
                    <a:pt x="165" y="0"/>
                    <a:pt x="178" y="0"/>
                  </a:cubicBezTo>
                  <a:cubicBezTo>
                    <a:pt x="192" y="0"/>
                    <a:pt x="203" y="11"/>
                    <a:pt x="203" y="25"/>
                  </a:cubicBezTo>
                  <a:cubicBezTo>
                    <a:pt x="203" y="38"/>
                    <a:pt x="192" y="50"/>
                    <a:pt x="178" y="50"/>
                  </a:cubicBezTo>
                  <a:cubicBezTo>
                    <a:pt x="165" y="50"/>
                    <a:pt x="153" y="38"/>
                    <a:pt x="153" y="25"/>
                  </a:cubicBezTo>
                  <a:close/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95" name="Freeform 83"/>
            <p:cNvSpPr>
              <a:spLocks noEditPoints="1"/>
            </p:cNvSpPr>
            <p:nvPr/>
          </p:nvSpPr>
          <p:spPr bwMode="auto">
            <a:xfrm>
              <a:off x="7523163" y="4918075"/>
              <a:ext cx="96838" cy="30162"/>
            </a:xfrm>
            <a:custGeom>
              <a:avLst/>
              <a:gdLst/>
              <a:ahLst/>
              <a:cxnLst>
                <a:cxn ang="0">
                  <a:pos x="1" y="31"/>
                </a:cxn>
                <a:cxn ang="0">
                  <a:pos x="13" y="8"/>
                </a:cxn>
                <a:cxn ang="0">
                  <a:pos x="37" y="1"/>
                </a:cxn>
                <a:cxn ang="0">
                  <a:pos x="58" y="12"/>
                </a:cxn>
                <a:cxn ang="0">
                  <a:pos x="66" y="37"/>
                </a:cxn>
                <a:cxn ang="0">
                  <a:pos x="54" y="58"/>
                </a:cxn>
                <a:cxn ang="0">
                  <a:pos x="30" y="66"/>
                </a:cxn>
                <a:cxn ang="0">
                  <a:pos x="8" y="54"/>
                </a:cxn>
                <a:cxn ang="0">
                  <a:pos x="23" y="47"/>
                </a:cxn>
                <a:cxn ang="0">
                  <a:pos x="37" y="51"/>
                </a:cxn>
                <a:cxn ang="0">
                  <a:pos x="47" y="43"/>
                </a:cxn>
                <a:cxn ang="0">
                  <a:pos x="51" y="30"/>
                </a:cxn>
                <a:cxn ang="0">
                  <a:pos x="43" y="19"/>
                </a:cxn>
                <a:cxn ang="0">
                  <a:pos x="30" y="16"/>
                </a:cxn>
                <a:cxn ang="0">
                  <a:pos x="18" y="23"/>
                </a:cxn>
                <a:cxn ang="0">
                  <a:pos x="16" y="36"/>
                </a:cxn>
                <a:cxn ang="0">
                  <a:pos x="23" y="47"/>
                </a:cxn>
                <a:cxn ang="0">
                  <a:pos x="154" y="30"/>
                </a:cxn>
                <a:cxn ang="0">
                  <a:pos x="166" y="8"/>
                </a:cxn>
                <a:cxn ang="0">
                  <a:pos x="189" y="1"/>
                </a:cxn>
                <a:cxn ang="0">
                  <a:pos x="212" y="13"/>
                </a:cxn>
                <a:cxn ang="0">
                  <a:pos x="219" y="37"/>
                </a:cxn>
                <a:cxn ang="0">
                  <a:pos x="208" y="58"/>
                </a:cxn>
                <a:cxn ang="0">
                  <a:pos x="183" y="66"/>
                </a:cxn>
                <a:cxn ang="0">
                  <a:pos x="162" y="54"/>
                </a:cxn>
                <a:cxn ang="0">
                  <a:pos x="177" y="47"/>
                </a:cxn>
                <a:cxn ang="0">
                  <a:pos x="190" y="51"/>
                </a:cxn>
                <a:cxn ang="0">
                  <a:pos x="201" y="43"/>
                </a:cxn>
                <a:cxn ang="0">
                  <a:pos x="204" y="30"/>
                </a:cxn>
                <a:cxn ang="0">
                  <a:pos x="197" y="18"/>
                </a:cxn>
                <a:cxn ang="0">
                  <a:pos x="184" y="16"/>
                </a:cxn>
                <a:cxn ang="0">
                  <a:pos x="173" y="23"/>
                </a:cxn>
                <a:cxn ang="0">
                  <a:pos x="169" y="37"/>
                </a:cxn>
                <a:cxn ang="0">
                  <a:pos x="177" y="47"/>
                </a:cxn>
              </a:cxnLst>
              <a:rect l="0" t="0" r="r" b="b"/>
              <a:pathLst>
                <a:path w="220" h="67">
                  <a:moveTo>
                    <a:pt x="1" y="37"/>
                  </a:moveTo>
                  <a:cubicBezTo>
                    <a:pt x="0" y="35"/>
                    <a:pt x="0" y="32"/>
                    <a:pt x="1" y="31"/>
                  </a:cubicBezTo>
                  <a:lnTo>
                    <a:pt x="8" y="13"/>
                  </a:lnTo>
                  <a:cubicBezTo>
                    <a:pt x="9" y="10"/>
                    <a:pt x="10" y="9"/>
                    <a:pt x="13" y="8"/>
                  </a:cubicBezTo>
                  <a:lnTo>
                    <a:pt x="31" y="1"/>
                  </a:lnTo>
                  <a:cubicBezTo>
                    <a:pt x="32" y="0"/>
                    <a:pt x="35" y="0"/>
                    <a:pt x="37" y="1"/>
                  </a:cubicBezTo>
                  <a:lnTo>
                    <a:pt x="54" y="8"/>
                  </a:lnTo>
                  <a:cubicBezTo>
                    <a:pt x="55" y="9"/>
                    <a:pt x="57" y="10"/>
                    <a:pt x="58" y="12"/>
                  </a:cubicBezTo>
                  <a:lnTo>
                    <a:pt x="66" y="30"/>
                  </a:lnTo>
                  <a:cubicBezTo>
                    <a:pt x="67" y="32"/>
                    <a:pt x="67" y="35"/>
                    <a:pt x="66" y="37"/>
                  </a:cubicBezTo>
                  <a:lnTo>
                    <a:pt x="58" y="54"/>
                  </a:lnTo>
                  <a:cubicBezTo>
                    <a:pt x="57" y="56"/>
                    <a:pt x="56" y="57"/>
                    <a:pt x="54" y="58"/>
                  </a:cubicBezTo>
                  <a:lnTo>
                    <a:pt x="37" y="66"/>
                  </a:lnTo>
                  <a:cubicBezTo>
                    <a:pt x="35" y="67"/>
                    <a:pt x="32" y="67"/>
                    <a:pt x="30" y="66"/>
                  </a:cubicBezTo>
                  <a:lnTo>
                    <a:pt x="12" y="58"/>
                  </a:lnTo>
                  <a:cubicBezTo>
                    <a:pt x="10" y="57"/>
                    <a:pt x="9" y="55"/>
                    <a:pt x="8" y="54"/>
                  </a:cubicBezTo>
                  <a:lnTo>
                    <a:pt x="1" y="37"/>
                  </a:lnTo>
                  <a:close/>
                  <a:moveTo>
                    <a:pt x="23" y="47"/>
                  </a:moveTo>
                  <a:lnTo>
                    <a:pt x="19" y="43"/>
                  </a:lnTo>
                  <a:lnTo>
                    <a:pt x="37" y="51"/>
                  </a:lnTo>
                  <a:lnTo>
                    <a:pt x="30" y="51"/>
                  </a:lnTo>
                  <a:lnTo>
                    <a:pt x="47" y="43"/>
                  </a:lnTo>
                  <a:lnTo>
                    <a:pt x="43" y="47"/>
                  </a:lnTo>
                  <a:lnTo>
                    <a:pt x="51" y="30"/>
                  </a:lnTo>
                  <a:lnTo>
                    <a:pt x="51" y="37"/>
                  </a:lnTo>
                  <a:lnTo>
                    <a:pt x="43" y="19"/>
                  </a:lnTo>
                  <a:lnTo>
                    <a:pt x="47" y="23"/>
                  </a:lnTo>
                  <a:lnTo>
                    <a:pt x="30" y="16"/>
                  </a:lnTo>
                  <a:lnTo>
                    <a:pt x="36" y="16"/>
                  </a:lnTo>
                  <a:lnTo>
                    <a:pt x="18" y="23"/>
                  </a:lnTo>
                  <a:lnTo>
                    <a:pt x="23" y="18"/>
                  </a:lnTo>
                  <a:lnTo>
                    <a:pt x="16" y="36"/>
                  </a:lnTo>
                  <a:lnTo>
                    <a:pt x="16" y="30"/>
                  </a:lnTo>
                  <a:lnTo>
                    <a:pt x="23" y="47"/>
                  </a:lnTo>
                  <a:close/>
                  <a:moveTo>
                    <a:pt x="154" y="37"/>
                  </a:moveTo>
                  <a:cubicBezTo>
                    <a:pt x="153" y="35"/>
                    <a:pt x="153" y="32"/>
                    <a:pt x="154" y="30"/>
                  </a:cubicBezTo>
                  <a:lnTo>
                    <a:pt x="162" y="12"/>
                  </a:lnTo>
                  <a:cubicBezTo>
                    <a:pt x="163" y="10"/>
                    <a:pt x="165" y="9"/>
                    <a:pt x="166" y="8"/>
                  </a:cubicBezTo>
                  <a:lnTo>
                    <a:pt x="183" y="1"/>
                  </a:lnTo>
                  <a:cubicBezTo>
                    <a:pt x="185" y="0"/>
                    <a:pt x="187" y="0"/>
                    <a:pt x="189" y="1"/>
                  </a:cubicBezTo>
                  <a:lnTo>
                    <a:pt x="207" y="8"/>
                  </a:lnTo>
                  <a:cubicBezTo>
                    <a:pt x="209" y="9"/>
                    <a:pt x="211" y="10"/>
                    <a:pt x="212" y="13"/>
                  </a:cubicBezTo>
                  <a:lnTo>
                    <a:pt x="219" y="31"/>
                  </a:lnTo>
                  <a:cubicBezTo>
                    <a:pt x="220" y="32"/>
                    <a:pt x="220" y="35"/>
                    <a:pt x="219" y="37"/>
                  </a:cubicBezTo>
                  <a:lnTo>
                    <a:pt x="212" y="54"/>
                  </a:lnTo>
                  <a:cubicBezTo>
                    <a:pt x="211" y="55"/>
                    <a:pt x="210" y="57"/>
                    <a:pt x="208" y="58"/>
                  </a:cubicBezTo>
                  <a:lnTo>
                    <a:pt x="190" y="66"/>
                  </a:lnTo>
                  <a:cubicBezTo>
                    <a:pt x="188" y="67"/>
                    <a:pt x="185" y="67"/>
                    <a:pt x="183" y="66"/>
                  </a:cubicBezTo>
                  <a:lnTo>
                    <a:pt x="166" y="58"/>
                  </a:lnTo>
                  <a:cubicBezTo>
                    <a:pt x="164" y="57"/>
                    <a:pt x="163" y="56"/>
                    <a:pt x="162" y="54"/>
                  </a:cubicBezTo>
                  <a:lnTo>
                    <a:pt x="154" y="37"/>
                  </a:lnTo>
                  <a:close/>
                  <a:moveTo>
                    <a:pt x="177" y="47"/>
                  </a:moveTo>
                  <a:lnTo>
                    <a:pt x="173" y="43"/>
                  </a:lnTo>
                  <a:lnTo>
                    <a:pt x="190" y="51"/>
                  </a:lnTo>
                  <a:lnTo>
                    <a:pt x="183" y="51"/>
                  </a:lnTo>
                  <a:lnTo>
                    <a:pt x="201" y="43"/>
                  </a:lnTo>
                  <a:lnTo>
                    <a:pt x="197" y="47"/>
                  </a:lnTo>
                  <a:lnTo>
                    <a:pt x="204" y="30"/>
                  </a:lnTo>
                  <a:lnTo>
                    <a:pt x="204" y="36"/>
                  </a:lnTo>
                  <a:lnTo>
                    <a:pt x="197" y="18"/>
                  </a:lnTo>
                  <a:lnTo>
                    <a:pt x="202" y="23"/>
                  </a:lnTo>
                  <a:lnTo>
                    <a:pt x="184" y="16"/>
                  </a:lnTo>
                  <a:lnTo>
                    <a:pt x="190" y="16"/>
                  </a:lnTo>
                  <a:lnTo>
                    <a:pt x="173" y="23"/>
                  </a:lnTo>
                  <a:lnTo>
                    <a:pt x="177" y="19"/>
                  </a:lnTo>
                  <a:lnTo>
                    <a:pt x="169" y="37"/>
                  </a:lnTo>
                  <a:lnTo>
                    <a:pt x="169" y="30"/>
                  </a:lnTo>
                  <a:lnTo>
                    <a:pt x="177" y="47"/>
                  </a:lnTo>
                  <a:close/>
                </a:path>
              </a:pathLst>
            </a:custGeom>
            <a:grp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96" name="Freeform 84"/>
            <p:cNvSpPr>
              <a:spLocks/>
            </p:cNvSpPr>
            <p:nvPr/>
          </p:nvSpPr>
          <p:spPr bwMode="auto">
            <a:xfrm>
              <a:off x="7512051" y="5008563"/>
              <a:ext cx="117475" cy="26987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72" y="34"/>
                </a:cxn>
                <a:cxn ang="0">
                  <a:pos x="70" y="34"/>
                </a:cxn>
                <a:cxn ang="0">
                  <a:pos x="135" y="45"/>
                </a:cxn>
                <a:cxn ang="0">
                  <a:pos x="132" y="45"/>
                </a:cxn>
                <a:cxn ang="0">
                  <a:pos x="197" y="34"/>
                </a:cxn>
                <a:cxn ang="0">
                  <a:pos x="195" y="34"/>
                </a:cxn>
                <a:cxn ang="0">
                  <a:pos x="260" y="0"/>
                </a:cxn>
                <a:cxn ang="0">
                  <a:pos x="267" y="15"/>
                </a:cxn>
                <a:cxn ang="0">
                  <a:pos x="202" y="49"/>
                </a:cxn>
                <a:cxn ang="0">
                  <a:pos x="200" y="49"/>
                </a:cxn>
                <a:cxn ang="0">
                  <a:pos x="135" y="60"/>
                </a:cxn>
                <a:cxn ang="0">
                  <a:pos x="132" y="60"/>
                </a:cxn>
                <a:cxn ang="0">
                  <a:pos x="67" y="49"/>
                </a:cxn>
                <a:cxn ang="0">
                  <a:pos x="65" y="49"/>
                </a:cxn>
                <a:cxn ang="0">
                  <a:pos x="0" y="15"/>
                </a:cxn>
                <a:cxn ang="0">
                  <a:pos x="7" y="0"/>
                </a:cxn>
              </a:cxnLst>
              <a:rect l="0" t="0" r="r" b="b"/>
              <a:pathLst>
                <a:path w="267" h="61">
                  <a:moveTo>
                    <a:pt x="7" y="0"/>
                  </a:moveTo>
                  <a:lnTo>
                    <a:pt x="72" y="34"/>
                  </a:lnTo>
                  <a:lnTo>
                    <a:pt x="70" y="34"/>
                  </a:lnTo>
                  <a:lnTo>
                    <a:pt x="135" y="45"/>
                  </a:lnTo>
                  <a:lnTo>
                    <a:pt x="132" y="45"/>
                  </a:lnTo>
                  <a:lnTo>
                    <a:pt x="197" y="34"/>
                  </a:lnTo>
                  <a:lnTo>
                    <a:pt x="195" y="34"/>
                  </a:lnTo>
                  <a:lnTo>
                    <a:pt x="260" y="0"/>
                  </a:lnTo>
                  <a:lnTo>
                    <a:pt x="267" y="15"/>
                  </a:lnTo>
                  <a:lnTo>
                    <a:pt x="202" y="49"/>
                  </a:lnTo>
                  <a:cubicBezTo>
                    <a:pt x="201" y="49"/>
                    <a:pt x="201" y="49"/>
                    <a:pt x="200" y="49"/>
                  </a:cubicBezTo>
                  <a:lnTo>
                    <a:pt x="135" y="60"/>
                  </a:lnTo>
                  <a:cubicBezTo>
                    <a:pt x="134" y="61"/>
                    <a:pt x="133" y="61"/>
                    <a:pt x="132" y="60"/>
                  </a:cubicBezTo>
                  <a:lnTo>
                    <a:pt x="67" y="49"/>
                  </a:lnTo>
                  <a:cubicBezTo>
                    <a:pt x="66" y="49"/>
                    <a:pt x="66" y="49"/>
                    <a:pt x="65" y="49"/>
                  </a:cubicBezTo>
                  <a:lnTo>
                    <a:pt x="0" y="15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97" name="Freeform 85"/>
            <p:cNvSpPr>
              <a:spLocks noEditPoints="1"/>
            </p:cNvSpPr>
            <p:nvPr/>
          </p:nvSpPr>
          <p:spPr bwMode="auto">
            <a:xfrm>
              <a:off x="7462838" y="4854575"/>
              <a:ext cx="217488" cy="220662"/>
            </a:xfrm>
            <a:custGeom>
              <a:avLst/>
              <a:gdLst/>
              <a:ahLst/>
              <a:cxnLst>
                <a:cxn ang="0">
                  <a:pos x="6" y="200"/>
                </a:cxn>
                <a:cxn ang="0">
                  <a:pos x="20" y="152"/>
                </a:cxn>
                <a:cxn ang="0">
                  <a:pos x="73" y="74"/>
                </a:cxn>
                <a:cxn ang="0">
                  <a:pos x="111" y="42"/>
                </a:cxn>
                <a:cxn ang="0">
                  <a:pos x="198" y="6"/>
                </a:cxn>
                <a:cxn ang="0">
                  <a:pos x="249" y="0"/>
                </a:cxn>
                <a:cxn ang="0">
                  <a:pos x="345" y="20"/>
                </a:cxn>
                <a:cxn ang="0">
                  <a:pos x="388" y="43"/>
                </a:cxn>
                <a:cxn ang="0">
                  <a:pos x="454" y="109"/>
                </a:cxn>
                <a:cxn ang="0">
                  <a:pos x="477" y="153"/>
                </a:cxn>
                <a:cxn ang="0">
                  <a:pos x="496" y="248"/>
                </a:cxn>
                <a:cxn ang="0">
                  <a:pos x="491" y="299"/>
                </a:cxn>
                <a:cxn ang="0">
                  <a:pos x="454" y="386"/>
                </a:cxn>
                <a:cxn ang="0">
                  <a:pos x="423" y="425"/>
                </a:cxn>
                <a:cxn ang="0">
                  <a:pos x="346" y="476"/>
                </a:cxn>
                <a:cxn ang="0">
                  <a:pos x="297" y="491"/>
                </a:cxn>
                <a:cxn ang="0">
                  <a:pos x="200" y="491"/>
                </a:cxn>
                <a:cxn ang="0">
                  <a:pos x="152" y="477"/>
                </a:cxn>
                <a:cxn ang="0">
                  <a:pos x="74" y="425"/>
                </a:cxn>
                <a:cxn ang="0">
                  <a:pos x="42" y="386"/>
                </a:cxn>
                <a:cxn ang="0">
                  <a:pos x="6" y="299"/>
                </a:cxn>
                <a:cxn ang="0">
                  <a:pos x="21" y="296"/>
                </a:cxn>
                <a:cxn ang="0">
                  <a:pos x="34" y="339"/>
                </a:cxn>
                <a:cxn ang="0">
                  <a:pos x="86" y="413"/>
                </a:cxn>
                <a:cxn ang="0">
                  <a:pos x="118" y="440"/>
                </a:cxn>
                <a:cxn ang="0">
                  <a:pos x="203" y="476"/>
                </a:cxn>
                <a:cxn ang="0">
                  <a:pos x="248" y="480"/>
                </a:cxn>
                <a:cxn ang="0">
                  <a:pos x="340" y="462"/>
                </a:cxn>
                <a:cxn ang="0">
                  <a:pos x="377" y="441"/>
                </a:cxn>
                <a:cxn ang="0">
                  <a:pos x="441" y="377"/>
                </a:cxn>
                <a:cxn ang="0">
                  <a:pos x="462" y="340"/>
                </a:cxn>
                <a:cxn ang="0">
                  <a:pos x="481" y="248"/>
                </a:cxn>
                <a:cxn ang="0">
                  <a:pos x="476" y="203"/>
                </a:cxn>
                <a:cxn ang="0">
                  <a:pos x="440" y="118"/>
                </a:cxn>
                <a:cxn ang="0">
                  <a:pos x="413" y="86"/>
                </a:cxn>
                <a:cxn ang="0">
                  <a:pos x="339" y="34"/>
                </a:cxn>
                <a:cxn ang="0">
                  <a:pos x="296" y="21"/>
                </a:cxn>
                <a:cxn ang="0">
                  <a:pos x="201" y="21"/>
                </a:cxn>
                <a:cxn ang="0">
                  <a:pos x="159" y="35"/>
                </a:cxn>
                <a:cxn ang="0">
                  <a:pos x="85" y="86"/>
                </a:cxn>
                <a:cxn ang="0">
                  <a:pos x="57" y="118"/>
                </a:cxn>
                <a:cxn ang="0">
                  <a:pos x="21" y="203"/>
                </a:cxn>
                <a:cxn ang="0">
                  <a:pos x="16" y="248"/>
                </a:cxn>
              </a:cxnLst>
              <a:rect l="0" t="0" r="r" b="b"/>
              <a:pathLst>
                <a:path w="496" h="496">
                  <a:moveTo>
                    <a:pt x="1" y="249"/>
                  </a:moveTo>
                  <a:cubicBezTo>
                    <a:pt x="0" y="249"/>
                    <a:pt x="0" y="248"/>
                    <a:pt x="1" y="248"/>
                  </a:cubicBezTo>
                  <a:lnTo>
                    <a:pt x="6" y="200"/>
                  </a:lnTo>
                  <a:cubicBezTo>
                    <a:pt x="6" y="199"/>
                    <a:pt x="6" y="199"/>
                    <a:pt x="6" y="198"/>
                  </a:cubicBezTo>
                  <a:lnTo>
                    <a:pt x="20" y="153"/>
                  </a:lnTo>
                  <a:cubicBezTo>
                    <a:pt x="20" y="153"/>
                    <a:pt x="20" y="152"/>
                    <a:pt x="20" y="152"/>
                  </a:cubicBezTo>
                  <a:lnTo>
                    <a:pt x="42" y="111"/>
                  </a:lnTo>
                  <a:cubicBezTo>
                    <a:pt x="43" y="110"/>
                    <a:pt x="43" y="110"/>
                    <a:pt x="43" y="109"/>
                  </a:cubicBezTo>
                  <a:lnTo>
                    <a:pt x="73" y="74"/>
                  </a:lnTo>
                  <a:cubicBezTo>
                    <a:pt x="74" y="74"/>
                    <a:pt x="74" y="74"/>
                    <a:pt x="74" y="73"/>
                  </a:cubicBezTo>
                  <a:lnTo>
                    <a:pt x="109" y="43"/>
                  </a:lnTo>
                  <a:cubicBezTo>
                    <a:pt x="110" y="43"/>
                    <a:pt x="110" y="43"/>
                    <a:pt x="111" y="42"/>
                  </a:cubicBezTo>
                  <a:lnTo>
                    <a:pt x="152" y="20"/>
                  </a:lnTo>
                  <a:cubicBezTo>
                    <a:pt x="152" y="20"/>
                    <a:pt x="153" y="20"/>
                    <a:pt x="153" y="20"/>
                  </a:cubicBezTo>
                  <a:lnTo>
                    <a:pt x="198" y="6"/>
                  </a:lnTo>
                  <a:cubicBezTo>
                    <a:pt x="199" y="6"/>
                    <a:pt x="199" y="6"/>
                    <a:pt x="200" y="5"/>
                  </a:cubicBezTo>
                  <a:lnTo>
                    <a:pt x="248" y="0"/>
                  </a:lnTo>
                  <a:cubicBezTo>
                    <a:pt x="248" y="0"/>
                    <a:pt x="249" y="0"/>
                    <a:pt x="249" y="0"/>
                  </a:cubicBezTo>
                  <a:lnTo>
                    <a:pt x="297" y="5"/>
                  </a:lnTo>
                  <a:cubicBezTo>
                    <a:pt x="298" y="6"/>
                    <a:pt x="298" y="6"/>
                    <a:pt x="299" y="6"/>
                  </a:cubicBezTo>
                  <a:lnTo>
                    <a:pt x="345" y="20"/>
                  </a:lnTo>
                  <a:cubicBezTo>
                    <a:pt x="345" y="20"/>
                    <a:pt x="346" y="20"/>
                    <a:pt x="346" y="20"/>
                  </a:cubicBezTo>
                  <a:lnTo>
                    <a:pt x="386" y="42"/>
                  </a:lnTo>
                  <a:cubicBezTo>
                    <a:pt x="387" y="43"/>
                    <a:pt x="387" y="43"/>
                    <a:pt x="388" y="43"/>
                  </a:cubicBezTo>
                  <a:lnTo>
                    <a:pt x="424" y="73"/>
                  </a:lnTo>
                  <a:cubicBezTo>
                    <a:pt x="424" y="74"/>
                    <a:pt x="424" y="74"/>
                    <a:pt x="425" y="74"/>
                  </a:cubicBezTo>
                  <a:lnTo>
                    <a:pt x="454" y="109"/>
                  </a:lnTo>
                  <a:cubicBezTo>
                    <a:pt x="454" y="110"/>
                    <a:pt x="454" y="110"/>
                    <a:pt x="455" y="111"/>
                  </a:cubicBezTo>
                  <a:lnTo>
                    <a:pt x="477" y="152"/>
                  </a:lnTo>
                  <a:cubicBezTo>
                    <a:pt x="477" y="152"/>
                    <a:pt x="477" y="153"/>
                    <a:pt x="477" y="153"/>
                  </a:cubicBezTo>
                  <a:lnTo>
                    <a:pt x="491" y="198"/>
                  </a:lnTo>
                  <a:cubicBezTo>
                    <a:pt x="491" y="199"/>
                    <a:pt x="491" y="199"/>
                    <a:pt x="491" y="200"/>
                  </a:cubicBezTo>
                  <a:lnTo>
                    <a:pt x="496" y="248"/>
                  </a:lnTo>
                  <a:cubicBezTo>
                    <a:pt x="496" y="248"/>
                    <a:pt x="496" y="249"/>
                    <a:pt x="496" y="249"/>
                  </a:cubicBezTo>
                  <a:lnTo>
                    <a:pt x="491" y="297"/>
                  </a:lnTo>
                  <a:cubicBezTo>
                    <a:pt x="491" y="298"/>
                    <a:pt x="491" y="298"/>
                    <a:pt x="491" y="299"/>
                  </a:cubicBezTo>
                  <a:lnTo>
                    <a:pt x="477" y="345"/>
                  </a:lnTo>
                  <a:cubicBezTo>
                    <a:pt x="477" y="345"/>
                    <a:pt x="477" y="346"/>
                    <a:pt x="476" y="346"/>
                  </a:cubicBezTo>
                  <a:lnTo>
                    <a:pt x="454" y="386"/>
                  </a:lnTo>
                  <a:cubicBezTo>
                    <a:pt x="454" y="387"/>
                    <a:pt x="454" y="387"/>
                    <a:pt x="454" y="387"/>
                  </a:cubicBezTo>
                  <a:lnTo>
                    <a:pt x="425" y="423"/>
                  </a:lnTo>
                  <a:cubicBezTo>
                    <a:pt x="424" y="424"/>
                    <a:pt x="424" y="424"/>
                    <a:pt x="423" y="425"/>
                  </a:cubicBezTo>
                  <a:lnTo>
                    <a:pt x="387" y="454"/>
                  </a:lnTo>
                  <a:cubicBezTo>
                    <a:pt x="387" y="454"/>
                    <a:pt x="387" y="454"/>
                    <a:pt x="386" y="454"/>
                  </a:cubicBezTo>
                  <a:lnTo>
                    <a:pt x="346" y="476"/>
                  </a:lnTo>
                  <a:cubicBezTo>
                    <a:pt x="346" y="477"/>
                    <a:pt x="345" y="477"/>
                    <a:pt x="345" y="477"/>
                  </a:cubicBezTo>
                  <a:lnTo>
                    <a:pt x="299" y="491"/>
                  </a:lnTo>
                  <a:cubicBezTo>
                    <a:pt x="298" y="491"/>
                    <a:pt x="298" y="491"/>
                    <a:pt x="297" y="491"/>
                  </a:cubicBezTo>
                  <a:lnTo>
                    <a:pt x="249" y="496"/>
                  </a:lnTo>
                  <a:cubicBezTo>
                    <a:pt x="249" y="496"/>
                    <a:pt x="248" y="496"/>
                    <a:pt x="248" y="496"/>
                  </a:cubicBezTo>
                  <a:lnTo>
                    <a:pt x="200" y="491"/>
                  </a:lnTo>
                  <a:cubicBezTo>
                    <a:pt x="199" y="491"/>
                    <a:pt x="199" y="491"/>
                    <a:pt x="198" y="491"/>
                  </a:cubicBezTo>
                  <a:lnTo>
                    <a:pt x="153" y="477"/>
                  </a:lnTo>
                  <a:cubicBezTo>
                    <a:pt x="153" y="477"/>
                    <a:pt x="152" y="477"/>
                    <a:pt x="152" y="477"/>
                  </a:cubicBezTo>
                  <a:lnTo>
                    <a:pt x="111" y="455"/>
                  </a:lnTo>
                  <a:cubicBezTo>
                    <a:pt x="110" y="454"/>
                    <a:pt x="110" y="454"/>
                    <a:pt x="109" y="454"/>
                  </a:cubicBezTo>
                  <a:lnTo>
                    <a:pt x="74" y="425"/>
                  </a:lnTo>
                  <a:cubicBezTo>
                    <a:pt x="74" y="424"/>
                    <a:pt x="74" y="424"/>
                    <a:pt x="73" y="424"/>
                  </a:cubicBezTo>
                  <a:lnTo>
                    <a:pt x="43" y="388"/>
                  </a:lnTo>
                  <a:cubicBezTo>
                    <a:pt x="43" y="387"/>
                    <a:pt x="43" y="387"/>
                    <a:pt x="42" y="386"/>
                  </a:cubicBezTo>
                  <a:lnTo>
                    <a:pt x="20" y="346"/>
                  </a:lnTo>
                  <a:cubicBezTo>
                    <a:pt x="20" y="346"/>
                    <a:pt x="20" y="345"/>
                    <a:pt x="20" y="345"/>
                  </a:cubicBezTo>
                  <a:lnTo>
                    <a:pt x="6" y="299"/>
                  </a:lnTo>
                  <a:cubicBezTo>
                    <a:pt x="6" y="298"/>
                    <a:pt x="6" y="298"/>
                    <a:pt x="6" y="297"/>
                  </a:cubicBezTo>
                  <a:lnTo>
                    <a:pt x="1" y="249"/>
                  </a:lnTo>
                  <a:close/>
                  <a:moveTo>
                    <a:pt x="21" y="296"/>
                  </a:moveTo>
                  <a:lnTo>
                    <a:pt x="21" y="294"/>
                  </a:lnTo>
                  <a:lnTo>
                    <a:pt x="35" y="340"/>
                  </a:lnTo>
                  <a:lnTo>
                    <a:pt x="34" y="339"/>
                  </a:lnTo>
                  <a:lnTo>
                    <a:pt x="56" y="379"/>
                  </a:lnTo>
                  <a:lnTo>
                    <a:pt x="56" y="377"/>
                  </a:lnTo>
                  <a:lnTo>
                    <a:pt x="86" y="413"/>
                  </a:lnTo>
                  <a:lnTo>
                    <a:pt x="85" y="412"/>
                  </a:lnTo>
                  <a:lnTo>
                    <a:pt x="120" y="441"/>
                  </a:lnTo>
                  <a:lnTo>
                    <a:pt x="118" y="440"/>
                  </a:lnTo>
                  <a:lnTo>
                    <a:pt x="159" y="462"/>
                  </a:lnTo>
                  <a:lnTo>
                    <a:pt x="158" y="462"/>
                  </a:lnTo>
                  <a:lnTo>
                    <a:pt x="203" y="476"/>
                  </a:lnTo>
                  <a:lnTo>
                    <a:pt x="201" y="475"/>
                  </a:lnTo>
                  <a:lnTo>
                    <a:pt x="249" y="480"/>
                  </a:lnTo>
                  <a:lnTo>
                    <a:pt x="248" y="480"/>
                  </a:lnTo>
                  <a:lnTo>
                    <a:pt x="296" y="475"/>
                  </a:lnTo>
                  <a:lnTo>
                    <a:pt x="294" y="476"/>
                  </a:lnTo>
                  <a:lnTo>
                    <a:pt x="340" y="462"/>
                  </a:lnTo>
                  <a:lnTo>
                    <a:pt x="339" y="462"/>
                  </a:lnTo>
                  <a:lnTo>
                    <a:pt x="379" y="440"/>
                  </a:lnTo>
                  <a:lnTo>
                    <a:pt x="377" y="441"/>
                  </a:lnTo>
                  <a:lnTo>
                    <a:pt x="413" y="412"/>
                  </a:lnTo>
                  <a:lnTo>
                    <a:pt x="412" y="413"/>
                  </a:lnTo>
                  <a:lnTo>
                    <a:pt x="441" y="377"/>
                  </a:lnTo>
                  <a:lnTo>
                    <a:pt x="440" y="379"/>
                  </a:lnTo>
                  <a:lnTo>
                    <a:pt x="462" y="339"/>
                  </a:lnTo>
                  <a:lnTo>
                    <a:pt x="462" y="340"/>
                  </a:lnTo>
                  <a:lnTo>
                    <a:pt x="476" y="294"/>
                  </a:lnTo>
                  <a:lnTo>
                    <a:pt x="476" y="296"/>
                  </a:lnTo>
                  <a:lnTo>
                    <a:pt x="481" y="248"/>
                  </a:lnTo>
                  <a:lnTo>
                    <a:pt x="481" y="249"/>
                  </a:lnTo>
                  <a:lnTo>
                    <a:pt x="476" y="201"/>
                  </a:lnTo>
                  <a:lnTo>
                    <a:pt x="476" y="203"/>
                  </a:lnTo>
                  <a:lnTo>
                    <a:pt x="462" y="158"/>
                  </a:lnTo>
                  <a:lnTo>
                    <a:pt x="462" y="159"/>
                  </a:lnTo>
                  <a:lnTo>
                    <a:pt x="440" y="118"/>
                  </a:lnTo>
                  <a:lnTo>
                    <a:pt x="441" y="120"/>
                  </a:lnTo>
                  <a:lnTo>
                    <a:pt x="412" y="85"/>
                  </a:lnTo>
                  <a:lnTo>
                    <a:pt x="413" y="86"/>
                  </a:lnTo>
                  <a:lnTo>
                    <a:pt x="377" y="56"/>
                  </a:lnTo>
                  <a:lnTo>
                    <a:pt x="379" y="56"/>
                  </a:lnTo>
                  <a:lnTo>
                    <a:pt x="339" y="34"/>
                  </a:lnTo>
                  <a:lnTo>
                    <a:pt x="340" y="35"/>
                  </a:lnTo>
                  <a:lnTo>
                    <a:pt x="294" y="21"/>
                  </a:lnTo>
                  <a:lnTo>
                    <a:pt x="296" y="21"/>
                  </a:lnTo>
                  <a:lnTo>
                    <a:pt x="248" y="16"/>
                  </a:lnTo>
                  <a:lnTo>
                    <a:pt x="249" y="16"/>
                  </a:lnTo>
                  <a:lnTo>
                    <a:pt x="201" y="21"/>
                  </a:lnTo>
                  <a:lnTo>
                    <a:pt x="203" y="21"/>
                  </a:lnTo>
                  <a:lnTo>
                    <a:pt x="158" y="35"/>
                  </a:lnTo>
                  <a:lnTo>
                    <a:pt x="159" y="35"/>
                  </a:lnTo>
                  <a:lnTo>
                    <a:pt x="118" y="57"/>
                  </a:lnTo>
                  <a:lnTo>
                    <a:pt x="120" y="56"/>
                  </a:lnTo>
                  <a:lnTo>
                    <a:pt x="85" y="86"/>
                  </a:lnTo>
                  <a:lnTo>
                    <a:pt x="86" y="85"/>
                  </a:lnTo>
                  <a:lnTo>
                    <a:pt x="56" y="120"/>
                  </a:lnTo>
                  <a:lnTo>
                    <a:pt x="57" y="118"/>
                  </a:lnTo>
                  <a:lnTo>
                    <a:pt x="35" y="159"/>
                  </a:lnTo>
                  <a:lnTo>
                    <a:pt x="35" y="158"/>
                  </a:lnTo>
                  <a:lnTo>
                    <a:pt x="21" y="203"/>
                  </a:lnTo>
                  <a:lnTo>
                    <a:pt x="21" y="201"/>
                  </a:lnTo>
                  <a:lnTo>
                    <a:pt x="16" y="249"/>
                  </a:lnTo>
                  <a:lnTo>
                    <a:pt x="16" y="248"/>
                  </a:lnTo>
                  <a:lnTo>
                    <a:pt x="21" y="296"/>
                  </a:lnTo>
                  <a:close/>
                </a:path>
              </a:pathLst>
            </a:custGeom>
            <a:grp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98" name="Oval 86"/>
            <p:cNvSpPr>
              <a:spLocks noChangeArrowheads="1"/>
            </p:cNvSpPr>
            <p:nvPr/>
          </p:nvSpPr>
          <p:spPr bwMode="auto">
            <a:xfrm>
              <a:off x="7943851" y="4857750"/>
              <a:ext cx="209550" cy="214312"/>
            </a:xfrm>
            <a:prstGeom prst="ellipse">
              <a:avLst/>
            </a:pr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199" name="Freeform 87"/>
            <p:cNvSpPr>
              <a:spLocks noEditPoints="1"/>
            </p:cNvSpPr>
            <p:nvPr/>
          </p:nvSpPr>
          <p:spPr bwMode="auto">
            <a:xfrm>
              <a:off x="8004176" y="4921250"/>
              <a:ext cx="88900" cy="22225"/>
            </a:xfrm>
            <a:custGeom>
              <a:avLst/>
              <a:gdLst/>
              <a:ahLst/>
              <a:cxnLst>
                <a:cxn ang="0">
                  <a:pos x="0" y="25"/>
                </a:cxn>
                <a:cxn ang="0">
                  <a:pos x="25" y="0"/>
                </a:cxn>
                <a:cxn ang="0">
                  <a:pos x="50" y="25"/>
                </a:cxn>
                <a:cxn ang="0">
                  <a:pos x="25" y="50"/>
                </a:cxn>
                <a:cxn ang="0">
                  <a:pos x="0" y="25"/>
                </a:cxn>
                <a:cxn ang="0">
                  <a:pos x="153" y="25"/>
                </a:cxn>
                <a:cxn ang="0">
                  <a:pos x="178" y="0"/>
                </a:cxn>
                <a:cxn ang="0">
                  <a:pos x="203" y="25"/>
                </a:cxn>
                <a:cxn ang="0">
                  <a:pos x="178" y="50"/>
                </a:cxn>
                <a:cxn ang="0">
                  <a:pos x="153" y="25"/>
                </a:cxn>
              </a:cxnLst>
              <a:rect l="0" t="0" r="r" b="b"/>
              <a:pathLst>
                <a:path w="203" h="50">
                  <a:moveTo>
                    <a:pt x="0" y="25"/>
                  </a:moveTo>
                  <a:cubicBezTo>
                    <a:pt x="0" y="11"/>
                    <a:pt x="11" y="0"/>
                    <a:pt x="25" y="0"/>
                  </a:cubicBezTo>
                  <a:cubicBezTo>
                    <a:pt x="38" y="0"/>
                    <a:pt x="50" y="11"/>
                    <a:pt x="50" y="25"/>
                  </a:cubicBezTo>
                  <a:cubicBezTo>
                    <a:pt x="50" y="38"/>
                    <a:pt x="38" y="50"/>
                    <a:pt x="25" y="50"/>
                  </a:cubicBezTo>
                  <a:cubicBezTo>
                    <a:pt x="11" y="50"/>
                    <a:pt x="0" y="38"/>
                    <a:pt x="0" y="25"/>
                  </a:cubicBezTo>
                  <a:close/>
                  <a:moveTo>
                    <a:pt x="153" y="25"/>
                  </a:moveTo>
                  <a:cubicBezTo>
                    <a:pt x="153" y="11"/>
                    <a:pt x="165" y="0"/>
                    <a:pt x="178" y="0"/>
                  </a:cubicBezTo>
                  <a:cubicBezTo>
                    <a:pt x="192" y="0"/>
                    <a:pt x="203" y="11"/>
                    <a:pt x="203" y="25"/>
                  </a:cubicBezTo>
                  <a:cubicBezTo>
                    <a:pt x="203" y="38"/>
                    <a:pt x="192" y="50"/>
                    <a:pt x="178" y="50"/>
                  </a:cubicBezTo>
                  <a:cubicBezTo>
                    <a:pt x="165" y="50"/>
                    <a:pt x="153" y="38"/>
                    <a:pt x="153" y="25"/>
                  </a:cubicBezTo>
                  <a:close/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00" name="Freeform 88"/>
            <p:cNvSpPr>
              <a:spLocks noEditPoints="1"/>
            </p:cNvSpPr>
            <p:nvPr/>
          </p:nvSpPr>
          <p:spPr bwMode="auto">
            <a:xfrm>
              <a:off x="8001001" y="4918075"/>
              <a:ext cx="96838" cy="30162"/>
            </a:xfrm>
            <a:custGeom>
              <a:avLst/>
              <a:gdLst/>
              <a:ahLst/>
              <a:cxnLst>
                <a:cxn ang="0">
                  <a:pos x="1" y="31"/>
                </a:cxn>
                <a:cxn ang="0">
                  <a:pos x="13" y="8"/>
                </a:cxn>
                <a:cxn ang="0">
                  <a:pos x="37" y="1"/>
                </a:cxn>
                <a:cxn ang="0">
                  <a:pos x="58" y="12"/>
                </a:cxn>
                <a:cxn ang="0">
                  <a:pos x="66" y="37"/>
                </a:cxn>
                <a:cxn ang="0">
                  <a:pos x="54" y="58"/>
                </a:cxn>
                <a:cxn ang="0">
                  <a:pos x="30" y="66"/>
                </a:cxn>
                <a:cxn ang="0">
                  <a:pos x="8" y="54"/>
                </a:cxn>
                <a:cxn ang="0">
                  <a:pos x="23" y="47"/>
                </a:cxn>
                <a:cxn ang="0">
                  <a:pos x="37" y="51"/>
                </a:cxn>
                <a:cxn ang="0">
                  <a:pos x="47" y="43"/>
                </a:cxn>
                <a:cxn ang="0">
                  <a:pos x="51" y="30"/>
                </a:cxn>
                <a:cxn ang="0">
                  <a:pos x="43" y="19"/>
                </a:cxn>
                <a:cxn ang="0">
                  <a:pos x="30" y="16"/>
                </a:cxn>
                <a:cxn ang="0">
                  <a:pos x="18" y="23"/>
                </a:cxn>
                <a:cxn ang="0">
                  <a:pos x="16" y="36"/>
                </a:cxn>
                <a:cxn ang="0">
                  <a:pos x="23" y="47"/>
                </a:cxn>
                <a:cxn ang="0">
                  <a:pos x="154" y="30"/>
                </a:cxn>
                <a:cxn ang="0">
                  <a:pos x="166" y="8"/>
                </a:cxn>
                <a:cxn ang="0">
                  <a:pos x="189" y="1"/>
                </a:cxn>
                <a:cxn ang="0">
                  <a:pos x="212" y="13"/>
                </a:cxn>
                <a:cxn ang="0">
                  <a:pos x="219" y="37"/>
                </a:cxn>
                <a:cxn ang="0">
                  <a:pos x="208" y="58"/>
                </a:cxn>
                <a:cxn ang="0">
                  <a:pos x="183" y="66"/>
                </a:cxn>
                <a:cxn ang="0">
                  <a:pos x="162" y="54"/>
                </a:cxn>
                <a:cxn ang="0">
                  <a:pos x="177" y="47"/>
                </a:cxn>
                <a:cxn ang="0">
                  <a:pos x="190" y="51"/>
                </a:cxn>
                <a:cxn ang="0">
                  <a:pos x="201" y="43"/>
                </a:cxn>
                <a:cxn ang="0">
                  <a:pos x="204" y="30"/>
                </a:cxn>
                <a:cxn ang="0">
                  <a:pos x="197" y="18"/>
                </a:cxn>
                <a:cxn ang="0">
                  <a:pos x="184" y="16"/>
                </a:cxn>
                <a:cxn ang="0">
                  <a:pos x="173" y="23"/>
                </a:cxn>
                <a:cxn ang="0">
                  <a:pos x="169" y="37"/>
                </a:cxn>
                <a:cxn ang="0">
                  <a:pos x="177" y="47"/>
                </a:cxn>
              </a:cxnLst>
              <a:rect l="0" t="0" r="r" b="b"/>
              <a:pathLst>
                <a:path w="220" h="67">
                  <a:moveTo>
                    <a:pt x="1" y="37"/>
                  </a:moveTo>
                  <a:cubicBezTo>
                    <a:pt x="0" y="35"/>
                    <a:pt x="0" y="32"/>
                    <a:pt x="1" y="31"/>
                  </a:cubicBezTo>
                  <a:lnTo>
                    <a:pt x="8" y="13"/>
                  </a:lnTo>
                  <a:cubicBezTo>
                    <a:pt x="9" y="10"/>
                    <a:pt x="10" y="9"/>
                    <a:pt x="13" y="8"/>
                  </a:cubicBezTo>
                  <a:lnTo>
                    <a:pt x="31" y="1"/>
                  </a:lnTo>
                  <a:cubicBezTo>
                    <a:pt x="32" y="0"/>
                    <a:pt x="35" y="0"/>
                    <a:pt x="37" y="1"/>
                  </a:cubicBezTo>
                  <a:lnTo>
                    <a:pt x="54" y="8"/>
                  </a:lnTo>
                  <a:cubicBezTo>
                    <a:pt x="55" y="9"/>
                    <a:pt x="57" y="10"/>
                    <a:pt x="58" y="12"/>
                  </a:cubicBezTo>
                  <a:lnTo>
                    <a:pt x="66" y="30"/>
                  </a:lnTo>
                  <a:cubicBezTo>
                    <a:pt x="67" y="32"/>
                    <a:pt x="67" y="35"/>
                    <a:pt x="66" y="37"/>
                  </a:cubicBezTo>
                  <a:lnTo>
                    <a:pt x="58" y="54"/>
                  </a:lnTo>
                  <a:cubicBezTo>
                    <a:pt x="57" y="56"/>
                    <a:pt x="56" y="57"/>
                    <a:pt x="54" y="58"/>
                  </a:cubicBezTo>
                  <a:lnTo>
                    <a:pt x="37" y="66"/>
                  </a:lnTo>
                  <a:cubicBezTo>
                    <a:pt x="35" y="67"/>
                    <a:pt x="32" y="67"/>
                    <a:pt x="30" y="66"/>
                  </a:cubicBezTo>
                  <a:lnTo>
                    <a:pt x="12" y="58"/>
                  </a:lnTo>
                  <a:cubicBezTo>
                    <a:pt x="10" y="57"/>
                    <a:pt x="9" y="55"/>
                    <a:pt x="8" y="54"/>
                  </a:cubicBezTo>
                  <a:lnTo>
                    <a:pt x="1" y="37"/>
                  </a:lnTo>
                  <a:close/>
                  <a:moveTo>
                    <a:pt x="23" y="47"/>
                  </a:moveTo>
                  <a:lnTo>
                    <a:pt x="19" y="43"/>
                  </a:lnTo>
                  <a:lnTo>
                    <a:pt x="37" y="51"/>
                  </a:lnTo>
                  <a:lnTo>
                    <a:pt x="30" y="51"/>
                  </a:lnTo>
                  <a:lnTo>
                    <a:pt x="47" y="43"/>
                  </a:lnTo>
                  <a:lnTo>
                    <a:pt x="43" y="47"/>
                  </a:lnTo>
                  <a:lnTo>
                    <a:pt x="51" y="30"/>
                  </a:lnTo>
                  <a:lnTo>
                    <a:pt x="51" y="37"/>
                  </a:lnTo>
                  <a:lnTo>
                    <a:pt x="43" y="19"/>
                  </a:lnTo>
                  <a:lnTo>
                    <a:pt x="47" y="23"/>
                  </a:lnTo>
                  <a:lnTo>
                    <a:pt x="30" y="16"/>
                  </a:lnTo>
                  <a:lnTo>
                    <a:pt x="36" y="16"/>
                  </a:lnTo>
                  <a:lnTo>
                    <a:pt x="18" y="23"/>
                  </a:lnTo>
                  <a:lnTo>
                    <a:pt x="23" y="18"/>
                  </a:lnTo>
                  <a:lnTo>
                    <a:pt x="16" y="36"/>
                  </a:lnTo>
                  <a:lnTo>
                    <a:pt x="16" y="30"/>
                  </a:lnTo>
                  <a:lnTo>
                    <a:pt x="23" y="47"/>
                  </a:lnTo>
                  <a:close/>
                  <a:moveTo>
                    <a:pt x="154" y="37"/>
                  </a:moveTo>
                  <a:cubicBezTo>
                    <a:pt x="153" y="35"/>
                    <a:pt x="153" y="32"/>
                    <a:pt x="154" y="30"/>
                  </a:cubicBezTo>
                  <a:lnTo>
                    <a:pt x="162" y="12"/>
                  </a:lnTo>
                  <a:cubicBezTo>
                    <a:pt x="163" y="10"/>
                    <a:pt x="165" y="9"/>
                    <a:pt x="166" y="8"/>
                  </a:cubicBezTo>
                  <a:lnTo>
                    <a:pt x="183" y="1"/>
                  </a:lnTo>
                  <a:cubicBezTo>
                    <a:pt x="185" y="0"/>
                    <a:pt x="187" y="0"/>
                    <a:pt x="189" y="1"/>
                  </a:cubicBezTo>
                  <a:lnTo>
                    <a:pt x="207" y="8"/>
                  </a:lnTo>
                  <a:cubicBezTo>
                    <a:pt x="209" y="9"/>
                    <a:pt x="211" y="10"/>
                    <a:pt x="212" y="13"/>
                  </a:cubicBezTo>
                  <a:lnTo>
                    <a:pt x="219" y="31"/>
                  </a:lnTo>
                  <a:cubicBezTo>
                    <a:pt x="220" y="32"/>
                    <a:pt x="220" y="35"/>
                    <a:pt x="219" y="37"/>
                  </a:cubicBezTo>
                  <a:lnTo>
                    <a:pt x="212" y="54"/>
                  </a:lnTo>
                  <a:cubicBezTo>
                    <a:pt x="211" y="55"/>
                    <a:pt x="210" y="57"/>
                    <a:pt x="208" y="58"/>
                  </a:cubicBezTo>
                  <a:lnTo>
                    <a:pt x="190" y="66"/>
                  </a:lnTo>
                  <a:cubicBezTo>
                    <a:pt x="188" y="67"/>
                    <a:pt x="185" y="67"/>
                    <a:pt x="183" y="66"/>
                  </a:cubicBezTo>
                  <a:lnTo>
                    <a:pt x="166" y="58"/>
                  </a:lnTo>
                  <a:cubicBezTo>
                    <a:pt x="164" y="57"/>
                    <a:pt x="163" y="56"/>
                    <a:pt x="162" y="54"/>
                  </a:cubicBezTo>
                  <a:lnTo>
                    <a:pt x="154" y="37"/>
                  </a:lnTo>
                  <a:close/>
                  <a:moveTo>
                    <a:pt x="177" y="47"/>
                  </a:moveTo>
                  <a:lnTo>
                    <a:pt x="173" y="43"/>
                  </a:lnTo>
                  <a:lnTo>
                    <a:pt x="190" y="51"/>
                  </a:lnTo>
                  <a:lnTo>
                    <a:pt x="183" y="51"/>
                  </a:lnTo>
                  <a:lnTo>
                    <a:pt x="201" y="43"/>
                  </a:lnTo>
                  <a:lnTo>
                    <a:pt x="197" y="47"/>
                  </a:lnTo>
                  <a:lnTo>
                    <a:pt x="204" y="30"/>
                  </a:lnTo>
                  <a:lnTo>
                    <a:pt x="204" y="36"/>
                  </a:lnTo>
                  <a:lnTo>
                    <a:pt x="197" y="18"/>
                  </a:lnTo>
                  <a:lnTo>
                    <a:pt x="202" y="23"/>
                  </a:lnTo>
                  <a:lnTo>
                    <a:pt x="184" y="16"/>
                  </a:lnTo>
                  <a:lnTo>
                    <a:pt x="190" y="16"/>
                  </a:lnTo>
                  <a:lnTo>
                    <a:pt x="173" y="23"/>
                  </a:lnTo>
                  <a:lnTo>
                    <a:pt x="177" y="19"/>
                  </a:lnTo>
                  <a:lnTo>
                    <a:pt x="169" y="37"/>
                  </a:lnTo>
                  <a:lnTo>
                    <a:pt x="169" y="30"/>
                  </a:lnTo>
                  <a:lnTo>
                    <a:pt x="177" y="47"/>
                  </a:lnTo>
                  <a:close/>
                </a:path>
              </a:pathLst>
            </a:custGeom>
            <a:grp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01" name="Freeform 89"/>
            <p:cNvSpPr>
              <a:spLocks/>
            </p:cNvSpPr>
            <p:nvPr/>
          </p:nvSpPr>
          <p:spPr bwMode="auto">
            <a:xfrm>
              <a:off x="7989888" y="5008563"/>
              <a:ext cx="117475" cy="26987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72" y="34"/>
                </a:cxn>
                <a:cxn ang="0">
                  <a:pos x="70" y="34"/>
                </a:cxn>
                <a:cxn ang="0">
                  <a:pos x="135" y="45"/>
                </a:cxn>
                <a:cxn ang="0">
                  <a:pos x="132" y="45"/>
                </a:cxn>
                <a:cxn ang="0">
                  <a:pos x="197" y="34"/>
                </a:cxn>
                <a:cxn ang="0">
                  <a:pos x="195" y="34"/>
                </a:cxn>
                <a:cxn ang="0">
                  <a:pos x="260" y="0"/>
                </a:cxn>
                <a:cxn ang="0">
                  <a:pos x="267" y="15"/>
                </a:cxn>
                <a:cxn ang="0">
                  <a:pos x="202" y="49"/>
                </a:cxn>
                <a:cxn ang="0">
                  <a:pos x="200" y="49"/>
                </a:cxn>
                <a:cxn ang="0">
                  <a:pos x="135" y="60"/>
                </a:cxn>
                <a:cxn ang="0">
                  <a:pos x="132" y="60"/>
                </a:cxn>
                <a:cxn ang="0">
                  <a:pos x="67" y="49"/>
                </a:cxn>
                <a:cxn ang="0">
                  <a:pos x="65" y="49"/>
                </a:cxn>
                <a:cxn ang="0">
                  <a:pos x="0" y="15"/>
                </a:cxn>
                <a:cxn ang="0">
                  <a:pos x="7" y="0"/>
                </a:cxn>
              </a:cxnLst>
              <a:rect l="0" t="0" r="r" b="b"/>
              <a:pathLst>
                <a:path w="267" h="61">
                  <a:moveTo>
                    <a:pt x="7" y="0"/>
                  </a:moveTo>
                  <a:lnTo>
                    <a:pt x="72" y="34"/>
                  </a:lnTo>
                  <a:lnTo>
                    <a:pt x="70" y="34"/>
                  </a:lnTo>
                  <a:lnTo>
                    <a:pt x="135" y="45"/>
                  </a:lnTo>
                  <a:lnTo>
                    <a:pt x="132" y="45"/>
                  </a:lnTo>
                  <a:lnTo>
                    <a:pt x="197" y="34"/>
                  </a:lnTo>
                  <a:lnTo>
                    <a:pt x="195" y="34"/>
                  </a:lnTo>
                  <a:lnTo>
                    <a:pt x="260" y="0"/>
                  </a:lnTo>
                  <a:lnTo>
                    <a:pt x="267" y="15"/>
                  </a:lnTo>
                  <a:lnTo>
                    <a:pt x="202" y="49"/>
                  </a:lnTo>
                  <a:cubicBezTo>
                    <a:pt x="201" y="49"/>
                    <a:pt x="201" y="49"/>
                    <a:pt x="200" y="49"/>
                  </a:cubicBezTo>
                  <a:lnTo>
                    <a:pt x="135" y="60"/>
                  </a:lnTo>
                  <a:cubicBezTo>
                    <a:pt x="134" y="61"/>
                    <a:pt x="133" y="61"/>
                    <a:pt x="132" y="60"/>
                  </a:cubicBezTo>
                  <a:lnTo>
                    <a:pt x="67" y="49"/>
                  </a:lnTo>
                  <a:cubicBezTo>
                    <a:pt x="66" y="49"/>
                    <a:pt x="65" y="49"/>
                    <a:pt x="65" y="49"/>
                  </a:cubicBezTo>
                  <a:lnTo>
                    <a:pt x="0" y="15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02" name="Freeform 90"/>
            <p:cNvSpPr>
              <a:spLocks noEditPoints="1"/>
            </p:cNvSpPr>
            <p:nvPr/>
          </p:nvSpPr>
          <p:spPr bwMode="auto">
            <a:xfrm>
              <a:off x="7939088" y="4854575"/>
              <a:ext cx="217488" cy="220662"/>
            </a:xfrm>
            <a:custGeom>
              <a:avLst/>
              <a:gdLst/>
              <a:ahLst/>
              <a:cxnLst>
                <a:cxn ang="0">
                  <a:pos x="6" y="200"/>
                </a:cxn>
                <a:cxn ang="0">
                  <a:pos x="20" y="152"/>
                </a:cxn>
                <a:cxn ang="0">
                  <a:pos x="73" y="74"/>
                </a:cxn>
                <a:cxn ang="0">
                  <a:pos x="111" y="42"/>
                </a:cxn>
                <a:cxn ang="0">
                  <a:pos x="198" y="6"/>
                </a:cxn>
                <a:cxn ang="0">
                  <a:pos x="249" y="0"/>
                </a:cxn>
                <a:cxn ang="0">
                  <a:pos x="345" y="20"/>
                </a:cxn>
                <a:cxn ang="0">
                  <a:pos x="388" y="43"/>
                </a:cxn>
                <a:cxn ang="0">
                  <a:pos x="454" y="109"/>
                </a:cxn>
                <a:cxn ang="0">
                  <a:pos x="477" y="153"/>
                </a:cxn>
                <a:cxn ang="0">
                  <a:pos x="496" y="248"/>
                </a:cxn>
                <a:cxn ang="0">
                  <a:pos x="491" y="299"/>
                </a:cxn>
                <a:cxn ang="0">
                  <a:pos x="454" y="386"/>
                </a:cxn>
                <a:cxn ang="0">
                  <a:pos x="423" y="425"/>
                </a:cxn>
                <a:cxn ang="0">
                  <a:pos x="346" y="476"/>
                </a:cxn>
                <a:cxn ang="0">
                  <a:pos x="297" y="491"/>
                </a:cxn>
                <a:cxn ang="0">
                  <a:pos x="200" y="491"/>
                </a:cxn>
                <a:cxn ang="0">
                  <a:pos x="152" y="477"/>
                </a:cxn>
                <a:cxn ang="0">
                  <a:pos x="74" y="425"/>
                </a:cxn>
                <a:cxn ang="0">
                  <a:pos x="42" y="386"/>
                </a:cxn>
                <a:cxn ang="0">
                  <a:pos x="6" y="299"/>
                </a:cxn>
                <a:cxn ang="0">
                  <a:pos x="21" y="296"/>
                </a:cxn>
                <a:cxn ang="0">
                  <a:pos x="34" y="339"/>
                </a:cxn>
                <a:cxn ang="0">
                  <a:pos x="86" y="413"/>
                </a:cxn>
                <a:cxn ang="0">
                  <a:pos x="118" y="440"/>
                </a:cxn>
                <a:cxn ang="0">
                  <a:pos x="203" y="476"/>
                </a:cxn>
                <a:cxn ang="0">
                  <a:pos x="248" y="480"/>
                </a:cxn>
                <a:cxn ang="0">
                  <a:pos x="340" y="462"/>
                </a:cxn>
                <a:cxn ang="0">
                  <a:pos x="377" y="441"/>
                </a:cxn>
                <a:cxn ang="0">
                  <a:pos x="441" y="377"/>
                </a:cxn>
                <a:cxn ang="0">
                  <a:pos x="462" y="340"/>
                </a:cxn>
                <a:cxn ang="0">
                  <a:pos x="481" y="248"/>
                </a:cxn>
                <a:cxn ang="0">
                  <a:pos x="476" y="203"/>
                </a:cxn>
                <a:cxn ang="0">
                  <a:pos x="440" y="118"/>
                </a:cxn>
                <a:cxn ang="0">
                  <a:pos x="413" y="86"/>
                </a:cxn>
                <a:cxn ang="0">
                  <a:pos x="339" y="34"/>
                </a:cxn>
                <a:cxn ang="0">
                  <a:pos x="296" y="21"/>
                </a:cxn>
                <a:cxn ang="0">
                  <a:pos x="201" y="21"/>
                </a:cxn>
                <a:cxn ang="0">
                  <a:pos x="159" y="35"/>
                </a:cxn>
                <a:cxn ang="0">
                  <a:pos x="85" y="86"/>
                </a:cxn>
                <a:cxn ang="0">
                  <a:pos x="57" y="118"/>
                </a:cxn>
                <a:cxn ang="0">
                  <a:pos x="21" y="203"/>
                </a:cxn>
                <a:cxn ang="0">
                  <a:pos x="16" y="248"/>
                </a:cxn>
              </a:cxnLst>
              <a:rect l="0" t="0" r="r" b="b"/>
              <a:pathLst>
                <a:path w="496" h="496">
                  <a:moveTo>
                    <a:pt x="1" y="249"/>
                  </a:moveTo>
                  <a:cubicBezTo>
                    <a:pt x="0" y="249"/>
                    <a:pt x="0" y="248"/>
                    <a:pt x="1" y="248"/>
                  </a:cubicBezTo>
                  <a:lnTo>
                    <a:pt x="6" y="200"/>
                  </a:lnTo>
                  <a:cubicBezTo>
                    <a:pt x="6" y="199"/>
                    <a:pt x="6" y="199"/>
                    <a:pt x="6" y="198"/>
                  </a:cubicBezTo>
                  <a:lnTo>
                    <a:pt x="20" y="153"/>
                  </a:lnTo>
                  <a:cubicBezTo>
                    <a:pt x="20" y="153"/>
                    <a:pt x="20" y="152"/>
                    <a:pt x="20" y="152"/>
                  </a:cubicBezTo>
                  <a:lnTo>
                    <a:pt x="42" y="111"/>
                  </a:lnTo>
                  <a:cubicBezTo>
                    <a:pt x="43" y="110"/>
                    <a:pt x="43" y="110"/>
                    <a:pt x="43" y="109"/>
                  </a:cubicBezTo>
                  <a:lnTo>
                    <a:pt x="73" y="74"/>
                  </a:lnTo>
                  <a:cubicBezTo>
                    <a:pt x="74" y="74"/>
                    <a:pt x="74" y="74"/>
                    <a:pt x="74" y="73"/>
                  </a:cubicBezTo>
                  <a:lnTo>
                    <a:pt x="109" y="43"/>
                  </a:lnTo>
                  <a:cubicBezTo>
                    <a:pt x="110" y="43"/>
                    <a:pt x="110" y="43"/>
                    <a:pt x="111" y="42"/>
                  </a:cubicBezTo>
                  <a:lnTo>
                    <a:pt x="152" y="20"/>
                  </a:lnTo>
                  <a:cubicBezTo>
                    <a:pt x="152" y="20"/>
                    <a:pt x="153" y="20"/>
                    <a:pt x="153" y="20"/>
                  </a:cubicBezTo>
                  <a:lnTo>
                    <a:pt x="198" y="6"/>
                  </a:lnTo>
                  <a:cubicBezTo>
                    <a:pt x="199" y="6"/>
                    <a:pt x="199" y="6"/>
                    <a:pt x="200" y="5"/>
                  </a:cubicBezTo>
                  <a:lnTo>
                    <a:pt x="248" y="0"/>
                  </a:lnTo>
                  <a:cubicBezTo>
                    <a:pt x="248" y="0"/>
                    <a:pt x="249" y="0"/>
                    <a:pt x="249" y="0"/>
                  </a:cubicBezTo>
                  <a:lnTo>
                    <a:pt x="297" y="5"/>
                  </a:lnTo>
                  <a:cubicBezTo>
                    <a:pt x="298" y="6"/>
                    <a:pt x="298" y="6"/>
                    <a:pt x="299" y="6"/>
                  </a:cubicBezTo>
                  <a:lnTo>
                    <a:pt x="345" y="20"/>
                  </a:lnTo>
                  <a:cubicBezTo>
                    <a:pt x="345" y="20"/>
                    <a:pt x="346" y="20"/>
                    <a:pt x="346" y="20"/>
                  </a:cubicBezTo>
                  <a:lnTo>
                    <a:pt x="386" y="42"/>
                  </a:lnTo>
                  <a:cubicBezTo>
                    <a:pt x="387" y="43"/>
                    <a:pt x="387" y="43"/>
                    <a:pt x="388" y="43"/>
                  </a:cubicBezTo>
                  <a:lnTo>
                    <a:pt x="424" y="73"/>
                  </a:lnTo>
                  <a:cubicBezTo>
                    <a:pt x="424" y="74"/>
                    <a:pt x="424" y="74"/>
                    <a:pt x="425" y="74"/>
                  </a:cubicBezTo>
                  <a:lnTo>
                    <a:pt x="454" y="109"/>
                  </a:lnTo>
                  <a:cubicBezTo>
                    <a:pt x="454" y="110"/>
                    <a:pt x="454" y="110"/>
                    <a:pt x="455" y="111"/>
                  </a:cubicBezTo>
                  <a:lnTo>
                    <a:pt x="477" y="152"/>
                  </a:lnTo>
                  <a:cubicBezTo>
                    <a:pt x="477" y="152"/>
                    <a:pt x="477" y="153"/>
                    <a:pt x="477" y="153"/>
                  </a:cubicBezTo>
                  <a:lnTo>
                    <a:pt x="491" y="198"/>
                  </a:lnTo>
                  <a:cubicBezTo>
                    <a:pt x="491" y="199"/>
                    <a:pt x="491" y="199"/>
                    <a:pt x="491" y="200"/>
                  </a:cubicBezTo>
                  <a:lnTo>
                    <a:pt x="496" y="248"/>
                  </a:lnTo>
                  <a:cubicBezTo>
                    <a:pt x="496" y="248"/>
                    <a:pt x="496" y="249"/>
                    <a:pt x="496" y="249"/>
                  </a:cubicBezTo>
                  <a:lnTo>
                    <a:pt x="491" y="297"/>
                  </a:lnTo>
                  <a:cubicBezTo>
                    <a:pt x="491" y="298"/>
                    <a:pt x="491" y="298"/>
                    <a:pt x="491" y="299"/>
                  </a:cubicBezTo>
                  <a:lnTo>
                    <a:pt x="477" y="345"/>
                  </a:lnTo>
                  <a:cubicBezTo>
                    <a:pt x="477" y="345"/>
                    <a:pt x="477" y="346"/>
                    <a:pt x="476" y="346"/>
                  </a:cubicBezTo>
                  <a:lnTo>
                    <a:pt x="454" y="386"/>
                  </a:lnTo>
                  <a:cubicBezTo>
                    <a:pt x="454" y="387"/>
                    <a:pt x="454" y="387"/>
                    <a:pt x="454" y="387"/>
                  </a:cubicBezTo>
                  <a:lnTo>
                    <a:pt x="425" y="423"/>
                  </a:lnTo>
                  <a:cubicBezTo>
                    <a:pt x="424" y="424"/>
                    <a:pt x="424" y="424"/>
                    <a:pt x="423" y="425"/>
                  </a:cubicBezTo>
                  <a:lnTo>
                    <a:pt x="387" y="454"/>
                  </a:lnTo>
                  <a:cubicBezTo>
                    <a:pt x="387" y="454"/>
                    <a:pt x="387" y="454"/>
                    <a:pt x="386" y="454"/>
                  </a:cubicBezTo>
                  <a:lnTo>
                    <a:pt x="346" y="476"/>
                  </a:lnTo>
                  <a:cubicBezTo>
                    <a:pt x="346" y="477"/>
                    <a:pt x="345" y="477"/>
                    <a:pt x="345" y="477"/>
                  </a:cubicBezTo>
                  <a:lnTo>
                    <a:pt x="299" y="491"/>
                  </a:lnTo>
                  <a:cubicBezTo>
                    <a:pt x="298" y="491"/>
                    <a:pt x="298" y="491"/>
                    <a:pt x="297" y="491"/>
                  </a:cubicBezTo>
                  <a:lnTo>
                    <a:pt x="249" y="496"/>
                  </a:lnTo>
                  <a:cubicBezTo>
                    <a:pt x="249" y="496"/>
                    <a:pt x="248" y="496"/>
                    <a:pt x="248" y="496"/>
                  </a:cubicBezTo>
                  <a:lnTo>
                    <a:pt x="200" y="491"/>
                  </a:lnTo>
                  <a:cubicBezTo>
                    <a:pt x="199" y="491"/>
                    <a:pt x="199" y="491"/>
                    <a:pt x="198" y="491"/>
                  </a:cubicBezTo>
                  <a:lnTo>
                    <a:pt x="153" y="477"/>
                  </a:lnTo>
                  <a:cubicBezTo>
                    <a:pt x="153" y="477"/>
                    <a:pt x="152" y="477"/>
                    <a:pt x="152" y="477"/>
                  </a:cubicBezTo>
                  <a:lnTo>
                    <a:pt x="111" y="455"/>
                  </a:lnTo>
                  <a:cubicBezTo>
                    <a:pt x="110" y="454"/>
                    <a:pt x="110" y="454"/>
                    <a:pt x="109" y="454"/>
                  </a:cubicBezTo>
                  <a:lnTo>
                    <a:pt x="74" y="425"/>
                  </a:lnTo>
                  <a:cubicBezTo>
                    <a:pt x="74" y="424"/>
                    <a:pt x="74" y="424"/>
                    <a:pt x="73" y="424"/>
                  </a:cubicBezTo>
                  <a:lnTo>
                    <a:pt x="43" y="388"/>
                  </a:lnTo>
                  <a:cubicBezTo>
                    <a:pt x="43" y="387"/>
                    <a:pt x="43" y="387"/>
                    <a:pt x="42" y="386"/>
                  </a:cubicBezTo>
                  <a:lnTo>
                    <a:pt x="20" y="346"/>
                  </a:lnTo>
                  <a:cubicBezTo>
                    <a:pt x="20" y="346"/>
                    <a:pt x="20" y="345"/>
                    <a:pt x="20" y="345"/>
                  </a:cubicBezTo>
                  <a:lnTo>
                    <a:pt x="6" y="299"/>
                  </a:lnTo>
                  <a:cubicBezTo>
                    <a:pt x="6" y="298"/>
                    <a:pt x="6" y="298"/>
                    <a:pt x="6" y="297"/>
                  </a:cubicBezTo>
                  <a:lnTo>
                    <a:pt x="1" y="249"/>
                  </a:lnTo>
                  <a:close/>
                  <a:moveTo>
                    <a:pt x="21" y="296"/>
                  </a:moveTo>
                  <a:lnTo>
                    <a:pt x="21" y="294"/>
                  </a:lnTo>
                  <a:lnTo>
                    <a:pt x="35" y="340"/>
                  </a:lnTo>
                  <a:lnTo>
                    <a:pt x="34" y="339"/>
                  </a:lnTo>
                  <a:lnTo>
                    <a:pt x="56" y="379"/>
                  </a:lnTo>
                  <a:lnTo>
                    <a:pt x="56" y="377"/>
                  </a:lnTo>
                  <a:lnTo>
                    <a:pt x="86" y="413"/>
                  </a:lnTo>
                  <a:lnTo>
                    <a:pt x="85" y="412"/>
                  </a:lnTo>
                  <a:lnTo>
                    <a:pt x="120" y="441"/>
                  </a:lnTo>
                  <a:lnTo>
                    <a:pt x="118" y="440"/>
                  </a:lnTo>
                  <a:lnTo>
                    <a:pt x="159" y="462"/>
                  </a:lnTo>
                  <a:lnTo>
                    <a:pt x="158" y="462"/>
                  </a:lnTo>
                  <a:lnTo>
                    <a:pt x="203" y="476"/>
                  </a:lnTo>
                  <a:lnTo>
                    <a:pt x="201" y="475"/>
                  </a:lnTo>
                  <a:lnTo>
                    <a:pt x="249" y="480"/>
                  </a:lnTo>
                  <a:lnTo>
                    <a:pt x="248" y="480"/>
                  </a:lnTo>
                  <a:lnTo>
                    <a:pt x="296" y="475"/>
                  </a:lnTo>
                  <a:lnTo>
                    <a:pt x="294" y="476"/>
                  </a:lnTo>
                  <a:lnTo>
                    <a:pt x="340" y="462"/>
                  </a:lnTo>
                  <a:lnTo>
                    <a:pt x="339" y="462"/>
                  </a:lnTo>
                  <a:lnTo>
                    <a:pt x="379" y="440"/>
                  </a:lnTo>
                  <a:lnTo>
                    <a:pt x="377" y="441"/>
                  </a:lnTo>
                  <a:lnTo>
                    <a:pt x="413" y="412"/>
                  </a:lnTo>
                  <a:lnTo>
                    <a:pt x="412" y="413"/>
                  </a:lnTo>
                  <a:lnTo>
                    <a:pt x="441" y="377"/>
                  </a:lnTo>
                  <a:lnTo>
                    <a:pt x="440" y="379"/>
                  </a:lnTo>
                  <a:lnTo>
                    <a:pt x="462" y="339"/>
                  </a:lnTo>
                  <a:lnTo>
                    <a:pt x="462" y="340"/>
                  </a:lnTo>
                  <a:lnTo>
                    <a:pt x="476" y="294"/>
                  </a:lnTo>
                  <a:lnTo>
                    <a:pt x="476" y="296"/>
                  </a:lnTo>
                  <a:lnTo>
                    <a:pt x="481" y="248"/>
                  </a:lnTo>
                  <a:lnTo>
                    <a:pt x="481" y="249"/>
                  </a:lnTo>
                  <a:lnTo>
                    <a:pt x="476" y="201"/>
                  </a:lnTo>
                  <a:lnTo>
                    <a:pt x="476" y="203"/>
                  </a:lnTo>
                  <a:lnTo>
                    <a:pt x="462" y="158"/>
                  </a:lnTo>
                  <a:lnTo>
                    <a:pt x="462" y="159"/>
                  </a:lnTo>
                  <a:lnTo>
                    <a:pt x="440" y="118"/>
                  </a:lnTo>
                  <a:lnTo>
                    <a:pt x="441" y="120"/>
                  </a:lnTo>
                  <a:lnTo>
                    <a:pt x="412" y="85"/>
                  </a:lnTo>
                  <a:lnTo>
                    <a:pt x="413" y="86"/>
                  </a:lnTo>
                  <a:lnTo>
                    <a:pt x="377" y="56"/>
                  </a:lnTo>
                  <a:lnTo>
                    <a:pt x="379" y="56"/>
                  </a:lnTo>
                  <a:lnTo>
                    <a:pt x="339" y="34"/>
                  </a:lnTo>
                  <a:lnTo>
                    <a:pt x="340" y="35"/>
                  </a:lnTo>
                  <a:lnTo>
                    <a:pt x="294" y="21"/>
                  </a:lnTo>
                  <a:lnTo>
                    <a:pt x="296" y="21"/>
                  </a:lnTo>
                  <a:lnTo>
                    <a:pt x="248" y="16"/>
                  </a:lnTo>
                  <a:lnTo>
                    <a:pt x="249" y="16"/>
                  </a:lnTo>
                  <a:lnTo>
                    <a:pt x="201" y="21"/>
                  </a:lnTo>
                  <a:lnTo>
                    <a:pt x="203" y="21"/>
                  </a:lnTo>
                  <a:lnTo>
                    <a:pt x="158" y="35"/>
                  </a:lnTo>
                  <a:lnTo>
                    <a:pt x="159" y="35"/>
                  </a:lnTo>
                  <a:lnTo>
                    <a:pt x="118" y="57"/>
                  </a:lnTo>
                  <a:lnTo>
                    <a:pt x="120" y="56"/>
                  </a:lnTo>
                  <a:lnTo>
                    <a:pt x="85" y="86"/>
                  </a:lnTo>
                  <a:lnTo>
                    <a:pt x="86" y="85"/>
                  </a:lnTo>
                  <a:lnTo>
                    <a:pt x="56" y="120"/>
                  </a:lnTo>
                  <a:lnTo>
                    <a:pt x="57" y="118"/>
                  </a:lnTo>
                  <a:lnTo>
                    <a:pt x="35" y="159"/>
                  </a:lnTo>
                  <a:lnTo>
                    <a:pt x="35" y="158"/>
                  </a:lnTo>
                  <a:lnTo>
                    <a:pt x="21" y="203"/>
                  </a:lnTo>
                  <a:lnTo>
                    <a:pt x="21" y="201"/>
                  </a:lnTo>
                  <a:lnTo>
                    <a:pt x="16" y="249"/>
                  </a:lnTo>
                  <a:lnTo>
                    <a:pt x="16" y="248"/>
                  </a:lnTo>
                  <a:lnTo>
                    <a:pt x="21" y="296"/>
                  </a:lnTo>
                  <a:close/>
                </a:path>
              </a:pathLst>
            </a:custGeom>
            <a:grp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03" name="Rectangle 107"/>
            <p:cNvSpPr>
              <a:spLocks noChangeArrowheads="1"/>
            </p:cNvSpPr>
            <p:nvPr/>
          </p:nvSpPr>
          <p:spPr bwMode="auto">
            <a:xfrm>
              <a:off x="6402388" y="4854575"/>
              <a:ext cx="295275" cy="3492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pic>
          <p:nvPicPr>
            <p:cNvPr id="204" name="Picture 108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405563" y="4857750"/>
              <a:ext cx="295275" cy="3492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  <p:pic>
          <p:nvPicPr>
            <p:cNvPr id="205" name="Picture 10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405563" y="4857750"/>
              <a:ext cx="295275" cy="3492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  <p:sp>
          <p:nvSpPr>
            <p:cNvPr id="206" name="Rectangle 124"/>
            <p:cNvSpPr>
              <a:spLocks noChangeArrowheads="1"/>
            </p:cNvSpPr>
            <p:nvPr/>
          </p:nvSpPr>
          <p:spPr bwMode="auto">
            <a:xfrm>
              <a:off x="7019926" y="4803775"/>
              <a:ext cx="295275" cy="3492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pic>
          <p:nvPicPr>
            <p:cNvPr id="207" name="Picture 125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023101" y="4806950"/>
              <a:ext cx="295275" cy="3508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  <p:pic>
          <p:nvPicPr>
            <p:cNvPr id="208" name="Picture 126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023101" y="4806950"/>
              <a:ext cx="295275" cy="3508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  <p:sp>
          <p:nvSpPr>
            <p:cNvPr id="209" name="Rectangle 127"/>
            <p:cNvSpPr>
              <a:spLocks noChangeArrowheads="1"/>
            </p:cNvSpPr>
            <p:nvPr/>
          </p:nvSpPr>
          <p:spPr bwMode="auto">
            <a:xfrm>
              <a:off x="7602538" y="4697413"/>
              <a:ext cx="295275" cy="2984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pic>
          <p:nvPicPr>
            <p:cNvPr id="210" name="Picture 128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7605713" y="4700588"/>
              <a:ext cx="295275" cy="3000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  <p:pic>
          <p:nvPicPr>
            <p:cNvPr id="211" name="Picture 129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7605713" y="4700588"/>
              <a:ext cx="295275" cy="3000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8" name="Group 211"/>
          <p:cNvGrpSpPr/>
          <p:nvPr/>
        </p:nvGrpSpPr>
        <p:grpSpPr>
          <a:xfrm>
            <a:off x="1043608" y="4005064"/>
            <a:ext cx="1152128" cy="509587"/>
            <a:chOff x="6402388" y="4697413"/>
            <a:chExt cx="1844676" cy="509587"/>
          </a:xfrm>
          <a:solidFill>
            <a:schemeClr val="bg1">
              <a:lumMod val="85000"/>
            </a:schemeClr>
          </a:solidFill>
        </p:grpSpPr>
        <p:sp>
          <p:nvSpPr>
            <p:cNvPr id="213" name="Freeform 58"/>
            <p:cNvSpPr>
              <a:spLocks/>
            </p:cNvSpPr>
            <p:nvPr/>
          </p:nvSpPr>
          <p:spPr bwMode="auto">
            <a:xfrm>
              <a:off x="6429376" y="4743450"/>
              <a:ext cx="1817688" cy="439737"/>
            </a:xfrm>
            <a:custGeom>
              <a:avLst/>
              <a:gdLst/>
              <a:ahLst/>
              <a:cxnLst>
                <a:cxn ang="0">
                  <a:pos x="422" y="329"/>
                </a:cxn>
                <a:cxn ang="0">
                  <a:pos x="957" y="103"/>
                </a:cxn>
                <a:cxn ang="0">
                  <a:pos x="1357" y="129"/>
                </a:cxn>
                <a:cxn ang="0">
                  <a:pos x="1357" y="129"/>
                </a:cxn>
                <a:cxn ang="0">
                  <a:pos x="2025" y="63"/>
                </a:cxn>
                <a:cxn ang="0">
                  <a:pos x="2140" y="90"/>
                </a:cxn>
                <a:cxn ang="0">
                  <a:pos x="2140" y="90"/>
                </a:cxn>
                <a:cxn ang="0">
                  <a:pos x="2682" y="32"/>
                </a:cxn>
                <a:cxn ang="0">
                  <a:pos x="2823" y="70"/>
                </a:cxn>
                <a:cxn ang="0">
                  <a:pos x="2823" y="70"/>
                </a:cxn>
                <a:cxn ang="0">
                  <a:pos x="3457" y="53"/>
                </a:cxn>
                <a:cxn ang="0">
                  <a:pos x="3608" y="137"/>
                </a:cxn>
                <a:cxn ang="0">
                  <a:pos x="3608" y="137"/>
                </a:cxn>
                <a:cxn ang="0">
                  <a:pos x="3955" y="332"/>
                </a:cxn>
                <a:cxn ang="0">
                  <a:pos x="3933" y="353"/>
                </a:cxn>
                <a:cxn ang="0">
                  <a:pos x="3933" y="353"/>
                </a:cxn>
                <a:cxn ang="0">
                  <a:pos x="3817" y="636"/>
                </a:cxn>
                <a:cxn ang="0">
                  <a:pos x="3524" y="675"/>
                </a:cxn>
                <a:cxn ang="0">
                  <a:pos x="3524" y="675"/>
                </a:cxn>
                <a:cxn ang="0">
                  <a:pos x="2984" y="846"/>
                </a:cxn>
                <a:cxn ang="0">
                  <a:pos x="2705" y="820"/>
                </a:cxn>
                <a:cxn ang="0">
                  <a:pos x="2705" y="820"/>
                </a:cxn>
                <a:cxn ang="0">
                  <a:pos x="1925" y="954"/>
                </a:cxn>
                <a:cxn ang="0">
                  <a:pos x="1586" y="873"/>
                </a:cxn>
                <a:cxn ang="0">
                  <a:pos x="1586" y="873"/>
                </a:cxn>
                <a:cxn ang="0">
                  <a:pos x="606" y="795"/>
                </a:cxn>
                <a:cxn ang="0">
                  <a:pos x="598" y="791"/>
                </a:cxn>
                <a:cxn ang="0">
                  <a:pos x="598" y="791"/>
                </a:cxn>
                <a:cxn ang="0">
                  <a:pos x="150" y="677"/>
                </a:cxn>
                <a:cxn ang="0">
                  <a:pos x="256" y="574"/>
                </a:cxn>
                <a:cxn ang="0">
                  <a:pos x="256" y="574"/>
                </a:cxn>
                <a:cxn ang="0">
                  <a:pos x="112" y="396"/>
                </a:cxn>
                <a:cxn ang="0">
                  <a:pos x="418" y="332"/>
                </a:cxn>
                <a:cxn ang="0">
                  <a:pos x="422" y="329"/>
                </a:cxn>
              </a:cxnLst>
              <a:rect l="0" t="0" r="r" b="b"/>
              <a:pathLst>
                <a:path w="4144" h="987">
                  <a:moveTo>
                    <a:pt x="422" y="329"/>
                  </a:moveTo>
                  <a:cubicBezTo>
                    <a:pt x="375" y="220"/>
                    <a:pt x="615" y="118"/>
                    <a:pt x="957" y="103"/>
                  </a:cubicBezTo>
                  <a:cubicBezTo>
                    <a:pt x="1096" y="97"/>
                    <a:pt x="1237" y="106"/>
                    <a:pt x="1357" y="129"/>
                  </a:cubicBezTo>
                  <a:lnTo>
                    <a:pt x="1357" y="129"/>
                  </a:lnTo>
                  <a:cubicBezTo>
                    <a:pt x="1485" y="52"/>
                    <a:pt x="1784" y="22"/>
                    <a:pt x="2025" y="63"/>
                  </a:cubicBezTo>
                  <a:cubicBezTo>
                    <a:pt x="2067" y="71"/>
                    <a:pt x="2106" y="80"/>
                    <a:pt x="2140" y="90"/>
                  </a:cubicBezTo>
                  <a:lnTo>
                    <a:pt x="2140" y="90"/>
                  </a:lnTo>
                  <a:cubicBezTo>
                    <a:pt x="2239" y="26"/>
                    <a:pt x="2482" y="0"/>
                    <a:pt x="2682" y="32"/>
                  </a:cubicBezTo>
                  <a:cubicBezTo>
                    <a:pt x="2737" y="41"/>
                    <a:pt x="2785" y="54"/>
                    <a:pt x="2823" y="70"/>
                  </a:cubicBezTo>
                  <a:lnTo>
                    <a:pt x="2823" y="70"/>
                  </a:lnTo>
                  <a:cubicBezTo>
                    <a:pt x="2983" y="9"/>
                    <a:pt x="3267" y="1"/>
                    <a:pt x="3457" y="53"/>
                  </a:cubicBezTo>
                  <a:cubicBezTo>
                    <a:pt x="3536" y="75"/>
                    <a:pt x="3590" y="104"/>
                    <a:pt x="3608" y="137"/>
                  </a:cubicBezTo>
                  <a:lnTo>
                    <a:pt x="3608" y="137"/>
                  </a:lnTo>
                  <a:cubicBezTo>
                    <a:pt x="3872" y="160"/>
                    <a:pt x="4027" y="248"/>
                    <a:pt x="3955" y="332"/>
                  </a:cubicBezTo>
                  <a:cubicBezTo>
                    <a:pt x="3949" y="340"/>
                    <a:pt x="3942" y="347"/>
                    <a:pt x="3933" y="353"/>
                  </a:cubicBezTo>
                  <a:lnTo>
                    <a:pt x="3933" y="353"/>
                  </a:lnTo>
                  <a:cubicBezTo>
                    <a:pt x="4144" y="442"/>
                    <a:pt x="4092" y="568"/>
                    <a:pt x="3817" y="636"/>
                  </a:cubicBezTo>
                  <a:cubicBezTo>
                    <a:pt x="3732" y="657"/>
                    <a:pt x="3631" y="671"/>
                    <a:pt x="3524" y="675"/>
                  </a:cubicBezTo>
                  <a:lnTo>
                    <a:pt x="3524" y="675"/>
                  </a:lnTo>
                  <a:cubicBezTo>
                    <a:pt x="3521" y="770"/>
                    <a:pt x="3280" y="847"/>
                    <a:pt x="2984" y="846"/>
                  </a:cubicBezTo>
                  <a:cubicBezTo>
                    <a:pt x="2885" y="846"/>
                    <a:pt x="2788" y="837"/>
                    <a:pt x="2705" y="820"/>
                  </a:cubicBezTo>
                  <a:lnTo>
                    <a:pt x="2705" y="820"/>
                  </a:lnTo>
                  <a:cubicBezTo>
                    <a:pt x="2604" y="926"/>
                    <a:pt x="2255" y="987"/>
                    <a:pt x="1925" y="954"/>
                  </a:cubicBezTo>
                  <a:cubicBezTo>
                    <a:pt x="1787" y="941"/>
                    <a:pt x="1667" y="912"/>
                    <a:pt x="1586" y="873"/>
                  </a:cubicBezTo>
                  <a:lnTo>
                    <a:pt x="1586" y="873"/>
                  </a:lnTo>
                  <a:cubicBezTo>
                    <a:pt x="1248" y="939"/>
                    <a:pt x="809" y="904"/>
                    <a:pt x="606" y="795"/>
                  </a:cubicBezTo>
                  <a:cubicBezTo>
                    <a:pt x="603" y="793"/>
                    <a:pt x="600" y="792"/>
                    <a:pt x="598" y="791"/>
                  </a:cubicBezTo>
                  <a:lnTo>
                    <a:pt x="598" y="791"/>
                  </a:lnTo>
                  <a:cubicBezTo>
                    <a:pt x="377" y="799"/>
                    <a:pt x="176" y="748"/>
                    <a:pt x="150" y="677"/>
                  </a:cubicBezTo>
                  <a:cubicBezTo>
                    <a:pt x="136" y="639"/>
                    <a:pt x="175" y="602"/>
                    <a:pt x="256" y="574"/>
                  </a:cubicBezTo>
                  <a:lnTo>
                    <a:pt x="256" y="574"/>
                  </a:lnTo>
                  <a:cubicBezTo>
                    <a:pt x="64" y="537"/>
                    <a:pt x="0" y="458"/>
                    <a:pt x="112" y="396"/>
                  </a:cubicBezTo>
                  <a:cubicBezTo>
                    <a:pt x="177" y="360"/>
                    <a:pt x="291" y="337"/>
                    <a:pt x="418" y="332"/>
                  </a:cubicBezTo>
                  <a:lnTo>
                    <a:pt x="422" y="329"/>
                  </a:lnTo>
                  <a:close/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14" name="Freeform 59"/>
            <p:cNvSpPr>
              <a:spLocks noEditPoints="1"/>
            </p:cNvSpPr>
            <p:nvPr/>
          </p:nvSpPr>
          <p:spPr bwMode="auto">
            <a:xfrm>
              <a:off x="6451601" y="4748213"/>
              <a:ext cx="1763713" cy="428625"/>
            </a:xfrm>
            <a:custGeom>
              <a:avLst/>
              <a:gdLst/>
              <a:ahLst/>
              <a:cxnLst>
                <a:cxn ang="0">
                  <a:pos x="360" y="275"/>
                </a:cxn>
                <a:cxn ang="0">
                  <a:pos x="427" y="196"/>
                </a:cxn>
                <a:cxn ang="0">
                  <a:pos x="1115" y="86"/>
                </a:cxn>
                <a:cxn ang="0">
                  <a:pos x="1510" y="45"/>
                </a:cxn>
                <a:cxn ang="0">
                  <a:pos x="2038" y="58"/>
                </a:cxn>
                <a:cxn ang="0">
                  <a:pos x="2322" y="7"/>
                </a:cxn>
                <a:cxn ang="0">
                  <a:pos x="2836" y="32"/>
                </a:cxn>
                <a:cxn ang="0">
                  <a:pos x="3409" y="35"/>
                </a:cxn>
                <a:cxn ang="0">
                  <a:pos x="3565" y="121"/>
                </a:cxn>
                <a:cxn ang="0">
                  <a:pos x="3863" y="195"/>
                </a:cxn>
                <a:cxn ang="0">
                  <a:pos x="3930" y="293"/>
                </a:cxn>
                <a:cxn ang="0">
                  <a:pos x="3954" y="371"/>
                </a:cxn>
                <a:cxn ang="0">
                  <a:pos x="4020" y="455"/>
                </a:cxn>
                <a:cxn ang="0">
                  <a:pos x="3935" y="573"/>
                </a:cxn>
                <a:cxn ang="0">
                  <a:pos x="3470" y="702"/>
                </a:cxn>
                <a:cxn ang="0">
                  <a:pos x="3317" y="794"/>
                </a:cxn>
                <a:cxn ang="0">
                  <a:pos x="2654" y="817"/>
                </a:cxn>
                <a:cxn ang="0">
                  <a:pos x="2353" y="936"/>
                </a:cxn>
                <a:cxn ang="0">
                  <a:pos x="1683" y="920"/>
                </a:cxn>
                <a:cxn ang="0">
                  <a:pos x="1132" y="903"/>
                </a:cxn>
                <a:cxn ang="0">
                  <a:pos x="545" y="788"/>
                </a:cxn>
                <a:cxn ang="0">
                  <a:pos x="147" y="723"/>
                </a:cxn>
                <a:cxn ang="0">
                  <a:pos x="91" y="639"/>
                </a:cxn>
                <a:cxn ang="0">
                  <a:pos x="203" y="556"/>
                </a:cxn>
                <a:cxn ang="0">
                  <a:pos x="15" y="489"/>
                </a:cxn>
                <a:cxn ang="0">
                  <a:pos x="22" y="405"/>
                </a:cxn>
                <a:cxn ang="0">
                  <a:pos x="275" y="321"/>
                </a:cxn>
                <a:cxn ang="0">
                  <a:pos x="278" y="336"/>
                </a:cxn>
                <a:cxn ang="0">
                  <a:pos x="35" y="414"/>
                </a:cxn>
                <a:cxn ang="0">
                  <a:pos x="26" y="477"/>
                </a:cxn>
                <a:cxn ang="0">
                  <a:pos x="214" y="563"/>
                </a:cxn>
                <a:cxn ang="0">
                  <a:pos x="106" y="643"/>
                </a:cxn>
                <a:cxn ang="0">
                  <a:pos x="155" y="709"/>
                </a:cxn>
                <a:cxn ang="0">
                  <a:pos x="549" y="772"/>
                </a:cxn>
                <a:cxn ang="0">
                  <a:pos x="996" y="881"/>
                </a:cxn>
                <a:cxn ang="0">
                  <a:pos x="1607" y="882"/>
                </a:cxn>
                <a:cxn ang="0">
                  <a:pos x="2239" y="936"/>
                </a:cxn>
                <a:cxn ang="0">
                  <a:pos x="2651" y="803"/>
                </a:cxn>
                <a:cxn ang="0">
                  <a:pos x="3233" y="799"/>
                </a:cxn>
                <a:cxn ang="0">
                  <a:pos x="3457" y="694"/>
                </a:cxn>
                <a:cxn ang="0">
                  <a:pos x="3857" y="590"/>
                </a:cxn>
                <a:cxn ang="0">
                  <a:pos x="4000" y="490"/>
                </a:cxn>
                <a:cxn ang="0">
                  <a:pos x="3970" y="402"/>
                </a:cxn>
                <a:cxn ang="0">
                  <a:pos x="3900" y="316"/>
                </a:cxn>
                <a:cxn ang="0">
                  <a:pos x="3890" y="233"/>
                </a:cxn>
                <a:cxn ang="0">
                  <a:pos x="3651" y="146"/>
                </a:cxn>
                <a:cxn ang="0">
                  <a:pos x="3502" y="88"/>
                </a:cxn>
                <a:cxn ang="0">
                  <a:pos x="2995" y="21"/>
                </a:cxn>
                <a:cxn ang="0">
                  <a:pos x="2632" y="29"/>
                </a:cxn>
                <a:cxn ang="0">
                  <a:pos x="2094" y="87"/>
                </a:cxn>
                <a:cxn ang="0">
                  <a:pos x="1692" y="43"/>
                </a:cxn>
                <a:cxn ang="0">
                  <a:pos x="1306" y="126"/>
                </a:cxn>
                <a:cxn ang="0">
                  <a:pos x="578" y="149"/>
                </a:cxn>
                <a:cxn ang="0">
                  <a:pos x="382" y="263"/>
                </a:cxn>
                <a:cxn ang="0">
                  <a:pos x="380" y="317"/>
                </a:cxn>
              </a:cxnLst>
              <a:rect l="0" t="0" r="r" b="b"/>
              <a:pathLst>
                <a:path w="4021" h="959">
                  <a:moveTo>
                    <a:pt x="368" y="312"/>
                  </a:moveTo>
                  <a:lnTo>
                    <a:pt x="365" y="320"/>
                  </a:lnTo>
                  <a:lnTo>
                    <a:pt x="360" y="300"/>
                  </a:lnTo>
                  <a:cubicBezTo>
                    <a:pt x="360" y="300"/>
                    <a:pt x="359" y="299"/>
                    <a:pt x="359" y="298"/>
                  </a:cubicBezTo>
                  <a:lnTo>
                    <a:pt x="359" y="278"/>
                  </a:lnTo>
                  <a:cubicBezTo>
                    <a:pt x="359" y="277"/>
                    <a:pt x="360" y="276"/>
                    <a:pt x="360" y="275"/>
                  </a:cubicBezTo>
                  <a:lnTo>
                    <a:pt x="368" y="255"/>
                  </a:lnTo>
                  <a:cubicBezTo>
                    <a:pt x="368" y="255"/>
                    <a:pt x="369" y="254"/>
                    <a:pt x="369" y="254"/>
                  </a:cubicBezTo>
                  <a:lnTo>
                    <a:pt x="382" y="235"/>
                  </a:lnTo>
                  <a:cubicBezTo>
                    <a:pt x="382" y="234"/>
                    <a:pt x="383" y="234"/>
                    <a:pt x="383" y="233"/>
                  </a:cubicBezTo>
                  <a:lnTo>
                    <a:pt x="425" y="197"/>
                  </a:lnTo>
                  <a:cubicBezTo>
                    <a:pt x="426" y="197"/>
                    <a:pt x="426" y="197"/>
                    <a:pt x="427" y="196"/>
                  </a:cubicBezTo>
                  <a:lnTo>
                    <a:pt x="491" y="163"/>
                  </a:lnTo>
                  <a:lnTo>
                    <a:pt x="573" y="134"/>
                  </a:lnTo>
                  <a:lnTo>
                    <a:pt x="672" y="111"/>
                  </a:lnTo>
                  <a:lnTo>
                    <a:pt x="783" y="95"/>
                  </a:lnTo>
                  <a:lnTo>
                    <a:pt x="907" y="84"/>
                  </a:lnTo>
                  <a:lnTo>
                    <a:pt x="1115" y="86"/>
                  </a:lnTo>
                  <a:lnTo>
                    <a:pt x="1214" y="95"/>
                  </a:lnTo>
                  <a:lnTo>
                    <a:pt x="1309" y="111"/>
                  </a:lnTo>
                  <a:lnTo>
                    <a:pt x="1304" y="111"/>
                  </a:lnTo>
                  <a:lnTo>
                    <a:pt x="1360" y="84"/>
                  </a:lnTo>
                  <a:lnTo>
                    <a:pt x="1429" y="62"/>
                  </a:lnTo>
                  <a:lnTo>
                    <a:pt x="1510" y="45"/>
                  </a:lnTo>
                  <a:lnTo>
                    <a:pt x="1598" y="34"/>
                  </a:lnTo>
                  <a:lnTo>
                    <a:pt x="1691" y="27"/>
                  </a:lnTo>
                  <a:lnTo>
                    <a:pt x="1787" y="26"/>
                  </a:lnTo>
                  <a:lnTo>
                    <a:pt x="1883" y="32"/>
                  </a:lnTo>
                  <a:lnTo>
                    <a:pt x="1976" y="45"/>
                  </a:lnTo>
                  <a:lnTo>
                    <a:pt x="2038" y="58"/>
                  </a:lnTo>
                  <a:lnTo>
                    <a:pt x="2092" y="72"/>
                  </a:lnTo>
                  <a:lnTo>
                    <a:pt x="2087" y="72"/>
                  </a:lnTo>
                  <a:lnTo>
                    <a:pt x="2131" y="50"/>
                  </a:lnTo>
                  <a:lnTo>
                    <a:pt x="2186" y="31"/>
                  </a:lnTo>
                  <a:lnTo>
                    <a:pt x="2251" y="17"/>
                  </a:lnTo>
                  <a:lnTo>
                    <a:pt x="2322" y="7"/>
                  </a:lnTo>
                  <a:lnTo>
                    <a:pt x="2477" y="0"/>
                  </a:lnTo>
                  <a:lnTo>
                    <a:pt x="2633" y="13"/>
                  </a:lnTo>
                  <a:lnTo>
                    <a:pt x="2711" y="30"/>
                  </a:lnTo>
                  <a:lnTo>
                    <a:pt x="2776" y="52"/>
                  </a:lnTo>
                  <a:lnTo>
                    <a:pt x="2771" y="52"/>
                  </a:lnTo>
                  <a:lnTo>
                    <a:pt x="2836" y="32"/>
                  </a:lnTo>
                  <a:lnTo>
                    <a:pt x="2912" y="16"/>
                  </a:lnTo>
                  <a:lnTo>
                    <a:pt x="2993" y="6"/>
                  </a:lnTo>
                  <a:lnTo>
                    <a:pt x="3079" y="0"/>
                  </a:lnTo>
                  <a:lnTo>
                    <a:pt x="3251" y="6"/>
                  </a:lnTo>
                  <a:lnTo>
                    <a:pt x="3334" y="18"/>
                  </a:lnTo>
                  <a:lnTo>
                    <a:pt x="3409" y="35"/>
                  </a:lnTo>
                  <a:lnTo>
                    <a:pt x="3464" y="53"/>
                  </a:lnTo>
                  <a:lnTo>
                    <a:pt x="3509" y="73"/>
                  </a:lnTo>
                  <a:cubicBezTo>
                    <a:pt x="3509" y="73"/>
                    <a:pt x="3510" y="74"/>
                    <a:pt x="3510" y="74"/>
                  </a:cubicBezTo>
                  <a:lnTo>
                    <a:pt x="3543" y="96"/>
                  </a:lnTo>
                  <a:cubicBezTo>
                    <a:pt x="3544" y="96"/>
                    <a:pt x="3544" y="97"/>
                    <a:pt x="3545" y="97"/>
                  </a:cubicBezTo>
                  <a:lnTo>
                    <a:pt x="3565" y="121"/>
                  </a:lnTo>
                  <a:lnTo>
                    <a:pt x="3559" y="119"/>
                  </a:lnTo>
                  <a:lnTo>
                    <a:pt x="3653" y="131"/>
                  </a:lnTo>
                  <a:lnTo>
                    <a:pt x="3736" y="147"/>
                  </a:lnTo>
                  <a:lnTo>
                    <a:pt x="3806" y="169"/>
                  </a:lnTo>
                  <a:lnTo>
                    <a:pt x="3862" y="194"/>
                  </a:lnTo>
                  <a:cubicBezTo>
                    <a:pt x="3862" y="194"/>
                    <a:pt x="3863" y="195"/>
                    <a:pt x="3863" y="195"/>
                  </a:cubicBezTo>
                  <a:lnTo>
                    <a:pt x="3901" y="222"/>
                  </a:lnTo>
                  <a:cubicBezTo>
                    <a:pt x="3902" y="222"/>
                    <a:pt x="3902" y="223"/>
                    <a:pt x="3903" y="224"/>
                  </a:cubicBezTo>
                  <a:lnTo>
                    <a:pt x="3925" y="254"/>
                  </a:lnTo>
                  <a:cubicBezTo>
                    <a:pt x="3926" y="255"/>
                    <a:pt x="3926" y="256"/>
                    <a:pt x="3926" y="257"/>
                  </a:cubicBezTo>
                  <a:lnTo>
                    <a:pt x="3930" y="288"/>
                  </a:lnTo>
                  <a:cubicBezTo>
                    <a:pt x="3931" y="290"/>
                    <a:pt x="3930" y="292"/>
                    <a:pt x="3930" y="293"/>
                  </a:cubicBezTo>
                  <a:lnTo>
                    <a:pt x="3913" y="325"/>
                  </a:lnTo>
                  <a:cubicBezTo>
                    <a:pt x="3912" y="326"/>
                    <a:pt x="3912" y="327"/>
                    <a:pt x="3911" y="327"/>
                  </a:cubicBezTo>
                  <a:lnTo>
                    <a:pt x="3889" y="348"/>
                  </a:lnTo>
                  <a:lnTo>
                    <a:pt x="3887" y="335"/>
                  </a:lnTo>
                  <a:lnTo>
                    <a:pt x="3923" y="352"/>
                  </a:lnTo>
                  <a:lnTo>
                    <a:pt x="3954" y="371"/>
                  </a:lnTo>
                  <a:lnTo>
                    <a:pt x="3979" y="389"/>
                  </a:lnTo>
                  <a:cubicBezTo>
                    <a:pt x="3980" y="389"/>
                    <a:pt x="3980" y="390"/>
                    <a:pt x="3980" y="390"/>
                  </a:cubicBezTo>
                  <a:lnTo>
                    <a:pt x="3999" y="409"/>
                  </a:lnTo>
                  <a:cubicBezTo>
                    <a:pt x="4000" y="409"/>
                    <a:pt x="4000" y="410"/>
                    <a:pt x="4001" y="411"/>
                  </a:cubicBezTo>
                  <a:lnTo>
                    <a:pt x="4020" y="450"/>
                  </a:lnTo>
                  <a:cubicBezTo>
                    <a:pt x="4020" y="451"/>
                    <a:pt x="4021" y="453"/>
                    <a:pt x="4020" y="455"/>
                  </a:cubicBezTo>
                  <a:lnTo>
                    <a:pt x="4015" y="493"/>
                  </a:lnTo>
                  <a:cubicBezTo>
                    <a:pt x="4015" y="494"/>
                    <a:pt x="4015" y="495"/>
                    <a:pt x="4014" y="496"/>
                  </a:cubicBezTo>
                  <a:lnTo>
                    <a:pt x="3987" y="534"/>
                  </a:lnTo>
                  <a:cubicBezTo>
                    <a:pt x="3986" y="535"/>
                    <a:pt x="3986" y="535"/>
                    <a:pt x="3985" y="536"/>
                  </a:cubicBezTo>
                  <a:lnTo>
                    <a:pt x="3936" y="572"/>
                  </a:lnTo>
                  <a:cubicBezTo>
                    <a:pt x="3936" y="572"/>
                    <a:pt x="3935" y="573"/>
                    <a:pt x="3935" y="573"/>
                  </a:cubicBezTo>
                  <a:lnTo>
                    <a:pt x="3864" y="605"/>
                  </a:lnTo>
                  <a:lnTo>
                    <a:pt x="3770" y="633"/>
                  </a:lnTo>
                  <a:lnTo>
                    <a:pt x="3631" y="659"/>
                  </a:lnTo>
                  <a:lnTo>
                    <a:pt x="3475" y="672"/>
                  </a:lnTo>
                  <a:lnTo>
                    <a:pt x="3482" y="667"/>
                  </a:lnTo>
                  <a:lnTo>
                    <a:pt x="3470" y="702"/>
                  </a:lnTo>
                  <a:cubicBezTo>
                    <a:pt x="3470" y="703"/>
                    <a:pt x="3469" y="704"/>
                    <a:pt x="3468" y="705"/>
                  </a:cubicBezTo>
                  <a:lnTo>
                    <a:pt x="3436" y="737"/>
                  </a:lnTo>
                  <a:cubicBezTo>
                    <a:pt x="3436" y="738"/>
                    <a:pt x="3435" y="738"/>
                    <a:pt x="3434" y="738"/>
                  </a:cubicBezTo>
                  <a:lnTo>
                    <a:pt x="3384" y="767"/>
                  </a:lnTo>
                  <a:cubicBezTo>
                    <a:pt x="3384" y="768"/>
                    <a:pt x="3384" y="768"/>
                    <a:pt x="3383" y="768"/>
                  </a:cubicBezTo>
                  <a:lnTo>
                    <a:pt x="3317" y="794"/>
                  </a:lnTo>
                  <a:lnTo>
                    <a:pt x="3236" y="814"/>
                  </a:lnTo>
                  <a:lnTo>
                    <a:pt x="3145" y="830"/>
                  </a:lnTo>
                  <a:lnTo>
                    <a:pt x="3043" y="840"/>
                  </a:lnTo>
                  <a:lnTo>
                    <a:pt x="2935" y="843"/>
                  </a:lnTo>
                  <a:lnTo>
                    <a:pt x="2789" y="836"/>
                  </a:lnTo>
                  <a:lnTo>
                    <a:pt x="2654" y="817"/>
                  </a:lnTo>
                  <a:lnTo>
                    <a:pt x="2660" y="816"/>
                  </a:lnTo>
                  <a:lnTo>
                    <a:pt x="2611" y="854"/>
                  </a:lnTo>
                  <a:cubicBezTo>
                    <a:pt x="2611" y="854"/>
                    <a:pt x="2610" y="854"/>
                    <a:pt x="2610" y="855"/>
                  </a:cubicBezTo>
                  <a:lnTo>
                    <a:pt x="2541" y="887"/>
                  </a:lnTo>
                  <a:lnTo>
                    <a:pt x="2454" y="915"/>
                  </a:lnTo>
                  <a:lnTo>
                    <a:pt x="2353" y="936"/>
                  </a:lnTo>
                  <a:lnTo>
                    <a:pt x="2242" y="951"/>
                  </a:lnTo>
                  <a:lnTo>
                    <a:pt x="2123" y="959"/>
                  </a:lnTo>
                  <a:lnTo>
                    <a:pt x="1999" y="959"/>
                  </a:lnTo>
                  <a:lnTo>
                    <a:pt x="1875" y="951"/>
                  </a:lnTo>
                  <a:lnTo>
                    <a:pt x="1774" y="938"/>
                  </a:lnTo>
                  <a:lnTo>
                    <a:pt x="1683" y="920"/>
                  </a:lnTo>
                  <a:lnTo>
                    <a:pt x="1602" y="897"/>
                  </a:lnTo>
                  <a:lnTo>
                    <a:pt x="1534" y="870"/>
                  </a:lnTo>
                  <a:lnTo>
                    <a:pt x="1538" y="870"/>
                  </a:lnTo>
                  <a:lnTo>
                    <a:pt x="1407" y="890"/>
                  </a:lnTo>
                  <a:lnTo>
                    <a:pt x="1270" y="901"/>
                  </a:lnTo>
                  <a:lnTo>
                    <a:pt x="1132" y="903"/>
                  </a:lnTo>
                  <a:lnTo>
                    <a:pt x="995" y="897"/>
                  </a:lnTo>
                  <a:lnTo>
                    <a:pt x="866" y="882"/>
                  </a:lnTo>
                  <a:lnTo>
                    <a:pt x="746" y="859"/>
                  </a:lnTo>
                  <a:lnTo>
                    <a:pt x="641" y="829"/>
                  </a:lnTo>
                  <a:lnTo>
                    <a:pt x="553" y="792"/>
                  </a:lnTo>
                  <a:lnTo>
                    <a:pt x="545" y="788"/>
                  </a:lnTo>
                  <a:lnTo>
                    <a:pt x="548" y="788"/>
                  </a:lnTo>
                  <a:lnTo>
                    <a:pt x="388" y="784"/>
                  </a:lnTo>
                  <a:lnTo>
                    <a:pt x="315" y="774"/>
                  </a:lnTo>
                  <a:lnTo>
                    <a:pt x="250" y="761"/>
                  </a:lnTo>
                  <a:lnTo>
                    <a:pt x="193" y="743"/>
                  </a:lnTo>
                  <a:lnTo>
                    <a:pt x="147" y="723"/>
                  </a:lnTo>
                  <a:cubicBezTo>
                    <a:pt x="147" y="723"/>
                    <a:pt x="146" y="722"/>
                    <a:pt x="146" y="722"/>
                  </a:cubicBezTo>
                  <a:lnTo>
                    <a:pt x="114" y="699"/>
                  </a:lnTo>
                  <a:cubicBezTo>
                    <a:pt x="113" y="698"/>
                    <a:pt x="112" y="698"/>
                    <a:pt x="112" y="697"/>
                  </a:cubicBezTo>
                  <a:lnTo>
                    <a:pt x="94" y="671"/>
                  </a:lnTo>
                  <a:cubicBezTo>
                    <a:pt x="93" y="670"/>
                    <a:pt x="93" y="668"/>
                    <a:pt x="92" y="667"/>
                  </a:cubicBezTo>
                  <a:lnTo>
                    <a:pt x="91" y="639"/>
                  </a:lnTo>
                  <a:cubicBezTo>
                    <a:pt x="91" y="637"/>
                    <a:pt x="92" y="635"/>
                    <a:pt x="93" y="634"/>
                  </a:cubicBezTo>
                  <a:lnTo>
                    <a:pt x="111" y="607"/>
                  </a:lnTo>
                  <a:cubicBezTo>
                    <a:pt x="111" y="606"/>
                    <a:pt x="112" y="605"/>
                    <a:pt x="113" y="605"/>
                  </a:cubicBezTo>
                  <a:lnTo>
                    <a:pt x="149" y="580"/>
                  </a:lnTo>
                  <a:cubicBezTo>
                    <a:pt x="149" y="580"/>
                    <a:pt x="150" y="579"/>
                    <a:pt x="150" y="579"/>
                  </a:cubicBezTo>
                  <a:lnTo>
                    <a:pt x="203" y="556"/>
                  </a:lnTo>
                  <a:lnTo>
                    <a:pt x="205" y="571"/>
                  </a:lnTo>
                  <a:lnTo>
                    <a:pt x="139" y="555"/>
                  </a:lnTo>
                  <a:lnTo>
                    <a:pt x="85" y="536"/>
                  </a:lnTo>
                  <a:lnTo>
                    <a:pt x="44" y="515"/>
                  </a:lnTo>
                  <a:cubicBezTo>
                    <a:pt x="43" y="514"/>
                    <a:pt x="43" y="514"/>
                    <a:pt x="42" y="513"/>
                  </a:cubicBezTo>
                  <a:lnTo>
                    <a:pt x="15" y="489"/>
                  </a:lnTo>
                  <a:cubicBezTo>
                    <a:pt x="14" y="489"/>
                    <a:pt x="14" y="488"/>
                    <a:pt x="13" y="487"/>
                  </a:cubicBezTo>
                  <a:lnTo>
                    <a:pt x="1" y="463"/>
                  </a:lnTo>
                  <a:cubicBezTo>
                    <a:pt x="1" y="462"/>
                    <a:pt x="0" y="460"/>
                    <a:pt x="0" y="459"/>
                  </a:cubicBezTo>
                  <a:lnTo>
                    <a:pt x="2" y="434"/>
                  </a:lnTo>
                  <a:cubicBezTo>
                    <a:pt x="3" y="432"/>
                    <a:pt x="3" y="431"/>
                    <a:pt x="4" y="430"/>
                  </a:cubicBezTo>
                  <a:lnTo>
                    <a:pt x="22" y="405"/>
                  </a:lnTo>
                  <a:cubicBezTo>
                    <a:pt x="22" y="404"/>
                    <a:pt x="23" y="403"/>
                    <a:pt x="24" y="403"/>
                  </a:cubicBezTo>
                  <a:lnTo>
                    <a:pt x="58" y="379"/>
                  </a:lnTo>
                  <a:cubicBezTo>
                    <a:pt x="58" y="379"/>
                    <a:pt x="59" y="378"/>
                    <a:pt x="59" y="378"/>
                  </a:cubicBezTo>
                  <a:lnTo>
                    <a:pt x="116" y="354"/>
                  </a:lnTo>
                  <a:lnTo>
                    <a:pt x="190" y="334"/>
                  </a:lnTo>
                  <a:lnTo>
                    <a:pt x="275" y="321"/>
                  </a:lnTo>
                  <a:lnTo>
                    <a:pt x="368" y="313"/>
                  </a:lnTo>
                  <a:lnTo>
                    <a:pt x="364" y="315"/>
                  </a:lnTo>
                  <a:lnTo>
                    <a:pt x="368" y="312"/>
                  </a:lnTo>
                  <a:close/>
                  <a:moveTo>
                    <a:pt x="373" y="328"/>
                  </a:moveTo>
                  <a:cubicBezTo>
                    <a:pt x="372" y="329"/>
                    <a:pt x="371" y="329"/>
                    <a:pt x="369" y="329"/>
                  </a:cubicBezTo>
                  <a:lnTo>
                    <a:pt x="278" y="336"/>
                  </a:lnTo>
                  <a:lnTo>
                    <a:pt x="195" y="349"/>
                  </a:lnTo>
                  <a:lnTo>
                    <a:pt x="123" y="369"/>
                  </a:lnTo>
                  <a:lnTo>
                    <a:pt x="66" y="393"/>
                  </a:lnTo>
                  <a:lnTo>
                    <a:pt x="67" y="392"/>
                  </a:lnTo>
                  <a:lnTo>
                    <a:pt x="33" y="416"/>
                  </a:lnTo>
                  <a:lnTo>
                    <a:pt x="35" y="414"/>
                  </a:lnTo>
                  <a:lnTo>
                    <a:pt x="17" y="439"/>
                  </a:lnTo>
                  <a:lnTo>
                    <a:pt x="18" y="435"/>
                  </a:lnTo>
                  <a:lnTo>
                    <a:pt x="16" y="460"/>
                  </a:lnTo>
                  <a:lnTo>
                    <a:pt x="16" y="456"/>
                  </a:lnTo>
                  <a:lnTo>
                    <a:pt x="28" y="480"/>
                  </a:lnTo>
                  <a:lnTo>
                    <a:pt x="26" y="477"/>
                  </a:lnTo>
                  <a:lnTo>
                    <a:pt x="53" y="501"/>
                  </a:lnTo>
                  <a:lnTo>
                    <a:pt x="51" y="500"/>
                  </a:lnTo>
                  <a:lnTo>
                    <a:pt x="90" y="521"/>
                  </a:lnTo>
                  <a:lnTo>
                    <a:pt x="142" y="540"/>
                  </a:lnTo>
                  <a:lnTo>
                    <a:pt x="208" y="556"/>
                  </a:lnTo>
                  <a:cubicBezTo>
                    <a:pt x="212" y="556"/>
                    <a:pt x="214" y="559"/>
                    <a:pt x="214" y="563"/>
                  </a:cubicBezTo>
                  <a:cubicBezTo>
                    <a:pt x="215" y="566"/>
                    <a:pt x="213" y="569"/>
                    <a:pt x="210" y="571"/>
                  </a:cubicBezTo>
                  <a:lnTo>
                    <a:pt x="157" y="594"/>
                  </a:lnTo>
                  <a:lnTo>
                    <a:pt x="158" y="593"/>
                  </a:lnTo>
                  <a:lnTo>
                    <a:pt x="122" y="618"/>
                  </a:lnTo>
                  <a:lnTo>
                    <a:pt x="124" y="616"/>
                  </a:lnTo>
                  <a:lnTo>
                    <a:pt x="106" y="643"/>
                  </a:lnTo>
                  <a:lnTo>
                    <a:pt x="107" y="638"/>
                  </a:lnTo>
                  <a:lnTo>
                    <a:pt x="108" y="666"/>
                  </a:lnTo>
                  <a:lnTo>
                    <a:pt x="107" y="662"/>
                  </a:lnTo>
                  <a:lnTo>
                    <a:pt x="125" y="688"/>
                  </a:lnTo>
                  <a:lnTo>
                    <a:pt x="123" y="686"/>
                  </a:lnTo>
                  <a:lnTo>
                    <a:pt x="155" y="709"/>
                  </a:lnTo>
                  <a:lnTo>
                    <a:pt x="154" y="708"/>
                  </a:lnTo>
                  <a:lnTo>
                    <a:pt x="198" y="728"/>
                  </a:lnTo>
                  <a:lnTo>
                    <a:pt x="253" y="746"/>
                  </a:lnTo>
                  <a:lnTo>
                    <a:pt x="318" y="759"/>
                  </a:lnTo>
                  <a:lnTo>
                    <a:pt x="389" y="768"/>
                  </a:lnTo>
                  <a:lnTo>
                    <a:pt x="549" y="772"/>
                  </a:lnTo>
                  <a:cubicBezTo>
                    <a:pt x="550" y="772"/>
                    <a:pt x="551" y="773"/>
                    <a:pt x="552" y="773"/>
                  </a:cubicBezTo>
                  <a:lnTo>
                    <a:pt x="560" y="777"/>
                  </a:lnTo>
                  <a:lnTo>
                    <a:pt x="646" y="814"/>
                  </a:lnTo>
                  <a:lnTo>
                    <a:pt x="749" y="844"/>
                  </a:lnTo>
                  <a:lnTo>
                    <a:pt x="867" y="867"/>
                  </a:lnTo>
                  <a:lnTo>
                    <a:pt x="996" y="881"/>
                  </a:lnTo>
                  <a:lnTo>
                    <a:pt x="1131" y="887"/>
                  </a:lnTo>
                  <a:lnTo>
                    <a:pt x="1269" y="885"/>
                  </a:lnTo>
                  <a:lnTo>
                    <a:pt x="1404" y="875"/>
                  </a:lnTo>
                  <a:lnTo>
                    <a:pt x="1535" y="855"/>
                  </a:lnTo>
                  <a:cubicBezTo>
                    <a:pt x="1537" y="854"/>
                    <a:pt x="1538" y="854"/>
                    <a:pt x="1539" y="855"/>
                  </a:cubicBezTo>
                  <a:lnTo>
                    <a:pt x="1607" y="882"/>
                  </a:lnTo>
                  <a:lnTo>
                    <a:pt x="1686" y="905"/>
                  </a:lnTo>
                  <a:lnTo>
                    <a:pt x="1777" y="923"/>
                  </a:lnTo>
                  <a:lnTo>
                    <a:pt x="1876" y="935"/>
                  </a:lnTo>
                  <a:lnTo>
                    <a:pt x="1999" y="943"/>
                  </a:lnTo>
                  <a:lnTo>
                    <a:pt x="2122" y="943"/>
                  </a:lnTo>
                  <a:lnTo>
                    <a:pt x="2239" y="936"/>
                  </a:lnTo>
                  <a:lnTo>
                    <a:pt x="2350" y="921"/>
                  </a:lnTo>
                  <a:lnTo>
                    <a:pt x="2449" y="900"/>
                  </a:lnTo>
                  <a:lnTo>
                    <a:pt x="2534" y="872"/>
                  </a:lnTo>
                  <a:lnTo>
                    <a:pt x="2603" y="840"/>
                  </a:lnTo>
                  <a:lnTo>
                    <a:pt x="2602" y="841"/>
                  </a:lnTo>
                  <a:lnTo>
                    <a:pt x="2651" y="803"/>
                  </a:lnTo>
                  <a:cubicBezTo>
                    <a:pt x="2652" y="802"/>
                    <a:pt x="2654" y="801"/>
                    <a:pt x="2657" y="802"/>
                  </a:cubicBezTo>
                  <a:lnTo>
                    <a:pt x="2790" y="820"/>
                  </a:lnTo>
                  <a:lnTo>
                    <a:pt x="2934" y="827"/>
                  </a:lnTo>
                  <a:lnTo>
                    <a:pt x="3042" y="824"/>
                  </a:lnTo>
                  <a:lnTo>
                    <a:pt x="3142" y="815"/>
                  </a:lnTo>
                  <a:lnTo>
                    <a:pt x="3233" y="799"/>
                  </a:lnTo>
                  <a:lnTo>
                    <a:pt x="3312" y="779"/>
                  </a:lnTo>
                  <a:lnTo>
                    <a:pt x="3378" y="753"/>
                  </a:lnTo>
                  <a:lnTo>
                    <a:pt x="3376" y="754"/>
                  </a:lnTo>
                  <a:lnTo>
                    <a:pt x="3426" y="725"/>
                  </a:lnTo>
                  <a:lnTo>
                    <a:pt x="3425" y="726"/>
                  </a:lnTo>
                  <a:lnTo>
                    <a:pt x="3457" y="694"/>
                  </a:lnTo>
                  <a:lnTo>
                    <a:pt x="3455" y="697"/>
                  </a:lnTo>
                  <a:lnTo>
                    <a:pt x="3467" y="662"/>
                  </a:lnTo>
                  <a:cubicBezTo>
                    <a:pt x="3468" y="659"/>
                    <a:pt x="3471" y="657"/>
                    <a:pt x="3474" y="656"/>
                  </a:cubicBezTo>
                  <a:lnTo>
                    <a:pt x="3628" y="644"/>
                  </a:lnTo>
                  <a:lnTo>
                    <a:pt x="3765" y="618"/>
                  </a:lnTo>
                  <a:lnTo>
                    <a:pt x="3857" y="590"/>
                  </a:lnTo>
                  <a:lnTo>
                    <a:pt x="3928" y="558"/>
                  </a:lnTo>
                  <a:lnTo>
                    <a:pt x="3927" y="559"/>
                  </a:lnTo>
                  <a:lnTo>
                    <a:pt x="3976" y="523"/>
                  </a:lnTo>
                  <a:lnTo>
                    <a:pt x="3974" y="525"/>
                  </a:lnTo>
                  <a:lnTo>
                    <a:pt x="4001" y="487"/>
                  </a:lnTo>
                  <a:lnTo>
                    <a:pt x="4000" y="490"/>
                  </a:lnTo>
                  <a:lnTo>
                    <a:pt x="4005" y="452"/>
                  </a:lnTo>
                  <a:lnTo>
                    <a:pt x="4005" y="457"/>
                  </a:lnTo>
                  <a:lnTo>
                    <a:pt x="3986" y="418"/>
                  </a:lnTo>
                  <a:lnTo>
                    <a:pt x="3988" y="420"/>
                  </a:lnTo>
                  <a:lnTo>
                    <a:pt x="3969" y="401"/>
                  </a:lnTo>
                  <a:lnTo>
                    <a:pt x="3970" y="402"/>
                  </a:lnTo>
                  <a:lnTo>
                    <a:pt x="3946" y="384"/>
                  </a:lnTo>
                  <a:lnTo>
                    <a:pt x="3916" y="367"/>
                  </a:lnTo>
                  <a:lnTo>
                    <a:pt x="3880" y="350"/>
                  </a:lnTo>
                  <a:cubicBezTo>
                    <a:pt x="3878" y="349"/>
                    <a:pt x="3876" y="346"/>
                    <a:pt x="3876" y="344"/>
                  </a:cubicBezTo>
                  <a:cubicBezTo>
                    <a:pt x="3875" y="341"/>
                    <a:pt x="3876" y="338"/>
                    <a:pt x="3878" y="337"/>
                  </a:cubicBezTo>
                  <a:lnTo>
                    <a:pt x="3900" y="316"/>
                  </a:lnTo>
                  <a:lnTo>
                    <a:pt x="3898" y="318"/>
                  </a:lnTo>
                  <a:lnTo>
                    <a:pt x="3915" y="286"/>
                  </a:lnTo>
                  <a:lnTo>
                    <a:pt x="3915" y="290"/>
                  </a:lnTo>
                  <a:lnTo>
                    <a:pt x="3911" y="259"/>
                  </a:lnTo>
                  <a:lnTo>
                    <a:pt x="3912" y="263"/>
                  </a:lnTo>
                  <a:lnTo>
                    <a:pt x="3890" y="233"/>
                  </a:lnTo>
                  <a:lnTo>
                    <a:pt x="3892" y="235"/>
                  </a:lnTo>
                  <a:lnTo>
                    <a:pt x="3854" y="208"/>
                  </a:lnTo>
                  <a:lnTo>
                    <a:pt x="3855" y="209"/>
                  </a:lnTo>
                  <a:lnTo>
                    <a:pt x="3801" y="184"/>
                  </a:lnTo>
                  <a:lnTo>
                    <a:pt x="3733" y="162"/>
                  </a:lnTo>
                  <a:lnTo>
                    <a:pt x="3651" y="146"/>
                  </a:lnTo>
                  <a:lnTo>
                    <a:pt x="3557" y="134"/>
                  </a:lnTo>
                  <a:cubicBezTo>
                    <a:pt x="3555" y="134"/>
                    <a:pt x="3554" y="133"/>
                    <a:pt x="3552" y="132"/>
                  </a:cubicBezTo>
                  <a:lnTo>
                    <a:pt x="3532" y="108"/>
                  </a:lnTo>
                  <a:lnTo>
                    <a:pt x="3534" y="109"/>
                  </a:lnTo>
                  <a:lnTo>
                    <a:pt x="3501" y="87"/>
                  </a:lnTo>
                  <a:lnTo>
                    <a:pt x="3502" y="88"/>
                  </a:lnTo>
                  <a:lnTo>
                    <a:pt x="3459" y="68"/>
                  </a:lnTo>
                  <a:lnTo>
                    <a:pt x="3406" y="50"/>
                  </a:lnTo>
                  <a:lnTo>
                    <a:pt x="3331" y="33"/>
                  </a:lnTo>
                  <a:lnTo>
                    <a:pt x="3250" y="22"/>
                  </a:lnTo>
                  <a:lnTo>
                    <a:pt x="3080" y="16"/>
                  </a:lnTo>
                  <a:lnTo>
                    <a:pt x="2995" y="21"/>
                  </a:lnTo>
                  <a:lnTo>
                    <a:pt x="2915" y="31"/>
                  </a:lnTo>
                  <a:lnTo>
                    <a:pt x="2841" y="47"/>
                  </a:lnTo>
                  <a:lnTo>
                    <a:pt x="2776" y="67"/>
                  </a:lnTo>
                  <a:cubicBezTo>
                    <a:pt x="2774" y="68"/>
                    <a:pt x="2772" y="68"/>
                    <a:pt x="2771" y="67"/>
                  </a:cubicBezTo>
                  <a:lnTo>
                    <a:pt x="2708" y="45"/>
                  </a:lnTo>
                  <a:lnTo>
                    <a:pt x="2632" y="29"/>
                  </a:lnTo>
                  <a:lnTo>
                    <a:pt x="2478" y="16"/>
                  </a:lnTo>
                  <a:lnTo>
                    <a:pt x="2325" y="22"/>
                  </a:lnTo>
                  <a:lnTo>
                    <a:pt x="2254" y="32"/>
                  </a:lnTo>
                  <a:lnTo>
                    <a:pt x="2191" y="46"/>
                  </a:lnTo>
                  <a:lnTo>
                    <a:pt x="2138" y="65"/>
                  </a:lnTo>
                  <a:lnTo>
                    <a:pt x="2094" y="87"/>
                  </a:lnTo>
                  <a:cubicBezTo>
                    <a:pt x="2092" y="87"/>
                    <a:pt x="2090" y="88"/>
                    <a:pt x="2088" y="87"/>
                  </a:cubicBezTo>
                  <a:lnTo>
                    <a:pt x="2035" y="73"/>
                  </a:lnTo>
                  <a:lnTo>
                    <a:pt x="1974" y="60"/>
                  </a:lnTo>
                  <a:lnTo>
                    <a:pt x="1882" y="48"/>
                  </a:lnTo>
                  <a:lnTo>
                    <a:pt x="1788" y="42"/>
                  </a:lnTo>
                  <a:lnTo>
                    <a:pt x="1692" y="43"/>
                  </a:lnTo>
                  <a:lnTo>
                    <a:pt x="1600" y="49"/>
                  </a:lnTo>
                  <a:lnTo>
                    <a:pt x="1513" y="60"/>
                  </a:lnTo>
                  <a:lnTo>
                    <a:pt x="1434" y="77"/>
                  </a:lnTo>
                  <a:lnTo>
                    <a:pt x="1367" y="99"/>
                  </a:lnTo>
                  <a:lnTo>
                    <a:pt x="1311" y="126"/>
                  </a:lnTo>
                  <a:cubicBezTo>
                    <a:pt x="1309" y="126"/>
                    <a:pt x="1308" y="127"/>
                    <a:pt x="1306" y="126"/>
                  </a:cubicBezTo>
                  <a:lnTo>
                    <a:pt x="1213" y="111"/>
                  </a:lnTo>
                  <a:lnTo>
                    <a:pt x="1114" y="102"/>
                  </a:lnTo>
                  <a:lnTo>
                    <a:pt x="908" y="100"/>
                  </a:lnTo>
                  <a:lnTo>
                    <a:pt x="786" y="110"/>
                  </a:lnTo>
                  <a:lnTo>
                    <a:pt x="675" y="126"/>
                  </a:lnTo>
                  <a:lnTo>
                    <a:pt x="578" y="149"/>
                  </a:lnTo>
                  <a:lnTo>
                    <a:pt x="498" y="178"/>
                  </a:lnTo>
                  <a:lnTo>
                    <a:pt x="434" y="211"/>
                  </a:lnTo>
                  <a:lnTo>
                    <a:pt x="436" y="210"/>
                  </a:lnTo>
                  <a:lnTo>
                    <a:pt x="394" y="246"/>
                  </a:lnTo>
                  <a:lnTo>
                    <a:pt x="395" y="244"/>
                  </a:lnTo>
                  <a:lnTo>
                    <a:pt x="382" y="263"/>
                  </a:lnTo>
                  <a:lnTo>
                    <a:pt x="383" y="261"/>
                  </a:lnTo>
                  <a:lnTo>
                    <a:pt x="375" y="281"/>
                  </a:lnTo>
                  <a:lnTo>
                    <a:pt x="375" y="278"/>
                  </a:lnTo>
                  <a:lnTo>
                    <a:pt x="375" y="298"/>
                  </a:lnTo>
                  <a:lnTo>
                    <a:pt x="375" y="297"/>
                  </a:lnTo>
                  <a:lnTo>
                    <a:pt x="380" y="317"/>
                  </a:lnTo>
                  <a:cubicBezTo>
                    <a:pt x="381" y="320"/>
                    <a:pt x="380" y="323"/>
                    <a:pt x="377" y="325"/>
                  </a:cubicBezTo>
                  <a:lnTo>
                    <a:pt x="373" y="328"/>
                  </a:lnTo>
                  <a:close/>
                </a:path>
              </a:pathLst>
            </a:custGeom>
            <a:grp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15" name="Freeform 60"/>
            <p:cNvSpPr>
              <a:spLocks noEditPoints="1"/>
            </p:cNvSpPr>
            <p:nvPr/>
          </p:nvSpPr>
          <p:spPr bwMode="auto">
            <a:xfrm>
              <a:off x="6542088" y="4770438"/>
              <a:ext cx="1612900" cy="363537"/>
            </a:xfrm>
            <a:custGeom>
              <a:avLst/>
              <a:gdLst/>
              <a:ahLst/>
              <a:cxnLst>
                <a:cxn ang="0">
                  <a:pos x="114" y="533"/>
                </a:cxn>
                <a:cxn ang="0">
                  <a:pos x="3" y="503"/>
                </a:cxn>
                <a:cxn ang="0">
                  <a:pos x="237" y="519"/>
                </a:cxn>
                <a:cxn ang="0">
                  <a:pos x="444" y="726"/>
                </a:cxn>
                <a:cxn ang="0">
                  <a:pos x="340" y="718"/>
                </a:cxn>
                <a:cxn ang="0">
                  <a:pos x="444" y="726"/>
                </a:cxn>
                <a:cxn ang="0">
                  <a:pos x="1290" y="798"/>
                </a:cxn>
                <a:cxn ang="0">
                  <a:pos x="1270" y="766"/>
                </a:cxn>
                <a:cxn ang="0">
                  <a:pos x="1331" y="803"/>
                </a:cxn>
                <a:cxn ang="0">
                  <a:pos x="2479" y="719"/>
                </a:cxn>
                <a:cxn ang="0">
                  <a:pos x="2469" y="741"/>
                </a:cxn>
                <a:cxn ang="0">
                  <a:pos x="2440" y="753"/>
                </a:cxn>
                <a:cxn ang="0">
                  <a:pos x="2455" y="733"/>
                </a:cxn>
                <a:cxn ang="0">
                  <a:pos x="2479" y="719"/>
                </a:cxn>
                <a:cxn ang="0">
                  <a:pos x="3030" y="462"/>
                </a:cxn>
                <a:cxn ang="0">
                  <a:pos x="3142" y="495"/>
                </a:cxn>
                <a:cxn ang="0">
                  <a:pos x="3222" y="536"/>
                </a:cxn>
                <a:cxn ang="0">
                  <a:pos x="3248" y="560"/>
                </a:cxn>
                <a:cxn ang="0">
                  <a:pos x="3265" y="585"/>
                </a:cxn>
                <a:cxn ang="0">
                  <a:pos x="3271" y="612"/>
                </a:cxn>
                <a:cxn ang="0">
                  <a:pos x="3251" y="591"/>
                </a:cxn>
                <a:cxn ang="0">
                  <a:pos x="3236" y="570"/>
                </a:cxn>
                <a:cxn ang="0">
                  <a:pos x="3212" y="548"/>
                </a:cxn>
                <a:cxn ang="0">
                  <a:pos x="3179" y="529"/>
                </a:cxn>
                <a:cxn ang="0">
                  <a:pos x="3085" y="492"/>
                </a:cxn>
                <a:cxn ang="0">
                  <a:pos x="2961" y="465"/>
                </a:cxn>
                <a:cxn ang="0">
                  <a:pos x="3676" y="298"/>
                </a:cxn>
                <a:cxn ang="0">
                  <a:pos x="3619" y="331"/>
                </a:cxn>
                <a:cxn ang="0">
                  <a:pos x="3536" y="342"/>
                </a:cxn>
                <a:cxn ang="0">
                  <a:pos x="3612" y="317"/>
                </a:cxn>
                <a:cxn ang="0">
                  <a:pos x="3676" y="298"/>
                </a:cxn>
                <a:cxn ang="0">
                  <a:pos x="3365" y="101"/>
                </a:cxn>
                <a:cxn ang="0">
                  <a:pos x="3343" y="76"/>
                </a:cxn>
                <a:cxn ang="0">
                  <a:pos x="2490" y="36"/>
                </a:cxn>
                <a:cxn ang="0">
                  <a:pos x="2521" y="16"/>
                </a:cxn>
                <a:cxn ang="0">
                  <a:pos x="2567" y="15"/>
                </a:cxn>
                <a:cxn ang="0">
                  <a:pos x="2529" y="30"/>
                </a:cxn>
                <a:cxn ang="0">
                  <a:pos x="2490" y="36"/>
                </a:cxn>
                <a:cxn ang="0">
                  <a:pos x="1880" y="23"/>
                </a:cxn>
                <a:cxn ang="0">
                  <a:pos x="1858" y="65"/>
                </a:cxn>
                <a:cxn ang="0">
                  <a:pos x="1100" y="62"/>
                </a:cxn>
                <a:cxn ang="0">
                  <a:pos x="1221" y="91"/>
                </a:cxn>
                <a:cxn ang="0">
                  <a:pos x="1160" y="90"/>
                </a:cxn>
                <a:cxn ang="0">
                  <a:pos x="1100" y="62"/>
                </a:cxn>
                <a:cxn ang="0">
                  <a:pos x="157" y="274"/>
                </a:cxn>
                <a:cxn ang="0">
                  <a:pos x="191" y="296"/>
                </a:cxn>
              </a:cxnLst>
              <a:rect l="0" t="0" r="r" b="b"/>
              <a:pathLst>
                <a:path w="3676" h="817">
                  <a:moveTo>
                    <a:pt x="236" y="535"/>
                  </a:moveTo>
                  <a:lnTo>
                    <a:pt x="114" y="533"/>
                  </a:lnTo>
                  <a:lnTo>
                    <a:pt x="0" y="518"/>
                  </a:lnTo>
                  <a:lnTo>
                    <a:pt x="3" y="503"/>
                  </a:lnTo>
                  <a:lnTo>
                    <a:pt x="115" y="517"/>
                  </a:lnTo>
                  <a:lnTo>
                    <a:pt x="237" y="519"/>
                  </a:lnTo>
                  <a:lnTo>
                    <a:pt x="236" y="535"/>
                  </a:lnTo>
                  <a:close/>
                  <a:moveTo>
                    <a:pt x="444" y="726"/>
                  </a:moveTo>
                  <a:lnTo>
                    <a:pt x="341" y="734"/>
                  </a:lnTo>
                  <a:lnTo>
                    <a:pt x="340" y="718"/>
                  </a:lnTo>
                  <a:lnTo>
                    <a:pt x="443" y="710"/>
                  </a:lnTo>
                  <a:lnTo>
                    <a:pt x="444" y="726"/>
                  </a:lnTo>
                  <a:close/>
                  <a:moveTo>
                    <a:pt x="1324" y="817"/>
                  </a:moveTo>
                  <a:lnTo>
                    <a:pt x="1290" y="798"/>
                  </a:lnTo>
                  <a:lnTo>
                    <a:pt x="1261" y="779"/>
                  </a:lnTo>
                  <a:lnTo>
                    <a:pt x="1270" y="766"/>
                  </a:lnTo>
                  <a:lnTo>
                    <a:pt x="1297" y="784"/>
                  </a:lnTo>
                  <a:lnTo>
                    <a:pt x="1331" y="803"/>
                  </a:lnTo>
                  <a:lnTo>
                    <a:pt x="1324" y="817"/>
                  </a:lnTo>
                  <a:close/>
                  <a:moveTo>
                    <a:pt x="2479" y="719"/>
                  </a:moveTo>
                  <a:lnTo>
                    <a:pt x="2470" y="740"/>
                  </a:lnTo>
                  <a:cubicBezTo>
                    <a:pt x="2470" y="740"/>
                    <a:pt x="2469" y="741"/>
                    <a:pt x="2469" y="741"/>
                  </a:cubicBezTo>
                  <a:lnTo>
                    <a:pt x="2453" y="762"/>
                  </a:lnTo>
                  <a:lnTo>
                    <a:pt x="2440" y="753"/>
                  </a:lnTo>
                  <a:lnTo>
                    <a:pt x="2456" y="732"/>
                  </a:lnTo>
                  <a:lnTo>
                    <a:pt x="2455" y="733"/>
                  </a:lnTo>
                  <a:lnTo>
                    <a:pt x="2464" y="712"/>
                  </a:lnTo>
                  <a:lnTo>
                    <a:pt x="2479" y="719"/>
                  </a:lnTo>
                  <a:close/>
                  <a:moveTo>
                    <a:pt x="2964" y="450"/>
                  </a:moveTo>
                  <a:lnTo>
                    <a:pt x="3030" y="462"/>
                  </a:lnTo>
                  <a:lnTo>
                    <a:pt x="3089" y="477"/>
                  </a:lnTo>
                  <a:lnTo>
                    <a:pt x="3142" y="495"/>
                  </a:lnTo>
                  <a:lnTo>
                    <a:pt x="3186" y="514"/>
                  </a:lnTo>
                  <a:lnTo>
                    <a:pt x="3222" y="536"/>
                  </a:lnTo>
                  <a:cubicBezTo>
                    <a:pt x="3222" y="536"/>
                    <a:pt x="3222" y="536"/>
                    <a:pt x="3223" y="537"/>
                  </a:cubicBezTo>
                  <a:lnTo>
                    <a:pt x="3248" y="560"/>
                  </a:lnTo>
                  <a:cubicBezTo>
                    <a:pt x="3248" y="560"/>
                    <a:pt x="3249" y="560"/>
                    <a:pt x="3249" y="561"/>
                  </a:cubicBezTo>
                  <a:lnTo>
                    <a:pt x="3265" y="585"/>
                  </a:lnTo>
                  <a:cubicBezTo>
                    <a:pt x="3266" y="586"/>
                    <a:pt x="3266" y="587"/>
                    <a:pt x="3266" y="588"/>
                  </a:cubicBezTo>
                  <a:lnTo>
                    <a:pt x="3271" y="612"/>
                  </a:lnTo>
                  <a:lnTo>
                    <a:pt x="3256" y="615"/>
                  </a:lnTo>
                  <a:lnTo>
                    <a:pt x="3251" y="591"/>
                  </a:lnTo>
                  <a:lnTo>
                    <a:pt x="3252" y="594"/>
                  </a:lnTo>
                  <a:lnTo>
                    <a:pt x="3236" y="570"/>
                  </a:lnTo>
                  <a:lnTo>
                    <a:pt x="3237" y="571"/>
                  </a:lnTo>
                  <a:lnTo>
                    <a:pt x="3212" y="548"/>
                  </a:lnTo>
                  <a:lnTo>
                    <a:pt x="3213" y="549"/>
                  </a:lnTo>
                  <a:lnTo>
                    <a:pt x="3179" y="529"/>
                  </a:lnTo>
                  <a:lnTo>
                    <a:pt x="3137" y="510"/>
                  </a:lnTo>
                  <a:lnTo>
                    <a:pt x="3085" y="492"/>
                  </a:lnTo>
                  <a:lnTo>
                    <a:pt x="3027" y="477"/>
                  </a:lnTo>
                  <a:lnTo>
                    <a:pt x="2961" y="465"/>
                  </a:lnTo>
                  <a:lnTo>
                    <a:pt x="2964" y="450"/>
                  </a:lnTo>
                  <a:close/>
                  <a:moveTo>
                    <a:pt x="3676" y="298"/>
                  </a:moveTo>
                  <a:lnTo>
                    <a:pt x="3620" y="330"/>
                  </a:lnTo>
                  <a:cubicBezTo>
                    <a:pt x="3620" y="331"/>
                    <a:pt x="3619" y="331"/>
                    <a:pt x="3619" y="331"/>
                  </a:cubicBezTo>
                  <a:lnTo>
                    <a:pt x="3541" y="357"/>
                  </a:lnTo>
                  <a:lnTo>
                    <a:pt x="3536" y="342"/>
                  </a:lnTo>
                  <a:lnTo>
                    <a:pt x="3614" y="316"/>
                  </a:lnTo>
                  <a:lnTo>
                    <a:pt x="3612" y="317"/>
                  </a:lnTo>
                  <a:lnTo>
                    <a:pt x="3668" y="285"/>
                  </a:lnTo>
                  <a:lnTo>
                    <a:pt x="3676" y="298"/>
                  </a:lnTo>
                  <a:close/>
                  <a:moveTo>
                    <a:pt x="3358" y="73"/>
                  </a:moveTo>
                  <a:lnTo>
                    <a:pt x="3365" y="101"/>
                  </a:lnTo>
                  <a:lnTo>
                    <a:pt x="3350" y="104"/>
                  </a:lnTo>
                  <a:lnTo>
                    <a:pt x="3343" y="76"/>
                  </a:lnTo>
                  <a:lnTo>
                    <a:pt x="3358" y="73"/>
                  </a:lnTo>
                  <a:close/>
                  <a:moveTo>
                    <a:pt x="2490" y="36"/>
                  </a:moveTo>
                  <a:lnTo>
                    <a:pt x="2520" y="17"/>
                  </a:lnTo>
                  <a:cubicBezTo>
                    <a:pt x="2521" y="16"/>
                    <a:pt x="2521" y="16"/>
                    <a:pt x="2521" y="16"/>
                  </a:cubicBezTo>
                  <a:lnTo>
                    <a:pt x="2560" y="0"/>
                  </a:lnTo>
                  <a:lnTo>
                    <a:pt x="2567" y="15"/>
                  </a:lnTo>
                  <a:lnTo>
                    <a:pt x="2528" y="31"/>
                  </a:lnTo>
                  <a:lnTo>
                    <a:pt x="2529" y="30"/>
                  </a:lnTo>
                  <a:lnTo>
                    <a:pt x="2499" y="49"/>
                  </a:lnTo>
                  <a:lnTo>
                    <a:pt x="2490" y="36"/>
                  </a:lnTo>
                  <a:close/>
                  <a:moveTo>
                    <a:pt x="1847" y="54"/>
                  </a:moveTo>
                  <a:lnTo>
                    <a:pt x="1880" y="23"/>
                  </a:lnTo>
                  <a:lnTo>
                    <a:pt x="1891" y="34"/>
                  </a:lnTo>
                  <a:lnTo>
                    <a:pt x="1858" y="65"/>
                  </a:lnTo>
                  <a:lnTo>
                    <a:pt x="1847" y="54"/>
                  </a:lnTo>
                  <a:close/>
                  <a:moveTo>
                    <a:pt x="1100" y="62"/>
                  </a:moveTo>
                  <a:lnTo>
                    <a:pt x="1163" y="75"/>
                  </a:lnTo>
                  <a:lnTo>
                    <a:pt x="1221" y="91"/>
                  </a:lnTo>
                  <a:lnTo>
                    <a:pt x="1216" y="106"/>
                  </a:lnTo>
                  <a:lnTo>
                    <a:pt x="1160" y="90"/>
                  </a:lnTo>
                  <a:lnTo>
                    <a:pt x="1097" y="77"/>
                  </a:lnTo>
                  <a:lnTo>
                    <a:pt x="1100" y="62"/>
                  </a:lnTo>
                  <a:close/>
                  <a:moveTo>
                    <a:pt x="178" y="305"/>
                  </a:moveTo>
                  <a:lnTo>
                    <a:pt x="157" y="274"/>
                  </a:lnTo>
                  <a:lnTo>
                    <a:pt x="170" y="265"/>
                  </a:lnTo>
                  <a:lnTo>
                    <a:pt x="191" y="296"/>
                  </a:lnTo>
                  <a:lnTo>
                    <a:pt x="178" y="305"/>
                  </a:lnTo>
                  <a:close/>
                </a:path>
              </a:pathLst>
            </a:custGeom>
            <a:grp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16" name="Oval 61"/>
            <p:cNvSpPr>
              <a:spLocks noChangeArrowheads="1"/>
            </p:cNvSpPr>
            <p:nvPr/>
          </p:nvSpPr>
          <p:spPr bwMode="auto">
            <a:xfrm>
              <a:off x="6672263" y="4906963"/>
              <a:ext cx="211138" cy="214312"/>
            </a:xfrm>
            <a:prstGeom prst="ellipse">
              <a:avLst/>
            </a:pr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17" name="Freeform 62"/>
            <p:cNvSpPr>
              <a:spLocks noEditPoints="1"/>
            </p:cNvSpPr>
            <p:nvPr/>
          </p:nvSpPr>
          <p:spPr bwMode="auto">
            <a:xfrm>
              <a:off x="6734176" y="4972050"/>
              <a:ext cx="88900" cy="22225"/>
            </a:xfrm>
            <a:custGeom>
              <a:avLst/>
              <a:gdLst/>
              <a:ahLst/>
              <a:cxnLst>
                <a:cxn ang="0">
                  <a:pos x="0" y="25"/>
                </a:cxn>
                <a:cxn ang="0">
                  <a:pos x="25" y="0"/>
                </a:cxn>
                <a:cxn ang="0">
                  <a:pos x="50" y="25"/>
                </a:cxn>
                <a:cxn ang="0">
                  <a:pos x="25" y="50"/>
                </a:cxn>
                <a:cxn ang="0">
                  <a:pos x="0" y="25"/>
                </a:cxn>
                <a:cxn ang="0">
                  <a:pos x="153" y="25"/>
                </a:cxn>
                <a:cxn ang="0">
                  <a:pos x="178" y="0"/>
                </a:cxn>
                <a:cxn ang="0">
                  <a:pos x="203" y="25"/>
                </a:cxn>
                <a:cxn ang="0">
                  <a:pos x="178" y="50"/>
                </a:cxn>
                <a:cxn ang="0">
                  <a:pos x="153" y="25"/>
                </a:cxn>
              </a:cxnLst>
              <a:rect l="0" t="0" r="r" b="b"/>
              <a:pathLst>
                <a:path w="203" h="50">
                  <a:moveTo>
                    <a:pt x="0" y="25"/>
                  </a:moveTo>
                  <a:cubicBezTo>
                    <a:pt x="0" y="11"/>
                    <a:pt x="11" y="0"/>
                    <a:pt x="25" y="0"/>
                  </a:cubicBezTo>
                  <a:cubicBezTo>
                    <a:pt x="38" y="0"/>
                    <a:pt x="50" y="11"/>
                    <a:pt x="50" y="25"/>
                  </a:cubicBezTo>
                  <a:cubicBezTo>
                    <a:pt x="50" y="38"/>
                    <a:pt x="38" y="50"/>
                    <a:pt x="25" y="50"/>
                  </a:cubicBezTo>
                  <a:cubicBezTo>
                    <a:pt x="11" y="50"/>
                    <a:pt x="0" y="38"/>
                    <a:pt x="0" y="25"/>
                  </a:cubicBezTo>
                  <a:close/>
                  <a:moveTo>
                    <a:pt x="153" y="25"/>
                  </a:moveTo>
                  <a:cubicBezTo>
                    <a:pt x="153" y="11"/>
                    <a:pt x="165" y="0"/>
                    <a:pt x="178" y="0"/>
                  </a:cubicBezTo>
                  <a:cubicBezTo>
                    <a:pt x="192" y="0"/>
                    <a:pt x="203" y="11"/>
                    <a:pt x="203" y="25"/>
                  </a:cubicBezTo>
                  <a:cubicBezTo>
                    <a:pt x="203" y="38"/>
                    <a:pt x="192" y="50"/>
                    <a:pt x="178" y="50"/>
                  </a:cubicBezTo>
                  <a:cubicBezTo>
                    <a:pt x="165" y="50"/>
                    <a:pt x="153" y="38"/>
                    <a:pt x="153" y="25"/>
                  </a:cubicBezTo>
                  <a:close/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18" name="Freeform 63"/>
            <p:cNvSpPr>
              <a:spLocks noEditPoints="1"/>
            </p:cNvSpPr>
            <p:nvPr/>
          </p:nvSpPr>
          <p:spPr bwMode="auto">
            <a:xfrm>
              <a:off x="6731001" y="4967288"/>
              <a:ext cx="95250" cy="30162"/>
            </a:xfrm>
            <a:custGeom>
              <a:avLst/>
              <a:gdLst/>
              <a:ahLst/>
              <a:cxnLst>
                <a:cxn ang="0">
                  <a:pos x="1" y="31"/>
                </a:cxn>
                <a:cxn ang="0">
                  <a:pos x="13" y="8"/>
                </a:cxn>
                <a:cxn ang="0">
                  <a:pos x="37" y="1"/>
                </a:cxn>
                <a:cxn ang="0">
                  <a:pos x="58" y="12"/>
                </a:cxn>
                <a:cxn ang="0">
                  <a:pos x="66" y="37"/>
                </a:cxn>
                <a:cxn ang="0">
                  <a:pos x="54" y="58"/>
                </a:cxn>
                <a:cxn ang="0">
                  <a:pos x="30" y="66"/>
                </a:cxn>
                <a:cxn ang="0">
                  <a:pos x="8" y="54"/>
                </a:cxn>
                <a:cxn ang="0">
                  <a:pos x="23" y="47"/>
                </a:cxn>
                <a:cxn ang="0">
                  <a:pos x="37" y="51"/>
                </a:cxn>
                <a:cxn ang="0">
                  <a:pos x="47" y="43"/>
                </a:cxn>
                <a:cxn ang="0">
                  <a:pos x="51" y="30"/>
                </a:cxn>
                <a:cxn ang="0">
                  <a:pos x="43" y="19"/>
                </a:cxn>
                <a:cxn ang="0">
                  <a:pos x="30" y="16"/>
                </a:cxn>
                <a:cxn ang="0">
                  <a:pos x="18" y="23"/>
                </a:cxn>
                <a:cxn ang="0">
                  <a:pos x="16" y="36"/>
                </a:cxn>
                <a:cxn ang="0">
                  <a:pos x="23" y="47"/>
                </a:cxn>
                <a:cxn ang="0">
                  <a:pos x="154" y="30"/>
                </a:cxn>
                <a:cxn ang="0">
                  <a:pos x="166" y="8"/>
                </a:cxn>
                <a:cxn ang="0">
                  <a:pos x="189" y="1"/>
                </a:cxn>
                <a:cxn ang="0">
                  <a:pos x="212" y="13"/>
                </a:cxn>
                <a:cxn ang="0">
                  <a:pos x="219" y="37"/>
                </a:cxn>
                <a:cxn ang="0">
                  <a:pos x="208" y="58"/>
                </a:cxn>
                <a:cxn ang="0">
                  <a:pos x="183" y="66"/>
                </a:cxn>
                <a:cxn ang="0">
                  <a:pos x="162" y="54"/>
                </a:cxn>
                <a:cxn ang="0">
                  <a:pos x="177" y="47"/>
                </a:cxn>
                <a:cxn ang="0">
                  <a:pos x="190" y="51"/>
                </a:cxn>
                <a:cxn ang="0">
                  <a:pos x="201" y="43"/>
                </a:cxn>
                <a:cxn ang="0">
                  <a:pos x="204" y="30"/>
                </a:cxn>
                <a:cxn ang="0">
                  <a:pos x="197" y="18"/>
                </a:cxn>
                <a:cxn ang="0">
                  <a:pos x="184" y="16"/>
                </a:cxn>
                <a:cxn ang="0">
                  <a:pos x="173" y="23"/>
                </a:cxn>
                <a:cxn ang="0">
                  <a:pos x="169" y="37"/>
                </a:cxn>
                <a:cxn ang="0">
                  <a:pos x="177" y="47"/>
                </a:cxn>
              </a:cxnLst>
              <a:rect l="0" t="0" r="r" b="b"/>
              <a:pathLst>
                <a:path w="220" h="67">
                  <a:moveTo>
                    <a:pt x="1" y="37"/>
                  </a:moveTo>
                  <a:cubicBezTo>
                    <a:pt x="0" y="35"/>
                    <a:pt x="0" y="32"/>
                    <a:pt x="1" y="31"/>
                  </a:cubicBezTo>
                  <a:lnTo>
                    <a:pt x="8" y="13"/>
                  </a:lnTo>
                  <a:cubicBezTo>
                    <a:pt x="9" y="10"/>
                    <a:pt x="10" y="9"/>
                    <a:pt x="13" y="8"/>
                  </a:cubicBezTo>
                  <a:lnTo>
                    <a:pt x="31" y="1"/>
                  </a:lnTo>
                  <a:cubicBezTo>
                    <a:pt x="32" y="0"/>
                    <a:pt x="35" y="0"/>
                    <a:pt x="37" y="1"/>
                  </a:cubicBezTo>
                  <a:lnTo>
                    <a:pt x="54" y="8"/>
                  </a:lnTo>
                  <a:cubicBezTo>
                    <a:pt x="55" y="9"/>
                    <a:pt x="57" y="10"/>
                    <a:pt x="58" y="12"/>
                  </a:cubicBezTo>
                  <a:lnTo>
                    <a:pt x="66" y="30"/>
                  </a:lnTo>
                  <a:cubicBezTo>
                    <a:pt x="67" y="32"/>
                    <a:pt x="67" y="35"/>
                    <a:pt x="66" y="37"/>
                  </a:cubicBezTo>
                  <a:lnTo>
                    <a:pt x="58" y="54"/>
                  </a:lnTo>
                  <a:cubicBezTo>
                    <a:pt x="57" y="56"/>
                    <a:pt x="56" y="57"/>
                    <a:pt x="54" y="58"/>
                  </a:cubicBezTo>
                  <a:lnTo>
                    <a:pt x="37" y="66"/>
                  </a:lnTo>
                  <a:cubicBezTo>
                    <a:pt x="35" y="67"/>
                    <a:pt x="32" y="67"/>
                    <a:pt x="30" y="66"/>
                  </a:cubicBezTo>
                  <a:lnTo>
                    <a:pt x="12" y="58"/>
                  </a:lnTo>
                  <a:cubicBezTo>
                    <a:pt x="10" y="57"/>
                    <a:pt x="9" y="55"/>
                    <a:pt x="8" y="54"/>
                  </a:cubicBezTo>
                  <a:lnTo>
                    <a:pt x="1" y="37"/>
                  </a:lnTo>
                  <a:close/>
                  <a:moveTo>
                    <a:pt x="23" y="47"/>
                  </a:moveTo>
                  <a:lnTo>
                    <a:pt x="19" y="43"/>
                  </a:lnTo>
                  <a:lnTo>
                    <a:pt x="37" y="51"/>
                  </a:lnTo>
                  <a:lnTo>
                    <a:pt x="30" y="51"/>
                  </a:lnTo>
                  <a:lnTo>
                    <a:pt x="47" y="43"/>
                  </a:lnTo>
                  <a:lnTo>
                    <a:pt x="43" y="47"/>
                  </a:lnTo>
                  <a:lnTo>
                    <a:pt x="51" y="30"/>
                  </a:lnTo>
                  <a:lnTo>
                    <a:pt x="51" y="37"/>
                  </a:lnTo>
                  <a:lnTo>
                    <a:pt x="43" y="19"/>
                  </a:lnTo>
                  <a:lnTo>
                    <a:pt x="47" y="23"/>
                  </a:lnTo>
                  <a:lnTo>
                    <a:pt x="30" y="16"/>
                  </a:lnTo>
                  <a:lnTo>
                    <a:pt x="36" y="16"/>
                  </a:lnTo>
                  <a:lnTo>
                    <a:pt x="18" y="23"/>
                  </a:lnTo>
                  <a:lnTo>
                    <a:pt x="23" y="18"/>
                  </a:lnTo>
                  <a:lnTo>
                    <a:pt x="16" y="36"/>
                  </a:lnTo>
                  <a:lnTo>
                    <a:pt x="16" y="30"/>
                  </a:lnTo>
                  <a:lnTo>
                    <a:pt x="23" y="47"/>
                  </a:lnTo>
                  <a:close/>
                  <a:moveTo>
                    <a:pt x="154" y="37"/>
                  </a:moveTo>
                  <a:cubicBezTo>
                    <a:pt x="153" y="35"/>
                    <a:pt x="153" y="32"/>
                    <a:pt x="154" y="30"/>
                  </a:cubicBezTo>
                  <a:lnTo>
                    <a:pt x="162" y="12"/>
                  </a:lnTo>
                  <a:cubicBezTo>
                    <a:pt x="163" y="10"/>
                    <a:pt x="165" y="9"/>
                    <a:pt x="166" y="8"/>
                  </a:cubicBezTo>
                  <a:lnTo>
                    <a:pt x="183" y="1"/>
                  </a:lnTo>
                  <a:cubicBezTo>
                    <a:pt x="185" y="0"/>
                    <a:pt x="187" y="0"/>
                    <a:pt x="189" y="1"/>
                  </a:cubicBezTo>
                  <a:lnTo>
                    <a:pt x="207" y="8"/>
                  </a:lnTo>
                  <a:cubicBezTo>
                    <a:pt x="209" y="9"/>
                    <a:pt x="211" y="10"/>
                    <a:pt x="212" y="13"/>
                  </a:cubicBezTo>
                  <a:lnTo>
                    <a:pt x="219" y="31"/>
                  </a:lnTo>
                  <a:cubicBezTo>
                    <a:pt x="220" y="32"/>
                    <a:pt x="220" y="35"/>
                    <a:pt x="219" y="37"/>
                  </a:cubicBezTo>
                  <a:lnTo>
                    <a:pt x="212" y="54"/>
                  </a:lnTo>
                  <a:cubicBezTo>
                    <a:pt x="211" y="55"/>
                    <a:pt x="210" y="57"/>
                    <a:pt x="208" y="58"/>
                  </a:cubicBezTo>
                  <a:lnTo>
                    <a:pt x="190" y="66"/>
                  </a:lnTo>
                  <a:cubicBezTo>
                    <a:pt x="188" y="67"/>
                    <a:pt x="185" y="67"/>
                    <a:pt x="183" y="66"/>
                  </a:cubicBezTo>
                  <a:lnTo>
                    <a:pt x="166" y="58"/>
                  </a:lnTo>
                  <a:cubicBezTo>
                    <a:pt x="164" y="57"/>
                    <a:pt x="163" y="56"/>
                    <a:pt x="162" y="54"/>
                  </a:cubicBezTo>
                  <a:lnTo>
                    <a:pt x="154" y="37"/>
                  </a:lnTo>
                  <a:close/>
                  <a:moveTo>
                    <a:pt x="177" y="47"/>
                  </a:moveTo>
                  <a:lnTo>
                    <a:pt x="173" y="43"/>
                  </a:lnTo>
                  <a:lnTo>
                    <a:pt x="190" y="51"/>
                  </a:lnTo>
                  <a:lnTo>
                    <a:pt x="183" y="51"/>
                  </a:lnTo>
                  <a:lnTo>
                    <a:pt x="201" y="43"/>
                  </a:lnTo>
                  <a:lnTo>
                    <a:pt x="197" y="47"/>
                  </a:lnTo>
                  <a:lnTo>
                    <a:pt x="204" y="30"/>
                  </a:lnTo>
                  <a:lnTo>
                    <a:pt x="204" y="36"/>
                  </a:lnTo>
                  <a:lnTo>
                    <a:pt x="197" y="18"/>
                  </a:lnTo>
                  <a:lnTo>
                    <a:pt x="202" y="23"/>
                  </a:lnTo>
                  <a:lnTo>
                    <a:pt x="184" y="16"/>
                  </a:lnTo>
                  <a:lnTo>
                    <a:pt x="190" y="16"/>
                  </a:lnTo>
                  <a:lnTo>
                    <a:pt x="173" y="23"/>
                  </a:lnTo>
                  <a:lnTo>
                    <a:pt x="177" y="19"/>
                  </a:lnTo>
                  <a:lnTo>
                    <a:pt x="169" y="37"/>
                  </a:lnTo>
                  <a:lnTo>
                    <a:pt x="169" y="30"/>
                  </a:lnTo>
                  <a:lnTo>
                    <a:pt x="177" y="47"/>
                  </a:lnTo>
                  <a:close/>
                </a:path>
              </a:pathLst>
            </a:custGeom>
            <a:grp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19" name="Freeform 64"/>
            <p:cNvSpPr>
              <a:spLocks/>
            </p:cNvSpPr>
            <p:nvPr/>
          </p:nvSpPr>
          <p:spPr bwMode="auto">
            <a:xfrm>
              <a:off x="6719888" y="5057775"/>
              <a:ext cx="117475" cy="26987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72" y="34"/>
                </a:cxn>
                <a:cxn ang="0">
                  <a:pos x="70" y="34"/>
                </a:cxn>
                <a:cxn ang="0">
                  <a:pos x="135" y="45"/>
                </a:cxn>
                <a:cxn ang="0">
                  <a:pos x="132" y="45"/>
                </a:cxn>
                <a:cxn ang="0">
                  <a:pos x="197" y="34"/>
                </a:cxn>
                <a:cxn ang="0">
                  <a:pos x="195" y="34"/>
                </a:cxn>
                <a:cxn ang="0">
                  <a:pos x="260" y="0"/>
                </a:cxn>
                <a:cxn ang="0">
                  <a:pos x="267" y="15"/>
                </a:cxn>
                <a:cxn ang="0">
                  <a:pos x="202" y="49"/>
                </a:cxn>
                <a:cxn ang="0">
                  <a:pos x="200" y="49"/>
                </a:cxn>
                <a:cxn ang="0">
                  <a:pos x="135" y="60"/>
                </a:cxn>
                <a:cxn ang="0">
                  <a:pos x="132" y="60"/>
                </a:cxn>
                <a:cxn ang="0">
                  <a:pos x="67" y="49"/>
                </a:cxn>
                <a:cxn ang="0">
                  <a:pos x="65" y="49"/>
                </a:cxn>
                <a:cxn ang="0">
                  <a:pos x="0" y="15"/>
                </a:cxn>
                <a:cxn ang="0">
                  <a:pos x="7" y="0"/>
                </a:cxn>
              </a:cxnLst>
              <a:rect l="0" t="0" r="r" b="b"/>
              <a:pathLst>
                <a:path w="267" h="61">
                  <a:moveTo>
                    <a:pt x="7" y="0"/>
                  </a:moveTo>
                  <a:lnTo>
                    <a:pt x="72" y="34"/>
                  </a:lnTo>
                  <a:lnTo>
                    <a:pt x="70" y="34"/>
                  </a:lnTo>
                  <a:lnTo>
                    <a:pt x="135" y="45"/>
                  </a:lnTo>
                  <a:lnTo>
                    <a:pt x="132" y="45"/>
                  </a:lnTo>
                  <a:lnTo>
                    <a:pt x="197" y="34"/>
                  </a:lnTo>
                  <a:lnTo>
                    <a:pt x="195" y="34"/>
                  </a:lnTo>
                  <a:lnTo>
                    <a:pt x="260" y="0"/>
                  </a:lnTo>
                  <a:lnTo>
                    <a:pt x="267" y="15"/>
                  </a:lnTo>
                  <a:lnTo>
                    <a:pt x="202" y="49"/>
                  </a:lnTo>
                  <a:cubicBezTo>
                    <a:pt x="201" y="49"/>
                    <a:pt x="201" y="49"/>
                    <a:pt x="200" y="49"/>
                  </a:cubicBezTo>
                  <a:lnTo>
                    <a:pt x="135" y="60"/>
                  </a:lnTo>
                  <a:cubicBezTo>
                    <a:pt x="134" y="61"/>
                    <a:pt x="133" y="61"/>
                    <a:pt x="132" y="60"/>
                  </a:cubicBezTo>
                  <a:lnTo>
                    <a:pt x="67" y="49"/>
                  </a:lnTo>
                  <a:cubicBezTo>
                    <a:pt x="66" y="49"/>
                    <a:pt x="66" y="49"/>
                    <a:pt x="65" y="49"/>
                  </a:cubicBezTo>
                  <a:lnTo>
                    <a:pt x="0" y="15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20" name="Freeform 65"/>
            <p:cNvSpPr>
              <a:spLocks noEditPoints="1"/>
            </p:cNvSpPr>
            <p:nvPr/>
          </p:nvSpPr>
          <p:spPr bwMode="auto">
            <a:xfrm>
              <a:off x="6669088" y="4903788"/>
              <a:ext cx="217488" cy="220662"/>
            </a:xfrm>
            <a:custGeom>
              <a:avLst/>
              <a:gdLst/>
              <a:ahLst/>
              <a:cxnLst>
                <a:cxn ang="0">
                  <a:pos x="6" y="200"/>
                </a:cxn>
                <a:cxn ang="0">
                  <a:pos x="20" y="152"/>
                </a:cxn>
                <a:cxn ang="0">
                  <a:pos x="73" y="74"/>
                </a:cxn>
                <a:cxn ang="0">
                  <a:pos x="111" y="42"/>
                </a:cxn>
                <a:cxn ang="0">
                  <a:pos x="198" y="6"/>
                </a:cxn>
                <a:cxn ang="0">
                  <a:pos x="249" y="0"/>
                </a:cxn>
                <a:cxn ang="0">
                  <a:pos x="345" y="20"/>
                </a:cxn>
                <a:cxn ang="0">
                  <a:pos x="388" y="43"/>
                </a:cxn>
                <a:cxn ang="0">
                  <a:pos x="454" y="109"/>
                </a:cxn>
                <a:cxn ang="0">
                  <a:pos x="477" y="153"/>
                </a:cxn>
                <a:cxn ang="0">
                  <a:pos x="496" y="248"/>
                </a:cxn>
                <a:cxn ang="0">
                  <a:pos x="491" y="299"/>
                </a:cxn>
                <a:cxn ang="0">
                  <a:pos x="454" y="386"/>
                </a:cxn>
                <a:cxn ang="0">
                  <a:pos x="423" y="425"/>
                </a:cxn>
                <a:cxn ang="0">
                  <a:pos x="346" y="476"/>
                </a:cxn>
                <a:cxn ang="0">
                  <a:pos x="297" y="491"/>
                </a:cxn>
                <a:cxn ang="0">
                  <a:pos x="200" y="491"/>
                </a:cxn>
                <a:cxn ang="0">
                  <a:pos x="152" y="477"/>
                </a:cxn>
                <a:cxn ang="0">
                  <a:pos x="74" y="425"/>
                </a:cxn>
                <a:cxn ang="0">
                  <a:pos x="42" y="386"/>
                </a:cxn>
                <a:cxn ang="0">
                  <a:pos x="6" y="299"/>
                </a:cxn>
                <a:cxn ang="0">
                  <a:pos x="21" y="296"/>
                </a:cxn>
                <a:cxn ang="0">
                  <a:pos x="34" y="339"/>
                </a:cxn>
                <a:cxn ang="0">
                  <a:pos x="86" y="413"/>
                </a:cxn>
                <a:cxn ang="0">
                  <a:pos x="118" y="440"/>
                </a:cxn>
                <a:cxn ang="0">
                  <a:pos x="203" y="476"/>
                </a:cxn>
                <a:cxn ang="0">
                  <a:pos x="248" y="480"/>
                </a:cxn>
                <a:cxn ang="0">
                  <a:pos x="340" y="462"/>
                </a:cxn>
                <a:cxn ang="0">
                  <a:pos x="377" y="441"/>
                </a:cxn>
                <a:cxn ang="0">
                  <a:pos x="441" y="377"/>
                </a:cxn>
                <a:cxn ang="0">
                  <a:pos x="462" y="340"/>
                </a:cxn>
                <a:cxn ang="0">
                  <a:pos x="481" y="248"/>
                </a:cxn>
                <a:cxn ang="0">
                  <a:pos x="476" y="203"/>
                </a:cxn>
                <a:cxn ang="0">
                  <a:pos x="440" y="118"/>
                </a:cxn>
                <a:cxn ang="0">
                  <a:pos x="413" y="86"/>
                </a:cxn>
                <a:cxn ang="0">
                  <a:pos x="339" y="34"/>
                </a:cxn>
                <a:cxn ang="0">
                  <a:pos x="296" y="21"/>
                </a:cxn>
                <a:cxn ang="0">
                  <a:pos x="201" y="21"/>
                </a:cxn>
                <a:cxn ang="0">
                  <a:pos x="159" y="35"/>
                </a:cxn>
                <a:cxn ang="0">
                  <a:pos x="85" y="86"/>
                </a:cxn>
                <a:cxn ang="0">
                  <a:pos x="57" y="118"/>
                </a:cxn>
                <a:cxn ang="0">
                  <a:pos x="21" y="203"/>
                </a:cxn>
                <a:cxn ang="0">
                  <a:pos x="16" y="248"/>
                </a:cxn>
              </a:cxnLst>
              <a:rect l="0" t="0" r="r" b="b"/>
              <a:pathLst>
                <a:path w="496" h="496">
                  <a:moveTo>
                    <a:pt x="1" y="249"/>
                  </a:moveTo>
                  <a:cubicBezTo>
                    <a:pt x="0" y="249"/>
                    <a:pt x="0" y="248"/>
                    <a:pt x="1" y="248"/>
                  </a:cubicBezTo>
                  <a:lnTo>
                    <a:pt x="6" y="200"/>
                  </a:lnTo>
                  <a:cubicBezTo>
                    <a:pt x="6" y="199"/>
                    <a:pt x="6" y="199"/>
                    <a:pt x="6" y="198"/>
                  </a:cubicBezTo>
                  <a:lnTo>
                    <a:pt x="20" y="153"/>
                  </a:lnTo>
                  <a:cubicBezTo>
                    <a:pt x="20" y="153"/>
                    <a:pt x="20" y="152"/>
                    <a:pt x="20" y="152"/>
                  </a:cubicBezTo>
                  <a:lnTo>
                    <a:pt x="42" y="111"/>
                  </a:lnTo>
                  <a:cubicBezTo>
                    <a:pt x="43" y="110"/>
                    <a:pt x="43" y="110"/>
                    <a:pt x="43" y="109"/>
                  </a:cubicBezTo>
                  <a:lnTo>
                    <a:pt x="73" y="74"/>
                  </a:lnTo>
                  <a:cubicBezTo>
                    <a:pt x="74" y="74"/>
                    <a:pt x="74" y="74"/>
                    <a:pt x="74" y="73"/>
                  </a:cubicBezTo>
                  <a:lnTo>
                    <a:pt x="109" y="43"/>
                  </a:lnTo>
                  <a:cubicBezTo>
                    <a:pt x="110" y="43"/>
                    <a:pt x="110" y="43"/>
                    <a:pt x="111" y="42"/>
                  </a:cubicBezTo>
                  <a:lnTo>
                    <a:pt x="152" y="20"/>
                  </a:lnTo>
                  <a:cubicBezTo>
                    <a:pt x="152" y="20"/>
                    <a:pt x="153" y="20"/>
                    <a:pt x="153" y="20"/>
                  </a:cubicBezTo>
                  <a:lnTo>
                    <a:pt x="198" y="6"/>
                  </a:lnTo>
                  <a:cubicBezTo>
                    <a:pt x="199" y="6"/>
                    <a:pt x="199" y="6"/>
                    <a:pt x="200" y="5"/>
                  </a:cubicBezTo>
                  <a:lnTo>
                    <a:pt x="248" y="0"/>
                  </a:lnTo>
                  <a:cubicBezTo>
                    <a:pt x="248" y="0"/>
                    <a:pt x="249" y="0"/>
                    <a:pt x="249" y="0"/>
                  </a:cubicBezTo>
                  <a:lnTo>
                    <a:pt x="297" y="5"/>
                  </a:lnTo>
                  <a:cubicBezTo>
                    <a:pt x="298" y="6"/>
                    <a:pt x="298" y="6"/>
                    <a:pt x="299" y="6"/>
                  </a:cubicBezTo>
                  <a:lnTo>
                    <a:pt x="345" y="20"/>
                  </a:lnTo>
                  <a:cubicBezTo>
                    <a:pt x="345" y="20"/>
                    <a:pt x="346" y="20"/>
                    <a:pt x="346" y="20"/>
                  </a:cubicBezTo>
                  <a:lnTo>
                    <a:pt x="386" y="42"/>
                  </a:lnTo>
                  <a:cubicBezTo>
                    <a:pt x="387" y="43"/>
                    <a:pt x="387" y="43"/>
                    <a:pt x="388" y="43"/>
                  </a:cubicBezTo>
                  <a:lnTo>
                    <a:pt x="424" y="73"/>
                  </a:lnTo>
                  <a:cubicBezTo>
                    <a:pt x="424" y="74"/>
                    <a:pt x="424" y="74"/>
                    <a:pt x="425" y="74"/>
                  </a:cubicBezTo>
                  <a:lnTo>
                    <a:pt x="454" y="109"/>
                  </a:lnTo>
                  <a:cubicBezTo>
                    <a:pt x="454" y="110"/>
                    <a:pt x="454" y="110"/>
                    <a:pt x="455" y="111"/>
                  </a:cubicBezTo>
                  <a:lnTo>
                    <a:pt x="477" y="152"/>
                  </a:lnTo>
                  <a:cubicBezTo>
                    <a:pt x="477" y="152"/>
                    <a:pt x="477" y="153"/>
                    <a:pt x="477" y="153"/>
                  </a:cubicBezTo>
                  <a:lnTo>
                    <a:pt x="491" y="198"/>
                  </a:lnTo>
                  <a:cubicBezTo>
                    <a:pt x="491" y="199"/>
                    <a:pt x="491" y="199"/>
                    <a:pt x="491" y="200"/>
                  </a:cubicBezTo>
                  <a:lnTo>
                    <a:pt x="496" y="248"/>
                  </a:lnTo>
                  <a:cubicBezTo>
                    <a:pt x="496" y="248"/>
                    <a:pt x="496" y="249"/>
                    <a:pt x="496" y="249"/>
                  </a:cubicBezTo>
                  <a:lnTo>
                    <a:pt x="491" y="297"/>
                  </a:lnTo>
                  <a:cubicBezTo>
                    <a:pt x="491" y="298"/>
                    <a:pt x="491" y="298"/>
                    <a:pt x="491" y="299"/>
                  </a:cubicBezTo>
                  <a:lnTo>
                    <a:pt x="477" y="345"/>
                  </a:lnTo>
                  <a:cubicBezTo>
                    <a:pt x="477" y="345"/>
                    <a:pt x="477" y="346"/>
                    <a:pt x="476" y="346"/>
                  </a:cubicBezTo>
                  <a:lnTo>
                    <a:pt x="454" y="386"/>
                  </a:lnTo>
                  <a:cubicBezTo>
                    <a:pt x="454" y="387"/>
                    <a:pt x="454" y="387"/>
                    <a:pt x="454" y="387"/>
                  </a:cubicBezTo>
                  <a:lnTo>
                    <a:pt x="425" y="423"/>
                  </a:lnTo>
                  <a:cubicBezTo>
                    <a:pt x="424" y="424"/>
                    <a:pt x="424" y="424"/>
                    <a:pt x="423" y="425"/>
                  </a:cubicBezTo>
                  <a:lnTo>
                    <a:pt x="387" y="454"/>
                  </a:lnTo>
                  <a:cubicBezTo>
                    <a:pt x="387" y="454"/>
                    <a:pt x="387" y="454"/>
                    <a:pt x="386" y="454"/>
                  </a:cubicBezTo>
                  <a:lnTo>
                    <a:pt x="346" y="476"/>
                  </a:lnTo>
                  <a:cubicBezTo>
                    <a:pt x="346" y="477"/>
                    <a:pt x="345" y="477"/>
                    <a:pt x="345" y="477"/>
                  </a:cubicBezTo>
                  <a:lnTo>
                    <a:pt x="299" y="491"/>
                  </a:lnTo>
                  <a:cubicBezTo>
                    <a:pt x="298" y="491"/>
                    <a:pt x="298" y="491"/>
                    <a:pt x="297" y="491"/>
                  </a:cubicBezTo>
                  <a:lnTo>
                    <a:pt x="249" y="496"/>
                  </a:lnTo>
                  <a:cubicBezTo>
                    <a:pt x="249" y="496"/>
                    <a:pt x="248" y="496"/>
                    <a:pt x="248" y="496"/>
                  </a:cubicBezTo>
                  <a:lnTo>
                    <a:pt x="200" y="491"/>
                  </a:lnTo>
                  <a:cubicBezTo>
                    <a:pt x="199" y="491"/>
                    <a:pt x="199" y="491"/>
                    <a:pt x="198" y="491"/>
                  </a:cubicBezTo>
                  <a:lnTo>
                    <a:pt x="153" y="477"/>
                  </a:lnTo>
                  <a:cubicBezTo>
                    <a:pt x="153" y="477"/>
                    <a:pt x="152" y="477"/>
                    <a:pt x="152" y="477"/>
                  </a:cubicBezTo>
                  <a:lnTo>
                    <a:pt x="111" y="455"/>
                  </a:lnTo>
                  <a:cubicBezTo>
                    <a:pt x="110" y="454"/>
                    <a:pt x="110" y="454"/>
                    <a:pt x="109" y="454"/>
                  </a:cubicBezTo>
                  <a:lnTo>
                    <a:pt x="74" y="425"/>
                  </a:lnTo>
                  <a:cubicBezTo>
                    <a:pt x="74" y="424"/>
                    <a:pt x="74" y="424"/>
                    <a:pt x="73" y="424"/>
                  </a:cubicBezTo>
                  <a:lnTo>
                    <a:pt x="43" y="388"/>
                  </a:lnTo>
                  <a:cubicBezTo>
                    <a:pt x="43" y="387"/>
                    <a:pt x="43" y="387"/>
                    <a:pt x="42" y="386"/>
                  </a:cubicBezTo>
                  <a:lnTo>
                    <a:pt x="20" y="346"/>
                  </a:lnTo>
                  <a:cubicBezTo>
                    <a:pt x="20" y="346"/>
                    <a:pt x="20" y="345"/>
                    <a:pt x="20" y="345"/>
                  </a:cubicBezTo>
                  <a:lnTo>
                    <a:pt x="6" y="299"/>
                  </a:lnTo>
                  <a:cubicBezTo>
                    <a:pt x="6" y="298"/>
                    <a:pt x="6" y="298"/>
                    <a:pt x="6" y="297"/>
                  </a:cubicBezTo>
                  <a:lnTo>
                    <a:pt x="1" y="249"/>
                  </a:lnTo>
                  <a:close/>
                  <a:moveTo>
                    <a:pt x="21" y="296"/>
                  </a:moveTo>
                  <a:lnTo>
                    <a:pt x="21" y="294"/>
                  </a:lnTo>
                  <a:lnTo>
                    <a:pt x="35" y="340"/>
                  </a:lnTo>
                  <a:lnTo>
                    <a:pt x="34" y="339"/>
                  </a:lnTo>
                  <a:lnTo>
                    <a:pt x="56" y="379"/>
                  </a:lnTo>
                  <a:lnTo>
                    <a:pt x="56" y="377"/>
                  </a:lnTo>
                  <a:lnTo>
                    <a:pt x="86" y="413"/>
                  </a:lnTo>
                  <a:lnTo>
                    <a:pt x="85" y="412"/>
                  </a:lnTo>
                  <a:lnTo>
                    <a:pt x="120" y="441"/>
                  </a:lnTo>
                  <a:lnTo>
                    <a:pt x="118" y="440"/>
                  </a:lnTo>
                  <a:lnTo>
                    <a:pt x="159" y="462"/>
                  </a:lnTo>
                  <a:lnTo>
                    <a:pt x="158" y="462"/>
                  </a:lnTo>
                  <a:lnTo>
                    <a:pt x="203" y="476"/>
                  </a:lnTo>
                  <a:lnTo>
                    <a:pt x="201" y="475"/>
                  </a:lnTo>
                  <a:lnTo>
                    <a:pt x="249" y="480"/>
                  </a:lnTo>
                  <a:lnTo>
                    <a:pt x="248" y="480"/>
                  </a:lnTo>
                  <a:lnTo>
                    <a:pt x="296" y="475"/>
                  </a:lnTo>
                  <a:lnTo>
                    <a:pt x="294" y="476"/>
                  </a:lnTo>
                  <a:lnTo>
                    <a:pt x="340" y="462"/>
                  </a:lnTo>
                  <a:lnTo>
                    <a:pt x="339" y="462"/>
                  </a:lnTo>
                  <a:lnTo>
                    <a:pt x="379" y="440"/>
                  </a:lnTo>
                  <a:lnTo>
                    <a:pt x="377" y="441"/>
                  </a:lnTo>
                  <a:lnTo>
                    <a:pt x="413" y="412"/>
                  </a:lnTo>
                  <a:lnTo>
                    <a:pt x="412" y="413"/>
                  </a:lnTo>
                  <a:lnTo>
                    <a:pt x="441" y="377"/>
                  </a:lnTo>
                  <a:lnTo>
                    <a:pt x="440" y="379"/>
                  </a:lnTo>
                  <a:lnTo>
                    <a:pt x="462" y="339"/>
                  </a:lnTo>
                  <a:lnTo>
                    <a:pt x="462" y="340"/>
                  </a:lnTo>
                  <a:lnTo>
                    <a:pt x="476" y="294"/>
                  </a:lnTo>
                  <a:lnTo>
                    <a:pt x="476" y="296"/>
                  </a:lnTo>
                  <a:lnTo>
                    <a:pt x="481" y="248"/>
                  </a:lnTo>
                  <a:lnTo>
                    <a:pt x="481" y="249"/>
                  </a:lnTo>
                  <a:lnTo>
                    <a:pt x="476" y="201"/>
                  </a:lnTo>
                  <a:lnTo>
                    <a:pt x="476" y="203"/>
                  </a:lnTo>
                  <a:lnTo>
                    <a:pt x="462" y="158"/>
                  </a:lnTo>
                  <a:lnTo>
                    <a:pt x="462" y="159"/>
                  </a:lnTo>
                  <a:lnTo>
                    <a:pt x="440" y="118"/>
                  </a:lnTo>
                  <a:lnTo>
                    <a:pt x="441" y="120"/>
                  </a:lnTo>
                  <a:lnTo>
                    <a:pt x="412" y="85"/>
                  </a:lnTo>
                  <a:lnTo>
                    <a:pt x="413" y="86"/>
                  </a:lnTo>
                  <a:lnTo>
                    <a:pt x="377" y="56"/>
                  </a:lnTo>
                  <a:lnTo>
                    <a:pt x="379" y="56"/>
                  </a:lnTo>
                  <a:lnTo>
                    <a:pt x="339" y="34"/>
                  </a:lnTo>
                  <a:lnTo>
                    <a:pt x="340" y="35"/>
                  </a:lnTo>
                  <a:lnTo>
                    <a:pt x="294" y="21"/>
                  </a:lnTo>
                  <a:lnTo>
                    <a:pt x="296" y="21"/>
                  </a:lnTo>
                  <a:lnTo>
                    <a:pt x="248" y="16"/>
                  </a:lnTo>
                  <a:lnTo>
                    <a:pt x="249" y="16"/>
                  </a:lnTo>
                  <a:lnTo>
                    <a:pt x="201" y="21"/>
                  </a:lnTo>
                  <a:lnTo>
                    <a:pt x="203" y="21"/>
                  </a:lnTo>
                  <a:lnTo>
                    <a:pt x="158" y="35"/>
                  </a:lnTo>
                  <a:lnTo>
                    <a:pt x="159" y="35"/>
                  </a:lnTo>
                  <a:lnTo>
                    <a:pt x="118" y="57"/>
                  </a:lnTo>
                  <a:lnTo>
                    <a:pt x="120" y="56"/>
                  </a:lnTo>
                  <a:lnTo>
                    <a:pt x="85" y="86"/>
                  </a:lnTo>
                  <a:lnTo>
                    <a:pt x="86" y="85"/>
                  </a:lnTo>
                  <a:lnTo>
                    <a:pt x="56" y="120"/>
                  </a:lnTo>
                  <a:lnTo>
                    <a:pt x="57" y="118"/>
                  </a:lnTo>
                  <a:lnTo>
                    <a:pt x="35" y="159"/>
                  </a:lnTo>
                  <a:lnTo>
                    <a:pt x="35" y="158"/>
                  </a:lnTo>
                  <a:lnTo>
                    <a:pt x="21" y="203"/>
                  </a:lnTo>
                  <a:lnTo>
                    <a:pt x="21" y="201"/>
                  </a:lnTo>
                  <a:lnTo>
                    <a:pt x="16" y="249"/>
                  </a:lnTo>
                  <a:lnTo>
                    <a:pt x="16" y="248"/>
                  </a:lnTo>
                  <a:lnTo>
                    <a:pt x="21" y="296"/>
                  </a:lnTo>
                  <a:close/>
                </a:path>
              </a:pathLst>
            </a:custGeom>
            <a:grp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21" name="Oval 66"/>
            <p:cNvSpPr>
              <a:spLocks noChangeArrowheads="1"/>
            </p:cNvSpPr>
            <p:nvPr/>
          </p:nvSpPr>
          <p:spPr bwMode="auto">
            <a:xfrm>
              <a:off x="6988176" y="4964113"/>
              <a:ext cx="211138" cy="214312"/>
            </a:xfrm>
            <a:prstGeom prst="ellipse">
              <a:avLst/>
            </a:pr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22" name="Freeform 67"/>
            <p:cNvSpPr>
              <a:spLocks noEditPoints="1"/>
            </p:cNvSpPr>
            <p:nvPr/>
          </p:nvSpPr>
          <p:spPr bwMode="auto">
            <a:xfrm>
              <a:off x="7050088" y="5029200"/>
              <a:ext cx="88900" cy="22225"/>
            </a:xfrm>
            <a:custGeom>
              <a:avLst/>
              <a:gdLst/>
              <a:ahLst/>
              <a:cxnLst>
                <a:cxn ang="0">
                  <a:pos x="0" y="25"/>
                </a:cxn>
                <a:cxn ang="0">
                  <a:pos x="25" y="0"/>
                </a:cxn>
                <a:cxn ang="0">
                  <a:pos x="50" y="25"/>
                </a:cxn>
                <a:cxn ang="0">
                  <a:pos x="25" y="50"/>
                </a:cxn>
                <a:cxn ang="0">
                  <a:pos x="0" y="25"/>
                </a:cxn>
                <a:cxn ang="0">
                  <a:pos x="153" y="25"/>
                </a:cxn>
                <a:cxn ang="0">
                  <a:pos x="178" y="0"/>
                </a:cxn>
                <a:cxn ang="0">
                  <a:pos x="203" y="25"/>
                </a:cxn>
                <a:cxn ang="0">
                  <a:pos x="178" y="50"/>
                </a:cxn>
                <a:cxn ang="0">
                  <a:pos x="153" y="25"/>
                </a:cxn>
              </a:cxnLst>
              <a:rect l="0" t="0" r="r" b="b"/>
              <a:pathLst>
                <a:path w="203" h="50">
                  <a:moveTo>
                    <a:pt x="0" y="25"/>
                  </a:moveTo>
                  <a:cubicBezTo>
                    <a:pt x="0" y="11"/>
                    <a:pt x="11" y="0"/>
                    <a:pt x="25" y="0"/>
                  </a:cubicBezTo>
                  <a:cubicBezTo>
                    <a:pt x="38" y="0"/>
                    <a:pt x="50" y="11"/>
                    <a:pt x="50" y="25"/>
                  </a:cubicBezTo>
                  <a:cubicBezTo>
                    <a:pt x="50" y="38"/>
                    <a:pt x="38" y="50"/>
                    <a:pt x="25" y="50"/>
                  </a:cubicBezTo>
                  <a:cubicBezTo>
                    <a:pt x="11" y="50"/>
                    <a:pt x="0" y="38"/>
                    <a:pt x="0" y="25"/>
                  </a:cubicBezTo>
                  <a:close/>
                  <a:moveTo>
                    <a:pt x="153" y="25"/>
                  </a:moveTo>
                  <a:cubicBezTo>
                    <a:pt x="153" y="11"/>
                    <a:pt x="165" y="0"/>
                    <a:pt x="178" y="0"/>
                  </a:cubicBezTo>
                  <a:cubicBezTo>
                    <a:pt x="192" y="0"/>
                    <a:pt x="203" y="11"/>
                    <a:pt x="203" y="25"/>
                  </a:cubicBezTo>
                  <a:cubicBezTo>
                    <a:pt x="203" y="38"/>
                    <a:pt x="192" y="50"/>
                    <a:pt x="178" y="50"/>
                  </a:cubicBezTo>
                  <a:cubicBezTo>
                    <a:pt x="165" y="50"/>
                    <a:pt x="153" y="38"/>
                    <a:pt x="153" y="25"/>
                  </a:cubicBezTo>
                  <a:close/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23" name="Freeform 68"/>
            <p:cNvSpPr>
              <a:spLocks noEditPoints="1"/>
            </p:cNvSpPr>
            <p:nvPr/>
          </p:nvSpPr>
          <p:spPr bwMode="auto">
            <a:xfrm>
              <a:off x="7045326" y="5024438"/>
              <a:ext cx="96838" cy="30162"/>
            </a:xfrm>
            <a:custGeom>
              <a:avLst/>
              <a:gdLst/>
              <a:ahLst/>
              <a:cxnLst>
                <a:cxn ang="0">
                  <a:pos x="1" y="31"/>
                </a:cxn>
                <a:cxn ang="0">
                  <a:pos x="13" y="8"/>
                </a:cxn>
                <a:cxn ang="0">
                  <a:pos x="37" y="1"/>
                </a:cxn>
                <a:cxn ang="0">
                  <a:pos x="58" y="12"/>
                </a:cxn>
                <a:cxn ang="0">
                  <a:pos x="66" y="37"/>
                </a:cxn>
                <a:cxn ang="0">
                  <a:pos x="54" y="58"/>
                </a:cxn>
                <a:cxn ang="0">
                  <a:pos x="30" y="66"/>
                </a:cxn>
                <a:cxn ang="0">
                  <a:pos x="8" y="54"/>
                </a:cxn>
                <a:cxn ang="0">
                  <a:pos x="23" y="47"/>
                </a:cxn>
                <a:cxn ang="0">
                  <a:pos x="37" y="51"/>
                </a:cxn>
                <a:cxn ang="0">
                  <a:pos x="47" y="43"/>
                </a:cxn>
                <a:cxn ang="0">
                  <a:pos x="51" y="30"/>
                </a:cxn>
                <a:cxn ang="0">
                  <a:pos x="43" y="19"/>
                </a:cxn>
                <a:cxn ang="0">
                  <a:pos x="30" y="16"/>
                </a:cxn>
                <a:cxn ang="0">
                  <a:pos x="18" y="23"/>
                </a:cxn>
                <a:cxn ang="0">
                  <a:pos x="16" y="36"/>
                </a:cxn>
                <a:cxn ang="0">
                  <a:pos x="23" y="47"/>
                </a:cxn>
                <a:cxn ang="0">
                  <a:pos x="154" y="30"/>
                </a:cxn>
                <a:cxn ang="0">
                  <a:pos x="166" y="8"/>
                </a:cxn>
                <a:cxn ang="0">
                  <a:pos x="189" y="1"/>
                </a:cxn>
                <a:cxn ang="0">
                  <a:pos x="212" y="13"/>
                </a:cxn>
                <a:cxn ang="0">
                  <a:pos x="219" y="37"/>
                </a:cxn>
                <a:cxn ang="0">
                  <a:pos x="208" y="58"/>
                </a:cxn>
                <a:cxn ang="0">
                  <a:pos x="183" y="66"/>
                </a:cxn>
                <a:cxn ang="0">
                  <a:pos x="162" y="54"/>
                </a:cxn>
                <a:cxn ang="0">
                  <a:pos x="177" y="47"/>
                </a:cxn>
                <a:cxn ang="0">
                  <a:pos x="190" y="51"/>
                </a:cxn>
                <a:cxn ang="0">
                  <a:pos x="201" y="43"/>
                </a:cxn>
                <a:cxn ang="0">
                  <a:pos x="204" y="30"/>
                </a:cxn>
                <a:cxn ang="0">
                  <a:pos x="197" y="18"/>
                </a:cxn>
                <a:cxn ang="0">
                  <a:pos x="184" y="16"/>
                </a:cxn>
                <a:cxn ang="0">
                  <a:pos x="173" y="23"/>
                </a:cxn>
                <a:cxn ang="0">
                  <a:pos x="169" y="37"/>
                </a:cxn>
                <a:cxn ang="0">
                  <a:pos x="177" y="47"/>
                </a:cxn>
              </a:cxnLst>
              <a:rect l="0" t="0" r="r" b="b"/>
              <a:pathLst>
                <a:path w="220" h="67">
                  <a:moveTo>
                    <a:pt x="1" y="37"/>
                  </a:moveTo>
                  <a:cubicBezTo>
                    <a:pt x="0" y="35"/>
                    <a:pt x="0" y="32"/>
                    <a:pt x="1" y="31"/>
                  </a:cubicBezTo>
                  <a:lnTo>
                    <a:pt x="8" y="13"/>
                  </a:lnTo>
                  <a:cubicBezTo>
                    <a:pt x="9" y="10"/>
                    <a:pt x="10" y="9"/>
                    <a:pt x="13" y="8"/>
                  </a:cubicBezTo>
                  <a:lnTo>
                    <a:pt x="31" y="1"/>
                  </a:lnTo>
                  <a:cubicBezTo>
                    <a:pt x="32" y="0"/>
                    <a:pt x="35" y="0"/>
                    <a:pt x="37" y="1"/>
                  </a:cubicBezTo>
                  <a:lnTo>
                    <a:pt x="54" y="8"/>
                  </a:lnTo>
                  <a:cubicBezTo>
                    <a:pt x="55" y="9"/>
                    <a:pt x="57" y="10"/>
                    <a:pt x="58" y="12"/>
                  </a:cubicBezTo>
                  <a:lnTo>
                    <a:pt x="66" y="30"/>
                  </a:lnTo>
                  <a:cubicBezTo>
                    <a:pt x="67" y="32"/>
                    <a:pt x="67" y="35"/>
                    <a:pt x="66" y="37"/>
                  </a:cubicBezTo>
                  <a:lnTo>
                    <a:pt x="58" y="54"/>
                  </a:lnTo>
                  <a:cubicBezTo>
                    <a:pt x="57" y="56"/>
                    <a:pt x="56" y="57"/>
                    <a:pt x="54" y="58"/>
                  </a:cubicBezTo>
                  <a:lnTo>
                    <a:pt x="37" y="66"/>
                  </a:lnTo>
                  <a:cubicBezTo>
                    <a:pt x="35" y="67"/>
                    <a:pt x="32" y="67"/>
                    <a:pt x="30" y="66"/>
                  </a:cubicBezTo>
                  <a:lnTo>
                    <a:pt x="12" y="58"/>
                  </a:lnTo>
                  <a:cubicBezTo>
                    <a:pt x="10" y="57"/>
                    <a:pt x="9" y="55"/>
                    <a:pt x="8" y="54"/>
                  </a:cubicBezTo>
                  <a:lnTo>
                    <a:pt x="1" y="37"/>
                  </a:lnTo>
                  <a:close/>
                  <a:moveTo>
                    <a:pt x="23" y="47"/>
                  </a:moveTo>
                  <a:lnTo>
                    <a:pt x="19" y="43"/>
                  </a:lnTo>
                  <a:lnTo>
                    <a:pt x="37" y="51"/>
                  </a:lnTo>
                  <a:lnTo>
                    <a:pt x="30" y="51"/>
                  </a:lnTo>
                  <a:lnTo>
                    <a:pt x="47" y="43"/>
                  </a:lnTo>
                  <a:lnTo>
                    <a:pt x="43" y="47"/>
                  </a:lnTo>
                  <a:lnTo>
                    <a:pt x="51" y="30"/>
                  </a:lnTo>
                  <a:lnTo>
                    <a:pt x="51" y="37"/>
                  </a:lnTo>
                  <a:lnTo>
                    <a:pt x="43" y="19"/>
                  </a:lnTo>
                  <a:lnTo>
                    <a:pt x="47" y="23"/>
                  </a:lnTo>
                  <a:lnTo>
                    <a:pt x="30" y="16"/>
                  </a:lnTo>
                  <a:lnTo>
                    <a:pt x="36" y="16"/>
                  </a:lnTo>
                  <a:lnTo>
                    <a:pt x="18" y="23"/>
                  </a:lnTo>
                  <a:lnTo>
                    <a:pt x="23" y="18"/>
                  </a:lnTo>
                  <a:lnTo>
                    <a:pt x="16" y="36"/>
                  </a:lnTo>
                  <a:lnTo>
                    <a:pt x="16" y="30"/>
                  </a:lnTo>
                  <a:lnTo>
                    <a:pt x="23" y="47"/>
                  </a:lnTo>
                  <a:close/>
                  <a:moveTo>
                    <a:pt x="154" y="37"/>
                  </a:moveTo>
                  <a:cubicBezTo>
                    <a:pt x="153" y="35"/>
                    <a:pt x="153" y="32"/>
                    <a:pt x="154" y="30"/>
                  </a:cubicBezTo>
                  <a:lnTo>
                    <a:pt x="162" y="12"/>
                  </a:lnTo>
                  <a:cubicBezTo>
                    <a:pt x="163" y="10"/>
                    <a:pt x="165" y="9"/>
                    <a:pt x="166" y="8"/>
                  </a:cubicBezTo>
                  <a:lnTo>
                    <a:pt x="183" y="1"/>
                  </a:lnTo>
                  <a:cubicBezTo>
                    <a:pt x="185" y="0"/>
                    <a:pt x="187" y="0"/>
                    <a:pt x="189" y="1"/>
                  </a:cubicBezTo>
                  <a:lnTo>
                    <a:pt x="207" y="8"/>
                  </a:lnTo>
                  <a:cubicBezTo>
                    <a:pt x="209" y="9"/>
                    <a:pt x="211" y="10"/>
                    <a:pt x="212" y="13"/>
                  </a:cubicBezTo>
                  <a:lnTo>
                    <a:pt x="219" y="31"/>
                  </a:lnTo>
                  <a:cubicBezTo>
                    <a:pt x="220" y="32"/>
                    <a:pt x="220" y="35"/>
                    <a:pt x="219" y="37"/>
                  </a:cubicBezTo>
                  <a:lnTo>
                    <a:pt x="212" y="54"/>
                  </a:lnTo>
                  <a:cubicBezTo>
                    <a:pt x="211" y="55"/>
                    <a:pt x="210" y="57"/>
                    <a:pt x="208" y="58"/>
                  </a:cubicBezTo>
                  <a:lnTo>
                    <a:pt x="190" y="66"/>
                  </a:lnTo>
                  <a:cubicBezTo>
                    <a:pt x="188" y="67"/>
                    <a:pt x="185" y="67"/>
                    <a:pt x="183" y="66"/>
                  </a:cubicBezTo>
                  <a:lnTo>
                    <a:pt x="166" y="58"/>
                  </a:lnTo>
                  <a:cubicBezTo>
                    <a:pt x="164" y="57"/>
                    <a:pt x="163" y="56"/>
                    <a:pt x="162" y="54"/>
                  </a:cubicBezTo>
                  <a:lnTo>
                    <a:pt x="154" y="37"/>
                  </a:lnTo>
                  <a:close/>
                  <a:moveTo>
                    <a:pt x="177" y="47"/>
                  </a:moveTo>
                  <a:lnTo>
                    <a:pt x="173" y="43"/>
                  </a:lnTo>
                  <a:lnTo>
                    <a:pt x="190" y="51"/>
                  </a:lnTo>
                  <a:lnTo>
                    <a:pt x="183" y="51"/>
                  </a:lnTo>
                  <a:lnTo>
                    <a:pt x="201" y="43"/>
                  </a:lnTo>
                  <a:lnTo>
                    <a:pt x="197" y="47"/>
                  </a:lnTo>
                  <a:lnTo>
                    <a:pt x="204" y="30"/>
                  </a:lnTo>
                  <a:lnTo>
                    <a:pt x="204" y="36"/>
                  </a:lnTo>
                  <a:lnTo>
                    <a:pt x="197" y="18"/>
                  </a:lnTo>
                  <a:lnTo>
                    <a:pt x="202" y="23"/>
                  </a:lnTo>
                  <a:lnTo>
                    <a:pt x="184" y="16"/>
                  </a:lnTo>
                  <a:lnTo>
                    <a:pt x="190" y="16"/>
                  </a:lnTo>
                  <a:lnTo>
                    <a:pt x="173" y="23"/>
                  </a:lnTo>
                  <a:lnTo>
                    <a:pt x="177" y="19"/>
                  </a:lnTo>
                  <a:lnTo>
                    <a:pt x="169" y="37"/>
                  </a:lnTo>
                  <a:lnTo>
                    <a:pt x="169" y="30"/>
                  </a:lnTo>
                  <a:lnTo>
                    <a:pt x="177" y="47"/>
                  </a:lnTo>
                  <a:close/>
                </a:path>
              </a:pathLst>
            </a:custGeom>
            <a:grp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24" name="Freeform 69"/>
            <p:cNvSpPr>
              <a:spLocks/>
            </p:cNvSpPr>
            <p:nvPr/>
          </p:nvSpPr>
          <p:spPr bwMode="auto">
            <a:xfrm>
              <a:off x="7035801" y="5114925"/>
              <a:ext cx="117475" cy="26987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72" y="34"/>
                </a:cxn>
                <a:cxn ang="0">
                  <a:pos x="70" y="34"/>
                </a:cxn>
                <a:cxn ang="0">
                  <a:pos x="135" y="45"/>
                </a:cxn>
                <a:cxn ang="0">
                  <a:pos x="132" y="45"/>
                </a:cxn>
                <a:cxn ang="0">
                  <a:pos x="197" y="34"/>
                </a:cxn>
                <a:cxn ang="0">
                  <a:pos x="195" y="34"/>
                </a:cxn>
                <a:cxn ang="0">
                  <a:pos x="260" y="0"/>
                </a:cxn>
                <a:cxn ang="0">
                  <a:pos x="267" y="15"/>
                </a:cxn>
                <a:cxn ang="0">
                  <a:pos x="202" y="49"/>
                </a:cxn>
                <a:cxn ang="0">
                  <a:pos x="200" y="49"/>
                </a:cxn>
                <a:cxn ang="0">
                  <a:pos x="135" y="60"/>
                </a:cxn>
                <a:cxn ang="0">
                  <a:pos x="132" y="60"/>
                </a:cxn>
                <a:cxn ang="0">
                  <a:pos x="67" y="49"/>
                </a:cxn>
                <a:cxn ang="0">
                  <a:pos x="65" y="49"/>
                </a:cxn>
                <a:cxn ang="0">
                  <a:pos x="0" y="15"/>
                </a:cxn>
                <a:cxn ang="0">
                  <a:pos x="7" y="0"/>
                </a:cxn>
              </a:cxnLst>
              <a:rect l="0" t="0" r="r" b="b"/>
              <a:pathLst>
                <a:path w="267" h="61">
                  <a:moveTo>
                    <a:pt x="7" y="0"/>
                  </a:moveTo>
                  <a:lnTo>
                    <a:pt x="72" y="34"/>
                  </a:lnTo>
                  <a:lnTo>
                    <a:pt x="70" y="34"/>
                  </a:lnTo>
                  <a:lnTo>
                    <a:pt x="135" y="45"/>
                  </a:lnTo>
                  <a:lnTo>
                    <a:pt x="132" y="45"/>
                  </a:lnTo>
                  <a:lnTo>
                    <a:pt x="197" y="34"/>
                  </a:lnTo>
                  <a:lnTo>
                    <a:pt x="195" y="34"/>
                  </a:lnTo>
                  <a:lnTo>
                    <a:pt x="260" y="0"/>
                  </a:lnTo>
                  <a:lnTo>
                    <a:pt x="267" y="15"/>
                  </a:lnTo>
                  <a:lnTo>
                    <a:pt x="202" y="49"/>
                  </a:lnTo>
                  <a:cubicBezTo>
                    <a:pt x="201" y="49"/>
                    <a:pt x="201" y="49"/>
                    <a:pt x="200" y="49"/>
                  </a:cubicBezTo>
                  <a:lnTo>
                    <a:pt x="135" y="60"/>
                  </a:lnTo>
                  <a:cubicBezTo>
                    <a:pt x="134" y="61"/>
                    <a:pt x="133" y="61"/>
                    <a:pt x="132" y="60"/>
                  </a:cubicBezTo>
                  <a:lnTo>
                    <a:pt x="67" y="49"/>
                  </a:lnTo>
                  <a:cubicBezTo>
                    <a:pt x="66" y="49"/>
                    <a:pt x="66" y="49"/>
                    <a:pt x="65" y="49"/>
                  </a:cubicBezTo>
                  <a:lnTo>
                    <a:pt x="0" y="15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25" name="Freeform 70"/>
            <p:cNvSpPr>
              <a:spLocks noEditPoints="1"/>
            </p:cNvSpPr>
            <p:nvPr/>
          </p:nvSpPr>
          <p:spPr bwMode="auto">
            <a:xfrm>
              <a:off x="6985001" y="4960938"/>
              <a:ext cx="217488" cy="220662"/>
            </a:xfrm>
            <a:custGeom>
              <a:avLst/>
              <a:gdLst/>
              <a:ahLst/>
              <a:cxnLst>
                <a:cxn ang="0">
                  <a:pos x="6" y="200"/>
                </a:cxn>
                <a:cxn ang="0">
                  <a:pos x="20" y="152"/>
                </a:cxn>
                <a:cxn ang="0">
                  <a:pos x="73" y="74"/>
                </a:cxn>
                <a:cxn ang="0">
                  <a:pos x="111" y="42"/>
                </a:cxn>
                <a:cxn ang="0">
                  <a:pos x="198" y="6"/>
                </a:cxn>
                <a:cxn ang="0">
                  <a:pos x="249" y="0"/>
                </a:cxn>
                <a:cxn ang="0">
                  <a:pos x="345" y="20"/>
                </a:cxn>
                <a:cxn ang="0">
                  <a:pos x="388" y="43"/>
                </a:cxn>
                <a:cxn ang="0">
                  <a:pos x="454" y="109"/>
                </a:cxn>
                <a:cxn ang="0">
                  <a:pos x="477" y="153"/>
                </a:cxn>
                <a:cxn ang="0">
                  <a:pos x="496" y="248"/>
                </a:cxn>
                <a:cxn ang="0">
                  <a:pos x="491" y="299"/>
                </a:cxn>
                <a:cxn ang="0">
                  <a:pos x="454" y="386"/>
                </a:cxn>
                <a:cxn ang="0">
                  <a:pos x="423" y="425"/>
                </a:cxn>
                <a:cxn ang="0">
                  <a:pos x="346" y="476"/>
                </a:cxn>
                <a:cxn ang="0">
                  <a:pos x="297" y="491"/>
                </a:cxn>
                <a:cxn ang="0">
                  <a:pos x="200" y="491"/>
                </a:cxn>
                <a:cxn ang="0">
                  <a:pos x="152" y="477"/>
                </a:cxn>
                <a:cxn ang="0">
                  <a:pos x="74" y="425"/>
                </a:cxn>
                <a:cxn ang="0">
                  <a:pos x="42" y="386"/>
                </a:cxn>
                <a:cxn ang="0">
                  <a:pos x="6" y="299"/>
                </a:cxn>
                <a:cxn ang="0">
                  <a:pos x="21" y="296"/>
                </a:cxn>
                <a:cxn ang="0">
                  <a:pos x="34" y="339"/>
                </a:cxn>
                <a:cxn ang="0">
                  <a:pos x="86" y="413"/>
                </a:cxn>
                <a:cxn ang="0">
                  <a:pos x="118" y="440"/>
                </a:cxn>
                <a:cxn ang="0">
                  <a:pos x="203" y="476"/>
                </a:cxn>
                <a:cxn ang="0">
                  <a:pos x="248" y="480"/>
                </a:cxn>
                <a:cxn ang="0">
                  <a:pos x="340" y="462"/>
                </a:cxn>
                <a:cxn ang="0">
                  <a:pos x="377" y="441"/>
                </a:cxn>
                <a:cxn ang="0">
                  <a:pos x="441" y="377"/>
                </a:cxn>
                <a:cxn ang="0">
                  <a:pos x="462" y="340"/>
                </a:cxn>
                <a:cxn ang="0">
                  <a:pos x="481" y="248"/>
                </a:cxn>
                <a:cxn ang="0">
                  <a:pos x="476" y="203"/>
                </a:cxn>
                <a:cxn ang="0">
                  <a:pos x="440" y="118"/>
                </a:cxn>
                <a:cxn ang="0">
                  <a:pos x="413" y="86"/>
                </a:cxn>
                <a:cxn ang="0">
                  <a:pos x="339" y="34"/>
                </a:cxn>
                <a:cxn ang="0">
                  <a:pos x="296" y="21"/>
                </a:cxn>
                <a:cxn ang="0">
                  <a:pos x="201" y="21"/>
                </a:cxn>
                <a:cxn ang="0">
                  <a:pos x="159" y="35"/>
                </a:cxn>
                <a:cxn ang="0">
                  <a:pos x="85" y="86"/>
                </a:cxn>
                <a:cxn ang="0">
                  <a:pos x="57" y="118"/>
                </a:cxn>
                <a:cxn ang="0">
                  <a:pos x="21" y="203"/>
                </a:cxn>
                <a:cxn ang="0">
                  <a:pos x="16" y="248"/>
                </a:cxn>
              </a:cxnLst>
              <a:rect l="0" t="0" r="r" b="b"/>
              <a:pathLst>
                <a:path w="496" h="496">
                  <a:moveTo>
                    <a:pt x="1" y="249"/>
                  </a:moveTo>
                  <a:cubicBezTo>
                    <a:pt x="0" y="249"/>
                    <a:pt x="0" y="248"/>
                    <a:pt x="1" y="248"/>
                  </a:cubicBezTo>
                  <a:lnTo>
                    <a:pt x="6" y="200"/>
                  </a:lnTo>
                  <a:cubicBezTo>
                    <a:pt x="6" y="199"/>
                    <a:pt x="6" y="199"/>
                    <a:pt x="6" y="198"/>
                  </a:cubicBezTo>
                  <a:lnTo>
                    <a:pt x="20" y="153"/>
                  </a:lnTo>
                  <a:cubicBezTo>
                    <a:pt x="20" y="153"/>
                    <a:pt x="20" y="152"/>
                    <a:pt x="20" y="152"/>
                  </a:cubicBezTo>
                  <a:lnTo>
                    <a:pt x="42" y="111"/>
                  </a:lnTo>
                  <a:cubicBezTo>
                    <a:pt x="43" y="110"/>
                    <a:pt x="43" y="110"/>
                    <a:pt x="43" y="109"/>
                  </a:cubicBezTo>
                  <a:lnTo>
                    <a:pt x="73" y="74"/>
                  </a:lnTo>
                  <a:cubicBezTo>
                    <a:pt x="74" y="74"/>
                    <a:pt x="74" y="74"/>
                    <a:pt x="74" y="73"/>
                  </a:cubicBezTo>
                  <a:lnTo>
                    <a:pt x="109" y="43"/>
                  </a:lnTo>
                  <a:cubicBezTo>
                    <a:pt x="110" y="43"/>
                    <a:pt x="110" y="43"/>
                    <a:pt x="111" y="42"/>
                  </a:cubicBezTo>
                  <a:lnTo>
                    <a:pt x="152" y="20"/>
                  </a:lnTo>
                  <a:cubicBezTo>
                    <a:pt x="152" y="20"/>
                    <a:pt x="153" y="20"/>
                    <a:pt x="153" y="20"/>
                  </a:cubicBezTo>
                  <a:lnTo>
                    <a:pt x="198" y="6"/>
                  </a:lnTo>
                  <a:cubicBezTo>
                    <a:pt x="199" y="6"/>
                    <a:pt x="199" y="6"/>
                    <a:pt x="200" y="5"/>
                  </a:cubicBezTo>
                  <a:lnTo>
                    <a:pt x="248" y="0"/>
                  </a:lnTo>
                  <a:cubicBezTo>
                    <a:pt x="248" y="0"/>
                    <a:pt x="249" y="0"/>
                    <a:pt x="249" y="0"/>
                  </a:cubicBezTo>
                  <a:lnTo>
                    <a:pt x="297" y="5"/>
                  </a:lnTo>
                  <a:cubicBezTo>
                    <a:pt x="298" y="6"/>
                    <a:pt x="298" y="6"/>
                    <a:pt x="299" y="6"/>
                  </a:cubicBezTo>
                  <a:lnTo>
                    <a:pt x="345" y="20"/>
                  </a:lnTo>
                  <a:cubicBezTo>
                    <a:pt x="345" y="20"/>
                    <a:pt x="346" y="20"/>
                    <a:pt x="346" y="20"/>
                  </a:cubicBezTo>
                  <a:lnTo>
                    <a:pt x="386" y="42"/>
                  </a:lnTo>
                  <a:cubicBezTo>
                    <a:pt x="387" y="43"/>
                    <a:pt x="387" y="43"/>
                    <a:pt x="388" y="43"/>
                  </a:cubicBezTo>
                  <a:lnTo>
                    <a:pt x="424" y="73"/>
                  </a:lnTo>
                  <a:cubicBezTo>
                    <a:pt x="424" y="74"/>
                    <a:pt x="424" y="74"/>
                    <a:pt x="425" y="74"/>
                  </a:cubicBezTo>
                  <a:lnTo>
                    <a:pt x="454" y="109"/>
                  </a:lnTo>
                  <a:cubicBezTo>
                    <a:pt x="454" y="110"/>
                    <a:pt x="454" y="110"/>
                    <a:pt x="455" y="111"/>
                  </a:cubicBezTo>
                  <a:lnTo>
                    <a:pt x="477" y="152"/>
                  </a:lnTo>
                  <a:cubicBezTo>
                    <a:pt x="477" y="152"/>
                    <a:pt x="477" y="153"/>
                    <a:pt x="477" y="153"/>
                  </a:cubicBezTo>
                  <a:lnTo>
                    <a:pt x="491" y="198"/>
                  </a:lnTo>
                  <a:cubicBezTo>
                    <a:pt x="491" y="199"/>
                    <a:pt x="491" y="199"/>
                    <a:pt x="491" y="200"/>
                  </a:cubicBezTo>
                  <a:lnTo>
                    <a:pt x="496" y="248"/>
                  </a:lnTo>
                  <a:cubicBezTo>
                    <a:pt x="496" y="248"/>
                    <a:pt x="496" y="249"/>
                    <a:pt x="496" y="249"/>
                  </a:cubicBezTo>
                  <a:lnTo>
                    <a:pt x="491" y="297"/>
                  </a:lnTo>
                  <a:cubicBezTo>
                    <a:pt x="491" y="298"/>
                    <a:pt x="491" y="298"/>
                    <a:pt x="491" y="299"/>
                  </a:cubicBezTo>
                  <a:lnTo>
                    <a:pt x="477" y="345"/>
                  </a:lnTo>
                  <a:cubicBezTo>
                    <a:pt x="477" y="345"/>
                    <a:pt x="477" y="346"/>
                    <a:pt x="476" y="346"/>
                  </a:cubicBezTo>
                  <a:lnTo>
                    <a:pt x="454" y="386"/>
                  </a:lnTo>
                  <a:cubicBezTo>
                    <a:pt x="454" y="387"/>
                    <a:pt x="454" y="387"/>
                    <a:pt x="454" y="387"/>
                  </a:cubicBezTo>
                  <a:lnTo>
                    <a:pt x="425" y="423"/>
                  </a:lnTo>
                  <a:cubicBezTo>
                    <a:pt x="424" y="424"/>
                    <a:pt x="424" y="424"/>
                    <a:pt x="423" y="425"/>
                  </a:cubicBezTo>
                  <a:lnTo>
                    <a:pt x="387" y="454"/>
                  </a:lnTo>
                  <a:cubicBezTo>
                    <a:pt x="387" y="454"/>
                    <a:pt x="387" y="454"/>
                    <a:pt x="386" y="454"/>
                  </a:cubicBezTo>
                  <a:lnTo>
                    <a:pt x="346" y="476"/>
                  </a:lnTo>
                  <a:cubicBezTo>
                    <a:pt x="346" y="477"/>
                    <a:pt x="345" y="477"/>
                    <a:pt x="345" y="477"/>
                  </a:cubicBezTo>
                  <a:lnTo>
                    <a:pt x="299" y="491"/>
                  </a:lnTo>
                  <a:cubicBezTo>
                    <a:pt x="298" y="491"/>
                    <a:pt x="298" y="491"/>
                    <a:pt x="297" y="491"/>
                  </a:cubicBezTo>
                  <a:lnTo>
                    <a:pt x="249" y="496"/>
                  </a:lnTo>
                  <a:cubicBezTo>
                    <a:pt x="249" y="496"/>
                    <a:pt x="248" y="496"/>
                    <a:pt x="248" y="496"/>
                  </a:cubicBezTo>
                  <a:lnTo>
                    <a:pt x="200" y="491"/>
                  </a:lnTo>
                  <a:cubicBezTo>
                    <a:pt x="199" y="491"/>
                    <a:pt x="199" y="491"/>
                    <a:pt x="198" y="491"/>
                  </a:cubicBezTo>
                  <a:lnTo>
                    <a:pt x="153" y="477"/>
                  </a:lnTo>
                  <a:cubicBezTo>
                    <a:pt x="153" y="477"/>
                    <a:pt x="152" y="477"/>
                    <a:pt x="152" y="477"/>
                  </a:cubicBezTo>
                  <a:lnTo>
                    <a:pt x="111" y="455"/>
                  </a:lnTo>
                  <a:cubicBezTo>
                    <a:pt x="110" y="454"/>
                    <a:pt x="110" y="454"/>
                    <a:pt x="109" y="454"/>
                  </a:cubicBezTo>
                  <a:lnTo>
                    <a:pt x="74" y="425"/>
                  </a:lnTo>
                  <a:cubicBezTo>
                    <a:pt x="74" y="424"/>
                    <a:pt x="74" y="424"/>
                    <a:pt x="73" y="424"/>
                  </a:cubicBezTo>
                  <a:lnTo>
                    <a:pt x="43" y="388"/>
                  </a:lnTo>
                  <a:cubicBezTo>
                    <a:pt x="43" y="387"/>
                    <a:pt x="43" y="387"/>
                    <a:pt x="42" y="386"/>
                  </a:cubicBezTo>
                  <a:lnTo>
                    <a:pt x="20" y="346"/>
                  </a:lnTo>
                  <a:cubicBezTo>
                    <a:pt x="20" y="346"/>
                    <a:pt x="20" y="345"/>
                    <a:pt x="20" y="345"/>
                  </a:cubicBezTo>
                  <a:lnTo>
                    <a:pt x="6" y="299"/>
                  </a:lnTo>
                  <a:cubicBezTo>
                    <a:pt x="6" y="298"/>
                    <a:pt x="6" y="298"/>
                    <a:pt x="6" y="297"/>
                  </a:cubicBezTo>
                  <a:lnTo>
                    <a:pt x="1" y="249"/>
                  </a:lnTo>
                  <a:close/>
                  <a:moveTo>
                    <a:pt x="21" y="296"/>
                  </a:moveTo>
                  <a:lnTo>
                    <a:pt x="21" y="294"/>
                  </a:lnTo>
                  <a:lnTo>
                    <a:pt x="35" y="340"/>
                  </a:lnTo>
                  <a:lnTo>
                    <a:pt x="34" y="339"/>
                  </a:lnTo>
                  <a:lnTo>
                    <a:pt x="56" y="379"/>
                  </a:lnTo>
                  <a:lnTo>
                    <a:pt x="56" y="377"/>
                  </a:lnTo>
                  <a:lnTo>
                    <a:pt x="86" y="413"/>
                  </a:lnTo>
                  <a:lnTo>
                    <a:pt x="85" y="412"/>
                  </a:lnTo>
                  <a:lnTo>
                    <a:pt x="120" y="441"/>
                  </a:lnTo>
                  <a:lnTo>
                    <a:pt x="118" y="440"/>
                  </a:lnTo>
                  <a:lnTo>
                    <a:pt x="159" y="462"/>
                  </a:lnTo>
                  <a:lnTo>
                    <a:pt x="158" y="462"/>
                  </a:lnTo>
                  <a:lnTo>
                    <a:pt x="203" y="476"/>
                  </a:lnTo>
                  <a:lnTo>
                    <a:pt x="201" y="475"/>
                  </a:lnTo>
                  <a:lnTo>
                    <a:pt x="249" y="480"/>
                  </a:lnTo>
                  <a:lnTo>
                    <a:pt x="248" y="480"/>
                  </a:lnTo>
                  <a:lnTo>
                    <a:pt x="296" y="475"/>
                  </a:lnTo>
                  <a:lnTo>
                    <a:pt x="294" y="476"/>
                  </a:lnTo>
                  <a:lnTo>
                    <a:pt x="340" y="462"/>
                  </a:lnTo>
                  <a:lnTo>
                    <a:pt x="339" y="462"/>
                  </a:lnTo>
                  <a:lnTo>
                    <a:pt x="379" y="440"/>
                  </a:lnTo>
                  <a:lnTo>
                    <a:pt x="377" y="441"/>
                  </a:lnTo>
                  <a:lnTo>
                    <a:pt x="413" y="412"/>
                  </a:lnTo>
                  <a:lnTo>
                    <a:pt x="412" y="413"/>
                  </a:lnTo>
                  <a:lnTo>
                    <a:pt x="441" y="377"/>
                  </a:lnTo>
                  <a:lnTo>
                    <a:pt x="440" y="379"/>
                  </a:lnTo>
                  <a:lnTo>
                    <a:pt x="462" y="339"/>
                  </a:lnTo>
                  <a:lnTo>
                    <a:pt x="462" y="340"/>
                  </a:lnTo>
                  <a:lnTo>
                    <a:pt x="476" y="294"/>
                  </a:lnTo>
                  <a:lnTo>
                    <a:pt x="476" y="296"/>
                  </a:lnTo>
                  <a:lnTo>
                    <a:pt x="481" y="248"/>
                  </a:lnTo>
                  <a:lnTo>
                    <a:pt x="481" y="249"/>
                  </a:lnTo>
                  <a:lnTo>
                    <a:pt x="476" y="201"/>
                  </a:lnTo>
                  <a:lnTo>
                    <a:pt x="476" y="203"/>
                  </a:lnTo>
                  <a:lnTo>
                    <a:pt x="462" y="158"/>
                  </a:lnTo>
                  <a:lnTo>
                    <a:pt x="462" y="159"/>
                  </a:lnTo>
                  <a:lnTo>
                    <a:pt x="440" y="118"/>
                  </a:lnTo>
                  <a:lnTo>
                    <a:pt x="441" y="120"/>
                  </a:lnTo>
                  <a:lnTo>
                    <a:pt x="412" y="85"/>
                  </a:lnTo>
                  <a:lnTo>
                    <a:pt x="413" y="86"/>
                  </a:lnTo>
                  <a:lnTo>
                    <a:pt x="377" y="56"/>
                  </a:lnTo>
                  <a:lnTo>
                    <a:pt x="379" y="56"/>
                  </a:lnTo>
                  <a:lnTo>
                    <a:pt x="339" y="34"/>
                  </a:lnTo>
                  <a:lnTo>
                    <a:pt x="340" y="35"/>
                  </a:lnTo>
                  <a:lnTo>
                    <a:pt x="294" y="21"/>
                  </a:lnTo>
                  <a:lnTo>
                    <a:pt x="296" y="21"/>
                  </a:lnTo>
                  <a:lnTo>
                    <a:pt x="248" y="16"/>
                  </a:lnTo>
                  <a:lnTo>
                    <a:pt x="249" y="16"/>
                  </a:lnTo>
                  <a:lnTo>
                    <a:pt x="201" y="21"/>
                  </a:lnTo>
                  <a:lnTo>
                    <a:pt x="203" y="21"/>
                  </a:lnTo>
                  <a:lnTo>
                    <a:pt x="158" y="35"/>
                  </a:lnTo>
                  <a:lnTo>
                    <a:pt x="159" y="35"/>
                  </a:lnTo>
                  <a:lnTo>
                    <a:pt x="118" y="57"/>
                  </a:lnTo>
                  <a:lnTo>
                    <a:pt x="120" y="56"/>
                  </a:lnTo>
                  <a:lnTo>
                    <a:pt x="85" y="86"/>
                  </a:lnTo>
                  <a:lnTo>
                    <a:pt x="86" y="85"/>
                  </a:lnTo>
                  <a:lnTo>
                    <a:pt x="56" y="120"/>
                  </a:lnTo>
                  <a:lnTo>
                    <a:pt x="57" y="118"/>
                  </a:lnTo>
                  <a:lnTo>
                    <a:pt x="35" y="159"/>
                  </a:lnTo>
                  <a:lnTo>
                    <a:pt x="35" y="158"/>
                  </a:lnTo>
                  <a:lnTo>
                    <a:pt x="21" y="203"/>
                  </a:lnTo>
                  <a:lnTo>
                    <a:pt x="21" y="201"/>
                  </a:lnTo>
                  <a:lnTo>
                    <a:pt x="16" y="249"/>
                  </a:lnTo>
                  <a:lnTo>
                    <a:pt x="16" y="248"/>
                  </a:lnTo>
                  <a:lnTo>
                    <a:pt x="21" y="296"/>
                  </a:lnTo>
                  <a:close/>
                </a:path>
              </a:pathLst>
            </a:custGeom>
            <a:grp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26" name="Oval 71"/>
            <p:cNvSpPr>
              <a:spLocks noChangeArrowheads="1"/>
            </p:cNvSpPr>
            <p:nvPr/>
          </p:nvSpPr>
          <p:spPr bwMode="auto">
            <a:xfrm>
              <a:off x="7677151" y="4964113"/>
              <a:ext cx="217488" cy="214312"/>
            </a:xfrm>
            <a:prstGeom prst="ellipse">
              <a:avLst/>
            </a:pr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27" name="Freeform 72"/>
            <p:cNvSpPr>
              <a:spLocks noEditPoints="1"/>
            </p:cNvSpPr>
            <p:nvPr/>
          </p:nvSpPr>
          <p:spPr bwMode="auto">
            <a:xfrm>
              <a:off x="7739063" y="5029200"/>
              <a:ext cx="92075" cy="22225"/>
            </a:xfrm>
            <a:custGeom>
              <a:avLst/>
              <a:gdLst/>
              <a:ahLst/>
              <a:cxnLst>
                <a:cxn ang="0">
                  <a:pos x="0" y="25"/>
                </a:cxn>
                <a:cxn ang="0">
                  <a:pos x="26" y="0"/>
                </a:cxn>
                <a:cxn ang="0">
                  <a:pos x="52" y="25"/>
                </a:cxn>
                <a:cxn ang="0">
                  <a:pos x="26" y="50"/>
                </a:cxn>
                <a:cxn ang="0">
                  <a:pos x="0" y="25"/>
                </a:cxn>
                <a:cxn ang="0">
                  <a:pos x="159" y="25"/>
                </a:cxn>
                <a:cxn ang="0">
                  <a:pos x="185" y="0"/>
                </a:cxn>
                <a:cxn ang="0">
                  <a:pos x="211" y="25"/>
                </a:cxn>
                <a:cxn ang="0">
                  <a:pos x="185" y="50"/>
                </a:cxn>
                <a:cxn ang="0">
                  <a:pos x="159" y="25"/>
                </a:cxn>
              </a:cxnLst>
              <a:rect l="0" t="0" r="r" b="b"/>
              <a:pathLst>
                <a:path w="211" h="50">
                  <a:moveTo>
                    <a:pt x="0" y="25"/>
                  </a:moveTo>
                  <a:cubicBezTo>
                    <a:pt x="0" y="11"/>
                    <a:pt x="12" y="0"/>
                    <a:pt x="26" y="0"/>
                  </a:cubicBezTo>
                  <a:cubicBezTo>
                    <a:pt x="40" y="0"/>
                    <a:pt x="52" y="11"/>
                    <a:pt x="52" y="25"/>
                  </a:cubicBezTo>
                  <a:cubicBezTo>
                    <a:pt x="52" y="38"/>
                    <a:pt x="40" y="50"/>
                    <a:pt x="26" y="50"/>
                  </a:cubicBezTo>
                  <a:cubicBezTo>
                    <a:pt x="12" y="50"/>
                    <a:pt x="0" y="38"/>
                    <a:pt x="0" y="25"/>
                  </a:cubicBezTo>
                  <a:close/>
                  <a:moveTo>
                    <a:pt x="159" y="25"/>
                  </a:moveTo>
                  <a:cubicBezTo>
                    <a:pt x="159" y="11"/>
                    <a:pt x="171" y="0"/>
                    <a:pt x="185" y="0"/>
                  </a:cubicBezTo>
                  <a:cubicBezTo>
                    <a:pt x="199" y="0"/>
                    <a:pt x="211" y="11"/>
                    <a:pt x="211" y="25"/>
                  </a:cubicBezTo>
                  <a:cubicBezTo>
                    <a:pt x="211" y="38"/>
                    <a:pt x="199" y="50"/>
                    <a:pt x="185" y="50"/>
                  </a:cubicBezTo>
                  <a:cubicBezTo>
                    <a:pt x="171" y="50"/>
                    <a:pt x="159" y="38"/>
                    <a:pt x="159" y="25"/>
                  </a:cubicBezTo>
                  <a:close/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28" name="Freeform 73"/>
            <p:cNvSpPr>
              <a:spLocks noEditPoints="1"/>
            </p:cNvSpPr>
            <p:nvPr/>
          </p:nvSpPr>
          <p:spPr bwMode="auto">
            <a:xfrm>
              <a:off x="7735888" y="5024438"/>
              <a:ext cx="100013" cy="30162"/>
            </a:xfrm>
            <a:custGeom>
              <a:avLst/>
              <a:gdLst/>
              <a:ahLst/>
              <a:cxnLst>
                <a:cxn ang="0">
                  <a:pos x="1" y="30"/>
                </a:cxn>
                <a:cxn ang="0">
                  <a:pos x="14" y="8"/>
                </a:cxn>
                <a:cxn ang="0">
                  <a:pos x="37" y="1"/>
                </a:cxn>
                <a:cxn ang="0">
                  <a:pos x="60" y="12"/>
                </a:cxn>
                <a:cxn ang="0">
                  <a:pos x="68" y="37"/>
                </a:cxn>
                <a:cxn ang="0">
                  <a:pos x="56" y="58"/>
                </a:cxn>
                <a:cxn ang="0">
                  <a:pos x="31" y="66"/>
                </a:cxn>
                <a:cxn ang="0">
                  <a:pos x="9" y="54"/>
                </a:cxn>
                <a:cxn ang="0">
                  <a:pos x="24" y="47"/>
                </a:cxn>
                <a:cxn ang="0">
                  <a:pos x="38" y="51"/>
                </a:cxn>
                <a:cxn ang="0">
                  <a:pos x="49" y="43"/>
                </a:cxn>
                <a:cxn ang="0">
                  <a:pos x="53" y="30"/>
                </a:cxn>
                <a:cxn ang="0">
                  <a:pos x="45" y="19"/>
                </a:cxn>
                <a:cxn ang="0">
                  <a:pos x="32" y="16"/>
                </a:cxn>
                <a:cxn ang="0">
                  <a:pos x="19" y="23"/>
                </a:cxn>
                <a:cxn ang="0">
                  <a:pos x="16" y="37"/>
                </a:cxn>
                <a:cxn ang="0">
                  <a:pos x="24" y="47"/>
                </a:cxn>
                <a:cxn ang="0">
                  <a:pos x="160" y="30"/>
                </a:cxn>
                <a:cxn ang="0">
                  <a:pos x="173" y="8"/>
                </a:cxn>
                <a:cxn ang="0">
                  <a:pos x="196" y="1"/>
                </a:cxn>
                <a:cxn ang="0">
                  <a:pos x="219" y="12"/>
                </a:cxn>
                <a:cxn ang="0">
                  <a:pos x="227" y="37"/>
                </a:cxn>
                <a:cxn ang="0">
                  <a:pos x="215" y="58"/>
                </a:cxn>
                <a:cxn ang="0">
                  <a:pos x="190" y="66"/>
                </a:cxn>
                <a:cxn ang="0">
                  <a:pos x="168" y="54"/>
                </a:cxn>
                <a:cxn ang="0">
                  <a:pos x="183" y="47"/>
                </a:cxn>
                <a:cxn ang="0">
                  <a:pos x="197" y="51"/>
                </a:cxn>
                <a:cxn ang="0">
                  <a:pos x="208" y="43"/>
                </a:cxn>
                <a:cxn ang="0">
                  <a:pos x="212" y="30"/>
                </a:cxn>
                <a:cxn ang="0">
                  <a:pos x="204" y="19"/>
                </a:cxn>
                <a:cxn ang="0">
                  <a:pos x="191" y="16"/>
                </a:cxn>
                <a:cxn ang="0">
                  <a:pos x="178" y="23"/>
                </a:cxn>
                <a:cxn ang="0">
                  <a:pos x="175" y="37"/>
                </a:cxn>
                <a:cxn ang="0">
                  <a:pos x="183" y="47"/>
                </a:cxn>
              </a:cxnLst>
              <a:rect l="0" t="0" r="r" b="b"/>
              <a:pathLst>
                <a:path w="228" h="67">
                  <a:moveTo>
                    <a:pt x="1" y="37"/>
                  </a:moveTo>
                  <a:cubicBezTo>
                    <a:pt x="0" y="35"/>
                    <a:pt x="0" y="32"/>
                    <a:pt x="1" y="30"/>
                  </a:cubicBezTo>
                  <a:lnTo>
                    <a:pt x="9" y="12"/>
                  </a:lnTo>
                  <a:cubicBezTo>
                    <a:pt x="10" y="10"/>
                    <a:pt x="12" y="9"/>
                    <a:pt x="14" y="8"/>
                  </a:cubicBezTo>
                  <a:lnTo>
                    <a:pt x="32" y="1"/>
                  </a:lnTo>
                  <a:cubicBezTo>
                    <a:pt x="33" y="0"/>
                    <a:pt x="36" y="0"/>
                    <a:pt x="37" y="1"/>
                  </a:cubicBezTo>
                  <a:lnTo>
                    <a:pt x="55" y="8"/>
                  </a:lnTo>
                  <a:cubicBezTo>
                    <a:pt x="57" y="9"/>
                    <a:pt x="59" y="10"/>
                    <a:pt x="60" y="12"/>
                  </a:cubicBezTo>
                  <a:lnTo>
                    <a:pt x="68" y="30"/>
                  </a:lnTo>
                  <a:cubicBezTo>
                    <a:pt x="69" y="32"/>
                    <a:pt x="69" y="35"/>
                    <a:pt x="68" y="37"/>
                  </a:cubicBezTo>
                  <a:lnTo>
                    <a:pt x="60" y="54"/>
                  </a:lnTo>
                  <a:cubicBezTo>
                    <a:pt x="59" y="56"/>
                    <a:pt x="57" y="57"/>
                    <a:pt x="56" y="58"/>
                  </a:cubicBezTo>
                  <a:lnTo>
                    <a:pt x="38" y="66"/>
                  </a:lnTo>
                  <a:cubicBezTo>
                    <a:pt x="36" y="67"/>
                    <a:pt x="33" y="67"/>
                    <a:pt x="31" y="66"/>
                  </a:cubicBezTo>
                  <a:lnTo>
                    <a:pt x="13" y="58"/>
                  </a:lnTo>
                  <a:cubicBezTo>
                    <a:pt x="11" y="57"/>
                    <a:pt x="10" y="56"/>
                    <a:pt x="9" y="54"/>
                  </a:cubicBezTo>
                  <a:lnTo>
                    <a:pt x="1" y="37"/>
                  </a:lnTo>
                  <a:close/>
                  <a:moveTo>
                    <a:pt x="24" y="47"/>
                  </a:moveTo>
                  <a:lnTo>
                    <a:pt x="20" y="43"/>
                  </a:lnTo>
                  <a:lnTo>
                    <a:pt x="38" y="51"/>
                  </a:lnTo>
                  <a:lnTo>
                    <a:pt x="31" y="51"/>
                  </a:lnTo>
                  <a:lnTo>
                    <a:pt x="49" y="43"/>
                  </a:lnTo>
                  <a:lnTo>
                    <a:pt x="45" y="47"/>
                  </a:lnTo>
                  <a:lnTo>
                    <a:pt x="53" y="30"/>
                  </a:lnTo>
                  <a:lnTo>
                    <a:pt x="53" y="37"/>
                  </a:lnTo>
                  <a:lnTo>
                    <a:pt x="45" y="19"/>
                  </a:lnTo>
                  <a:lnTo>
                    <a:pt x="50" y="23"/>
                  </a:lnTo>
                  <a:lnTo>
                    <a:pt x="32" y="16"/>
                  </a:lnTo>
                  <a:lnTo>
                    <a:pt x="37" y="16"/>
                  </a:lnTo>
                  <a:lnTo>
                    <a:pt x="19" y="23"/>
                  </a:lnTo>
                  <a:lnTo>
                    <a:pt x="24" y="19"/>
                  </a:lnTo>
                  <a:lnTo>
                    <a:pt x="16" y="37"/>
                  </a:lnTo>
                  <a:lnTo>
                    <a:pt x="16" y="30"/>
                  </a:lnTo>
                  <a:lnTo>
                    <a:pt x="24" y="47"/>
                  </a:lnTo>
                  <a:close/>
                  <a:moveTo>
                    <a:pt x="160" y="37"/>
                  </a:moveTo>
                  <a:cubicBezTo>
                    <a:pt x="159" y="35"/>
                    <a:pt x="159" y="32"/>
                    <a:pt x="160" y="30"/>
                  </a:cubicBezTo>
                  <a:lnTo>
                    <a:pt x="168" y="12"/>
                  </a:lnTo>
                  <a:cubicBezTo>
                    <a:pt x="169" y="10"/>
                    <a:pt x="171" y="9"/>
                    <a:pt x="173" y="8"/>
                  </a:cubicBezTo>
                  <a:lnTo>
                    <a:pt x="191" y="1"/>
                  </a:lnTo>
                  <a:cubicBezTo>
                    <a:pt x="192" y="0"/>
                    <a:pt x="195" y="0"/>
                    <a:pt x="196" y="1"/>
                  </a:cubicBezTo>
                  <a:lnTo>
                    <a:pt x="214" y="8"/>
                  </a:lnTo>
                  <a:cubicBezTo>
                    <a:pt x="216" y="9"/>
                    <a:pt x="218" y="10"/>
                    <a:pt x="219" y="12"/>
                  </a:cubicBezTo>
                  <a:lnTo>
                    <a:pt x="227" y="30"/>
                  </a:lnTo>
                  <a:cubicBezTo>
                    <a:pt x="228" y="32"/>
                    <a:pt x="228" y="35"/>
                    <a:pt x="227" y="37"/>
                  </a:cubicBezTo>
                  <a:lnTo>
                    <a:pt x="219" y="54"/>
                  </a:lnTo>
                  <a:cubicBezTo>
                    <a:pt x="218" y="56"/>
                    <a:pt x="216" y="57"/>
                    <a:pt x="215" y="58"/>
                  </a:cubicBezTo>
                  <a:lnTo>
                    <a:pt x="197" y="66"/>
                  </a:lnTo>
                  <a:cubicBezTo>
                    <a:pt x="195" y="67"/>
                    <a:pt x="192" y="67"/>
                    <a:pt x="190" y="66"/>
                  </a:cubicBezTo>
                  <a:lnTo>
                    <a:pt x="172" y="58"/>
                  </a:lnTo>
                  <a:cubicBezTo>
                    <a:pt x="170" y="57"/>
                    <a:pt x="169" y="56"/>
                    <a:pt x="168" y="54"/>
                  </a:cubicBezTo>
                  <a:lnTo>
                    <a:pt x="160" y="37"/>
                  </a:lnTo>
                  <a:close/>
                  <a:moveTo>
                    <a:pt x="183" y="47"/>
                  </a:moveTo>
                  <a:lnTo>
                    <a:pt x="179" y="43"/>
                  </a:lnTo>
                  <a:lnTo>
                    <a:pt x="197" y="51"/>
                  </a:lnTo>
                  <a:lnTo>
                    <a:pt x="190" y="51"/>
                  </a:lnTo>
                  <a:lnTo>
                    <a:pt x="208" y="43"/>
                  </a:lnTo>
                  <a:lnTo>
                    <a:pt x="204" y="47"/>
                  </a:lnTo>
                  <a:lnTo>
                    <a:pt x="212" y="30"/>
                  </a:lnTo>
                  <a:lnTo>
                    <a:pt x="212" y="37"/>
                  </a:lnTo>
                  <a:lnTo>
                    <a:pt x="204" y="19"/>
                  </a:lnTo>
                  <a:lnTo>
                    <a:pt x="209" y="23"/>
                  </a:lnTo>
                  <a:lnTo>
                    <a:pt x="191" y="16"/>
                  </a:lnTo>
                  <a:lnTo>
                    <a:pt x="196" y="16"/>
                  </a:lnTo>
                  <a:lnTo>
                    <a:pt x="178" y="23"/>
                  </a:lnTo>
                  <a:lnTo>
                    <a:pt x="183" y="19"/>
                  </a:lnTo>
                  <a:lnTo>
                    <a:pt x="175" y="37"/>
                  </a:lnTo>
                  <a:lnTo>
                    <a:pt x="175" y="30"/>
                  </a:lnTo>
                  <a:lnTo>
                    <a:pt x="183" y="47"/>
                  </a:lnTo>
                  <a:close/>
                </a:path>
              </a:pathLst>
            </a:custGeom>
            <a:grp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29" name="Freeform 74"/>
            <p:cNvSpPr>
              <a:spLocks/>
            </p:cNvSpPr>
            <p:nvPr/>
          </p:nvSpPr>
          <p:spPr bwMode="auto">
            <a:xfrm>
              <a:off x="7724776" y="5114925"/>
              <a:ext cx="120650" cy="26987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74" y="34"/>
                </a:cxn>
                <a:cxn ang="0">
                  <a:pos x="72" y="34"/>
                </a:cxn>
                <a:cxn ang="0">
                  <a:pos x="140" y="45"/>
                </a:cxn>
                <a:cxn ang="0">
                  <a:pos x="137" y="45"/>
                </a:cxn>
                <a:cxn ang="0">
                  <a:pos x="204" y="34"/>
                </a:cxn>
                <a:cxn ang="0">
                  <a:pos x="202" y="34"/>
                </a:cxn>
                <a:cxn ang="0">
                  <a:pos x="269" y="0"/>
                </a:cxn>
                <a:cxn ang="0">
                  <a:pos x="276" y="15"/>
                </a:cxn>
                <a:cxn ang="0">
                  <a:pos x="209" y="49"/>
                </a:cxn>
                <a:cxn ang="0">
                  <a:pos x="207" y="49"/>
                </a:cxn>
                <a:cxn ang="0">
                  <a:pos x="140" y="60"/>
                </a:cxn>
                <a:cxn ang="0">
                  <a:pos x="137" y="60"/>
                </a:cxn>
                <a:cxn ang="0">
                  <a:pos x="69" y="49"/>
                </a:cxn>
                <a:cxn ang="0">
                  <a:pos x="67" y="49"/>
                </a:cxn>
                <a:cxn ang="0">
                  <a:pos x="0" y="15"/>
                </a:cxn>
                <a:cxn ang="0">
                  <a:pos x="7" y="0"/>
                </a:cxn>
              </a:cxnLst>
              <a:rect l="0" t="0" r="r" b="b"/>
              <a:pathLst>
                <a:path w="276" h="61">
                  <a:moveTo>
                    <a:pt x="7" y="0"/>
                  </a:moveTo>
                  <a:lnTo>
                    <a:pt x="74" y="34"/>
                  </a:lnTo>
                  <a:lnTo>
                    <a:pt x="72" y="34"/>
                  </a:lnTo>
                  <a:lnTo>
                    <a:pt x="140" y="45"/>
                  </a:lnTo>
                  <a:lnTo>
                    <a:pt x="137" y="45"/>
                  </a:lnTo>
                  <a:lnTo>
                    <a:pt x="204" y="34"/>
                  </a:lnTo>
                  <a:lnTo>
                    <a:pt x="202" y="34"/>
                  </a:lnTo>
                  <a:lnTo>
                    <a:pt x="269" y="0"/>
                  </a:lnTo>
                  <a:lnTo>
                    <a:pt x="276" y="15"/>
                  </a:lnTo>
                  <a:lnTo>
                    <a:pt x="209" y="49"/>
                  </a:lnTo>
                  <a:cubicBezTo>
                    <a:pt x="208" y="49"/>
                    <a:pt x="208" y="49"/>
                    <a:pt x="207" y="49"/>
                  </a:cubicBezTo>
                  <a:lnTo>
                    <a:pt x="140" y="60"/>
                  </a:lnTo>
                  <a:cubicBezTo>
                    <a:pt x="139" y="61"/>
                    <a:pt x="138" y="61"/>
                    <a:pt x="137" y="60"/>
                  </a:cubicBezTo>
                  <a:lnTo>
                    <a:pt x="69" y="49"/>
                  </a:lnTo>
                  <a:cubicBezTo>
                    <a:pt x="68" y="49"/>
                    <a:pt x="68" y="49"/>
                    <a:pt x="67" y="49"/>
                  </a:cubicBezTo>
                  <a:lnTo>
                    <a:pt x="0" y="15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30" name="Freeform 75"/>
            <p:cNvSpPr>
              <a:spLocks noEditPoints="1"/>
            </p:cNvSpPr>
            <p:nvPr/>
          </p:nvSpPr>
          <p:spPr bwMode="auto">
            <a:xfrm>
              <a:off x="7672388" y="4960938"/>
              <a:ext cx="225425" cy="220662"/>
            </a:xfrm>
            <a:custGeom>
              <a:avLst/>
              <a:gdLst/>
              <a:ahLst/>
              <a:cxnLst>
                <a:cxn ang="0">
                  <a:pos x="6" y="200"/>
                </a:cxn>
                <a:cxn ang="0">
                  <a:pos x="21" y="152"/>
                </a:cxn>
                <a:cxn ang="0">
                  <a:pos x="75" y="74"/>
                </a:cxn>
                <a:cxn ang="0">
                  <a:pos x="115" y="42"/>
                </a:cxn>
                <a:cxn ang="0">
                  <a:pos x="204" y="6"/>
                </a:cxn>
                <a:cxn ang="0">
                  <a:pos x="257" y="0"/>
                </a:cxn>
                <a:cxn ang="0">
                  <a:pos x="356" y="20"/>
                </a:cxn>
                <a:cxn ang="0">
                  <a:pos x="401" y="43"/>
                </a:cxn>
                <a:cxn ang="0">
                  <a:pos x="468" y="109"/>
                </a:cxn>
                <a:cxn ang="0">
                  <a:pos x="493" y="153"/>
                </a:cxn>
                <a:cxn ang="0">
                  <a:pos x="512" y="248"/>
                </a:cxn>
                <a:cxn ang="0">
                  <a:pos x="507" y="299"/>
                </a:cxn>
                <a:cxn ang="0">
                  <a:pos x="469" y="386"/>
                </a:cxn>
                <a:cxn ang="0">
                  <a:pos x="436" y="425"/>
                </a:cxn>
                <a:cxn ang="0">
                  <a:pos x="357" y="477"/>
                </a:cxn>
                <a:cxn ang="0">
                  <a:pos x="307" y="491"/>
                </a:cxn>
                <a:cxn ang="0">
                  <a:pos x="206" y="491"/>
                </a:cxn>
                <a:cxn ang="0">
                  <a:pos x="157" y="477"/>
                </a:cxn>
                <a:cxn ang="0">
                  <a:pos x="77" y="425"/>
                </a:cxn>
                <a:cxn ang="0">
                  <a:pos x="45" y="386"/>
                </a:cxn>
                <a:cxn ang="0">
                  <a:pos x="6" y="299"/>
                </a:cxn>
                <a:cxn ang="0">
                  <a:pos x="21" y="296"/>
                </a:cxn>
                <a:cxn ang="0">
                  <a:pos x="35" y="338"/>
                </a:cxn>
                <a:cxn ang="0">
                  <a:pos x="88" y="413"/>
                </a:cxn>
                <a:cxn ang="0">
                  <a:pos x="122" y="440"/>
                </a:cxn>
                <a:cxn ang="0">
                  <a:pos x="209" y="476"/>
                </a:cxn>
                <a:cxn ang="0">
                  <a:pos x="256" y="480"/>
                </a:cxn>
                <a:cxn ang="0">
                  <a:pos x="351" y="462"/>
                </a:cxn>
                <a:cxn ang="0">
                  <a:pos x="390" y="441"/>
                </a:cxn>
                <a:cxn ang="0">
                  <a:pos x="456" y="377"/>
                </a:cxn>
                <a:cxn ang="0">
                  <a:pos x="478" y="340"/>
                </a:cxn>
                <a:cxn ang="0">
                  <a:pos x="497" y="248"/>
                </a:cxn>
                <a:cxn ang="0">
                  <a:pos x="492" y="203"/>
                </a:cxn>
                <a:cxn ang="0">
                  <a:pos x="455" y="118"/>
                </a:cxn>
                <a:cxn ang="0">
                  <a:pos x="426" y="86"/>
                </a:cxn>
                <a:cxn ang="0">
                  <a:pos x="350" y="35"/>
                </a:cxn>
                <a:cxn ang="0">
                  <a:pos x="306" y="21"/>
                </a:cxn>
                <a:cxn ang="0">
                  <a:pos x="207" y="21"/>
                </a:cxn>
                <a:cxn ang="0">
                  <a:pos x="164" y="35"/>
                </a:cxn>
                <a:cxn ang="0">
                  <a:pos x="87" y="86"/>
                </a:cxn>
                <a:cxn ang="0">
                  <a:pos x="58" y="118"/>
                </a:cxn>
                <a:cxn ang="0">
                  <a:pos x="21" y="203"/>
                </a:cxn>
                <a:cxn ang="0">
                  <a:pos x="16" y="248"/>
                </a:cxn>
              </a:cxnLst>
              <a:rect l="0" t="0" r="r" b="b"/>
              <a:pathLst>
                <a:path w="512" h="496">
                  <a:moveTo>
                    <a:pt x="1" y="249"/>
                  </a:moveTo>
                  <a:cubicBezTo>
                    <a:pt x="0" y="249"/>
                    <a:pt x="0" y="248"/>
                    <a:pt x="1" y="248"/>
                  </a:cubicBezTo>
                  <a:lnTo>
                    <a:pt x="6" y="200"/>
                  </a:lnTo>
                  <a:cubicBezTo>
                    <a:pt x="6" y="199"/>
                    <a:pt x="6" y="198"/>
                    <a:pt x="6" y="198"/>
                  </a:cubicBezTo>
                  <a:lnTo>
                    <a:pt x="21" y="153"/>
                  </a:lnTo>
                  <a:cubicBezTo>
                    <a:pt x="21" y="152"/>
                    <a:pt x="21" y="152"/>
                    <a:pt x="21" y="152"/>
                  </a:cubicBezTo>
                  <a:lnTo>
                    <a:pt x="44" y="111"/>
                  </a:lnTo>
                  <a:cubicBezTo>
                    <a:pt x="45" y="110"/>
                    <a:pt x="45" y="110"/>
                    <a:pt x="45" y="109"/>
                  </a:cubicBezTo>
                  <a:lnTo>
                    <a:pt x="75" y="74"/>
                  </a:lnTo>
                  <a:cubicBezTo>
                    <a:pt x="76" y="74"/>
                    <a:pt x="76" y="74"/>
                    <a:pt x="76" y="73"/>
                  </a:cubicBezTo>
                  <a:lnTo>
                    <a:pt x="113" y="43"/>
                  </a:lnTo>
                  <a:cubicBezTo>
                    <a:pt x="114" y="43"/>
                    <a:pt x="114" y="43"/>
                    <a:pt x="115" y="42"/>
                  </a:cubicBezTo>
                  <a:lnTo>
                    <a:pt x="157" y="20"/>
                  </a:lnTo>
                  <a:cubicBezTo>
                    <a:pt x="157" y="20"/>
                    <a:pt x="158" y="20"/>
                    <a:pt x="158" y="20"/>
                  </a:cubicBezTo>
                  <a:lnTo>
                    <a:pt x="204" y="6"/>
                  </a:lnTo>
                  <a:cubicBezTo>
                    <a:pt x="205" y="6"/>
                    <a:pt x="205" y="6"/>
                    <a:pt x="206" y="5"/>
                  </a:cubicBezTo>
                  <a:lnTo>
                    <a:pt x="256" y="0"/>
                  </a:lnTo>
                  <a:cubicBezTo>
                    <a:pt x="256" y="0"/>
                    <a:pt x="257" y="0"/>
                    <a:pt x="257" y="0"/>
                  </a:cubicBezTo>
                  <a:lnTo>
                    <a:pt x="307" y="5"/>
                  </a:lnTo>
                  <a:cubicBezTo>
                    <a:pt x="308" y="6"/>
                    <a:pt x="308" y="6"/>
                    <a:pt x="309" y="6"/>
                  </a:cubicBezTo>
                  <a:lnTo>
                    <a:pt x="356" y="20"/>
                  </a:lnTo>
                  <a:cubicBezTo>
                    <a:pt x="356" y="20"/>
                    <a:pt x="357" y="20"/>
                    <a:pt x="357" y="20"/>
                  </a:cubicBezTo>
                  <a:lnTo>
                    <a:pt x="399" y="42"/>
                  </a:lnTo>
                  <a:cubicBezTo>
                    <a:pt x="400" y="43"/>
                    <a:pt x="400" y="43"/>
                    <a:pt x="401" y="43"/>
                  </a:cubicBezTo>
                  <a:lnTo>
                    <a:pt x="437" y="73"/>
                  </a:lnTo>
                  <a:cubicBezTo>
                    <a:pt x="437" y="74"/>
                    <a:pt x="437" y="74"/>
                    <a:pt x="437" y="74"/>
                  </a:cubicBezTo>
                  <a:lnTo>
                    <a:pt x="468" y="109"/>
                  </a:lnTo>
                  <a:cubicBezTo>
                    <a:pt x="469" y="110"/>
                    <a:pt x="469" y="110"/>
                    <a:pt x="469" y="111"/>
                  </a:cubicBezTo>
                  <a:lnTo>
                    <a:pt x="492" y="152"/>
                  </a:lnTo>
                  <a:cubicBezTo>
                    <a:pt x="493" y="152"/>
                    <a:pt x="493" y="153"/>
                    <a:pt x="493" y="153"/>
                  </a:cubicBezTo>
                  <a:lnTo>
                    <a:pt x="507" y="198"/>
                  </a:lnTo>
                  <a:cubicBezTo>
                    <a:pt x="507" y="199"/>
                    <a:pt x="507" y="199"/>
                    <a:pt x="507" y="200"/>
                  </a:cubicBezTo>
                  <a:lnTo>
                    <a:pt x="512" y="248"/>
                  </a:lnTo>
                  <a:cubicBezTo>
                    <a:pt x="512" y="248"/>
                    <a:pt x="512" y="249"/>
                    <a:pt x="512" y="249"/>
                  </a:cubicBezTo>
                  <a:lnTo>
                    <a:pt x="507" y="297"/>
                  </a:lnTo>
                  <a:cubicBezTo>
                    <a:pt x="507" y="298"/>
                    <a:pt x="507" y="298"/>
                    <a:pt x="507" y="299"/>
                  </a:cubicBezTo>
                  <a:lnTo>
                    <a:pt x="493" y="345"/>
                  </a:lnTo>
                  <a:cubicBezTo>
                    <a:pt x="493" y="345"/>
                    <a:pt x="493" y="346"/>
                    <a:pt x="492" y="346"/>
                  </a:cubicBezTo>
                  <a:lnTo>
                    <a:pt x="469" y="386"/>
                  </a:lnTo>
                  <a:cubicBezTo>
                    <a:pt x="469" y="387"/>
                    <a:pt x="469" y="387"/>
                    <a:pt x="469" y="388"/>
                  </a:cubicBezTo>
                  <a:lnTo>
                    <a:pt x="438" y="424"/>
                  </a:lnTo>
                  <a:cubicBezTo>
                    <a:pt x="437" y="424"/>
                    <a:pt x="437" y="424"/>
                    <a:pt x="436" y="425"/>
                  </a:cubicBezTo>
                  <a:lnTo>
                    <a:pt x="400" y="454"/>
                  </a:lnTo>
                  <a:cubicBezTo>
                    <a:pt x="400" y="454"/>
                    <a:pt x="400" y="454"/>
                    <a:pt x="399" y="455"/>
                  </a:cubicBezTo>
                  <a:lnTo>
                    <a:pt x="357" y="477"/>
                  </a:lnTo>
                  <a:cubicBezTo>
                    <a:pt x="357" y="477"/>
                    <a:pt x="356" y="477"/>
                    <a:pt x="356" y="477"/>
                  </a:cubicBezTo>
                  <a:lnTo>
                    <a:pt x="309" y="491"/>
                  </a:lnTo>
                  <a:cubicBezTo>
                    <a:pt x="308" y="491"/>
                    <a:pt x="308" y="491"/>
                    <a:pt x="307" y="491"/>
                  </a:cubicBezTo>
                  <a:lnTo>
                    <a:pt x="257" y="496"/>
                  </a:lnTo>
                  <a:cubicBezTo>
                    <a:pt x="257" y="496"/>
                    <a:pt x="256" y="496"/>
                    <a:pt x="256" y="496"/>
                  </a:cubicBezTo>
                  <a:lnTo>
                    <a:pt x="206" y="491"/>
                  </a:lnTo>
                  <a:cubicBezTo>
                    <a:pt x="205" y="491"/>
                    <a:pt x="205" y="491"/>
                    <a:pt x="204" y="491"/>
                  </a:cubicBezTo>
                  <a:lnTo>
                    <a:pt x="158" y="477"/>
                  </a:lnTo>
                  <a:cubicBezTo>
                    <a:pt x="158" y="477"/>
                    <a:pt x="157" y="477"/>
                    <a:pt x="157" y="477"/>
                  </a:cubicBezTo>
                  <a:lnTo>
                    <a:pt x="115" y="455"/>
                  </a:lnTo>
                  <a:cubicBezTo>
                    <a:pt x="114" y="454"/>
                    <a:pt x="114" y="454"/>
                    <a:pt x="114" y="454"/>
                  </a:cubicBezTo>
                  <a:lnTo>
                    <a:pt x="77" y="425"/>
                  </a:lnTo>
                  <a:cubicBezTo>
                    <a:pt x="76" y="424"/>
                    <a:pt x="76" y="424"/>
                    <a:pt x="75" y="424"/>
                  </a:cubicBezTo>
                  <a:lnTo>
                    <a:pt x="45" y="388"/>
                  </a:lnTo>
                  <a:cubicBezTo>
                    <a:pt x="45" y="387"/>
                    <a:pt x="45" y="387"/>
                    <a:pt x="45" y="386"/>
                  </a:cubicBezTo>
                  <a:lnTo>
                    <a:pt x="22" y="346"/>
                  </a:lnTo>
                  <a:cubicBezTo>
                    <a:pt x="21" y="346"/>
                    <a:pt x="21" y="345"/>
                    <a:pt x="21" y="345"/>
                  </a:cubicBezTo>
                  <a:lnTo>
                    <a:pt x="6" y="299"/>
                  </a:lnTo>
                  <a:cubicBezTo>
                    <a:pt x="6" y="298"/>
                    <a:pt x="6" y="298"/>
                    <a:pt x="6" y="297"/>
                  </a:cubicBezTo>
                  <a:lnTo>
                    <a:pt x="1" y="249"/>
                  </a:lnTo>
                  <a:close/>
                  <a:moveTo>
                    <a:pt x="21" y="296"/>
                  </a:moveTo>
                  <a:lnTo>
                    <a:pt x="21" y="294"/>
                  </a:lnTo>
                  <a:lnTo>
                    <a:pt x="36" y="340"/>
                  </a:lnTo>
                  <a:lnTo>
                    <a:pt x="35" y="338"/>
                  </a:lnTo>
                  <a:lnTo>
                    <a:pt x="58" y="378"/>
                  </a:lnTo>
                  <a:lnTo>
                    <a:pt x="58" y="377"/>
                  </a:lnTo>
                  <a:lnTo>
                    <a:pt x="88" y="413"/>
                  </a:lnTo>
                  <a:lnTo>
                    <a:pt x="86" y="412"/>
                  </a:lnTo>
                  <a:lnTo>
                    <a:pt x="123" y="441"/>
                  </a:lnTo>
                  <a:lnTo>
                    <a:pt x="122" y="440"/>
                  </a:lnTo>
                  <a:lnTo>
                    <a:pt x="164" y="462"/>
                  </a:lnTo>
                  <a:lnTo>
                    <a:pt x="163" y="462"/>
                  </a:lnTo>
                  <a:lnTo>
                    <a:pt x="209" y="476"/>
                  </a:lnTo>
                  <a:lnTo>
                    <a:pt x="207" y="475"/>
                  </a:lnTo>
                  <a:lnTo>
                    <a:pt x="257" y="480"/>
                  </a:lnTo>
                  <a:lnTo>
                    <a:pt x="256" y="480"/>
                  </a:lnTo>
                  <a:lnTo>
                    <a:pt x="306" y="475"/>
                  </a:lnTo>
                  <a:lnTo>
                    <a:pt x="304" y="476"/>
                  </a:lnTo>
                  <a:lnTo>
                    <a:pt x="351" y="462"/>
                  </a:lnTo>
                  <a:lnTo>
                    <a:pt x="350" y="462"/>
                  </a:lnTo>
                  <a:lnTo>
                    <a:pt x="392" y="440"/>
                  </a:lnTo>
                  <a:lnTo>
                    <a:pt x="390" y="441"/>
                  </a:lnTo>
                  <a:lnTo>
                    <a:pt x="426" y="412"/>
                  </a:lnTo>
                  <a:lnTo>
                    <a:pt x="425" y="413"/>
                  </a:lnTo>
                  <a:lnTo>
                    <a:pt x="456" y="377"/>
                  </a:lnTo>
                  <a:lnTo>
                    <a:pt x="456" y="378"/>
                  </a:lnTo>
                  <a:lnTo>
                    <a:pt x="479" y="338"/>
                  </a:lnTo>
                  <a:lnTo>
                    <a:pt x="478" y="340"/>
                  </a:lnTo>
                  <a:lnTo>
                    <a:pt x="492" y="294"/>
                  </a:lnTo>
                  <a:lnTo>
                    <a:pt x="492" y="296"/>
                  </a:lnTo>
                  <a:lnTo>
                    <a:pt x="497" y="248"/>
                  </a:lnTo>
                  <a:lnTo>
                    <a:pt x="497" y="249"/>
                  </a:lnTo>
                  <a:lnTo>
                    <a:pt x="492" y="201"/>
                  </a:lnTo>
                  <a:lnTo>
                    <a:pt x="492" y="203"/>
                  </a:lnTo>
                  <a:lnTo>
                    <a:pt x="478" y="158"/>
                  </a:lnTo>
                  <a:lnTo>
                    <a:pt x="478" y="159"/>
                  </a:lnTo>
                  <a:lnTo>
                    <a:pt x="455" y="118"/>
                  </a:lnTo>
                  <a:lnTo>
                    <a:pt x="456" y="120"/>
                  </a:lnTo>
                  <a:lnTo>
                    <a:pt x="425" y="85"/>
                  </a:lnTo>
                  <a:lnTo>
                    <a:pt x="426" y="86"/>
                  </a:lnTo>
                  <a:lnTo>
                    <a:pt x="390" y="56"/>
                  </a:lnTo>
                  <a:lnTo>
                    <a:pt x="392" y="57"/>
                  </a:lnTo>
                  <a:lnTo>
                    <a:pt x="350" y="35"/>
                  </a:lnTo>
                  <a:lnTo>
                    <a:pt x="351" y="35"/>
                  </a:lnTo>
                  <a:lnTo>
                    <a:pt x="304" y="21"/>
                  </a:lnTo>
                  <a:lnTo>
                    <a:pt x="306" y="21"/>
                  </a:lnTo>
                  <a:lnTo>
                    <a:pt x="256" y="16"/>
                  </a:lnTo>
                  <a:lnTo>
                    <a:pt x="257" y="16"/>
                  </a:lnTo>
                  <a:lnTo>
                    <a:pt x="207" y="21"/>
                  </a:lnTo>
                  <a:lnTo>
                    <a:pt x="209" y="21"/>
                  </a:lnTo>
                  <a:lnTo>
                    <a:pt x="163" y="35"/>
                  </a:lnTo>
                  <a:lnTo>
                    <a:pt x="164" y="35"/>
                  </a:lnTo>
                  <a:lnTo>
                    <a:pt x="122" y="57"/>
                  </a:lnTo>
                  <a:lnTo>
                    <a:pt x="124" y="56"/>
                  </a:lnTo>
                  <a:lnTo>
                    <a:pt x="87" y="86"/>
                  </a:lnTo>
                  <a:lnTo>
                    <a:pt x="88" y="85"/>
                  </a:lnTo>
                  <a:lnTo>
                    <a:pt x="58" y="120"/>
                  </a:lnTo>
                  <a:lnTo>
                    <a:pt x="58" y="118"/>
                  </a:lnTo>
                  <a:lnTo>
                    <a:pt x="35" y="159"/>
                  </a:lnTo>
                  <a:lnTo>
                    <a:pt x="36" y="158"/>
                  </a:lnTo>
                  <a:lnTo>
                    <a:pt x="21" y="203"/>
                  </a:lnTo>
                  <a:lnTo>
                    <a:pt x="21" y="201"/>
                  </a:lnTo>
                  <a:lnTo>
                    <a:pt x="16" y="249"/>
                  </a:lnTo>
                  <a:lnTo>
                    <a:pt x="16" y="248"/>
                  </a:lnTo>
                  <a:lnTo>
                    <a:pt x="21" y="296"/>
                  </a:lnTo>
                  <a:close/>
                </a:path>
              </a:pathLst>
            </a:custGeom>
            <a:grp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31" name="Oval 76"/>
            <p:cNvSpPr>
              <a:spLocks noChangeArrowheads="1"/>
            </p:cNvSpPr>
            <p:nvPr/>
          </p:nvSpPr>
          <p:spPr bwMode="auto">
            <a:xfrm>
              <a:off x="7199313" y="4906963"/>
              <a:ext cx="217488" cy="214312"/>
            </a:xfrm>
            <a:prstGeom prst="ellipse">
              <a:avLst/>
            </a:pr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32" name="Freeform 77"/>
            <p:cNvSpPr>
              <a:spLocks noEditPoints="1"/>
            </p:cNvSpPr>
            <p:nvPr/>
          </p:nvSpPr>
          <p:spPr bwMode="auto">
            <a:xfrm>
              <a:off x="7261226" y="4972050"/>
              <a:ext cx="93663" cy="22225"/>
            </a:xfrm>
            <a:custGeom>
              <a:avLst/>
              <a:gdLst/>
              <a:ahLst/>
              <a:cxnLst>
                <a:cxn ang="0">
                  <a:pos x="0" y="25"/>
                </a:cxn>
                <a:cxn ang="0">
                  <a:pos x="26" y="0"/>
                </a:cxn>
                <a:cxn ang="0">
                  <a:pos x="52" y="25"/>
                </a:cxn>
                <a:cxn ang="0">
                  <a:pos x="26" y="50"/>
                </a:cxn>
                <a:cxn ang="0">
                  <a:pos x="0" y="25"/>
                </a:cxn>
                <a:cxn ang="0">
                  <a:pos x="159" y="25"/>
                </a:cxn>
                <a:cxn ang="0">
                  <a:pos x="185" y="0"/>
                </a:cxn>
                <a:cxn ang="0">
                  <a:pos x="211" y="25"/>
                </a:cxn>
                <a:cxn ang="0">
                  <a:pos x="185" y="50"/>
                </a:cxn>
                <a:cxn ang="0">
                  <a:pos x="159" y="25"/>
                </a:cxn>
              </a:cxnLst>
              <a:rect l="0" t="0" r="r" b="b"/>
              <a:pathLst>
                <a:path w="211" h="50">
                  <a:moveTo>
                    <a:pt x="0" y="25"/>
                  </a:moveTo>
                  <a:cubicBezTo>
                    <a:pt x="0" y="11"/>
                    <a:pt x="12" y="0"/>
                    <a:pt x="26" y="0"/>
                  </a:cubicBezTo>
                  <a:cubicBezTo>
                    <a:pt x="40" y="0"/>
                    <a:pt x="52" y="11"/>
                    <a:pt x="52" y="25"/>
                  </a:cubicBezTo>
                  <a:cubicBezTo>
                    <a:pt x="52" y="38"/>
                    <a:pt x="40" y="50"/>
                    <a:pt x="26" y="50"/>
                  </a:cubicBezTo>
                  <a:cubicBezTo>
                    <a:pt x="12" y="50"/>
                    <a:pt x="0" y="38"/>
                    <a:pt x="0" y="25"/>
                  </a:cubicBezTo>
                  <a:close/>
                  <a:moveTo>
                    <a:pt x="159" y="25"/>
                  </a:moveTo>
                  <a:cubicBezTo>
                    <a:pt x="159" y="11"/>
                    <a:pt x="171" y="0"/>
                    <a:pt x="185" y="0"/>
                  </a:cubicBezTo>
                  <a:cubicBezTo>
                    <a:pt x="199" y="0"/>
                    <a:pt x="211" y="11"/>
                    <a:pt x="211" y="25"/>
                  </a:cubicBezTo>
                  <a:cubicBezTo>
                    <a:pt x="211" y="38"/>
                    <a:pt x="199" y="50"/>
                    <a:pt x="185" y="50"/>
                  </a:cubicBezTo>
                  <a:cubicBezTo>
                    <a:pt x="171" y="50"/>
                    <a:pt x="159" y="38"/>
                    <a:pt x="159" y="25"/>
                  </a:cubicBezTo>
                  <a:close/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33" name="Freeform 78"/>
            <p:cNvSpPr>
              <a:spLocks noEditPoints="1"/>
            </p:cNvSpPr>
            <p:nvPr/>
          </p:nvSpPr>
          <p:spPr bwMode="auto">
            <a:xfrm>
              <a:off x="7258051" y="4967288"/>
              <a:ext cx="100013" cy="30162"/>
            </a:xfrm>
            <a:custGeom>
              <a:avLst/>
              <a:gdLst/>
              <a:ahLst/>
              <a:cxnLst>
                <a:cxn ang="0">
                  <a:pos x="1" y="30"/>
                </a:cxn>
                <a:cxn ang="0">
                  <a:pos x="14" y="8"/>
                </a:cxn>
                <a:cxn ang="0">
                  <a:pos x="37" y="1"/>
                </a:cxn>
                <a:cxn ang="0">
                  <a:pos x="60" y="12"/>
                </a:cxn>
                <a:cxn ang="0">
                  <a:pos x="68" y="37"/>
                </a:cxn>
                <a:cxn ang="0">
                  <a:pos x="56" y="58"/>
                </a:cxn>
                <a:cxn ang="0">
                  <a:pos x="31" y="66"/>
                </a:cxn>
                <a:cxn ang="0">
                  <a:pos x="9" y="54"/>
                </a:cxn>
                <a:cxn ang="0">
                  <a:pos x="24" y="47"/>
                </a:cxn>
                <a:cxn ang="0">
                  <a:pos x="38" y="51"/>
                </a:cxn>
                <a:cxn ang="0">
                  <a:pos x="49" y="43"/>
                </a:cxn>
                <a:cxn ang="0">
                  <a:pos x="53" y="30"/>
                </a:cxn>
                <a:cxn ang="0">
                  <a:pos x="45" y="19"/>
                </a:cxn>
                <a:cxn ang="0">
                  <a:pos x="32" y="16"/>
                </a:cxn>
                <a:cxn ang="0">
                  <a:pos x="19" y="23"/>
                </a:cxn>
                <a:cxn ang="0">
                  <a:pos x="16" y="37"/>
                </a:cxn>
                <a:cxn ang="0">
                  <a:pos x="24" y="47"/>
                </a:cxn>
                <a:cxn ang="0">
                  <a:pos x="160" y="30"/>
                </a:cxn>
                <a:cxn ang="0">
                  <a:pos x="173" y="8"/>
                </a:cxn>
                <a:cxn ang="0">
                  <a:pos x="196" y="1"/>
                </a:cxn>
                <a:cxn ang="0">
                  <a:pos x="219" y="12"/>
                </a:cxn>
                <a:cxn ang="0">
                  <a:pos x="227" y="37"/>
                </a:cxn>
                <a:cxn ang="0">
                  <a:pos x="215" y="58"/>
                </a:cxn>
                <a:cxn ang="0">
                  <a:pos x="190" y="66"/>
                </a:cxn>
                <a:cxn ang="0">
                  <a:pos x="168" y="54"/>
                </a:cxn>
                <a:cxn ang="0">
                  <a:pos x="183" y="47"/>
                </a:cxn>
                <a:cxn ang="0">
                  <a:pos x="197" y="51"/>
                </a:cxn>
                <a:cxn ang="0">
                  <a:pos x="208" y="43"/>
                </a:cxn>
                <a:cxn ang="0">
                  <a:pos x="212" y="30"/>
                </a:cxn>
                <a:cxn ang="0">
                  <a:pos x="204" y="19"/>
                </a:cxn>
                <a:cxn ang="0">
                  <a:pos x="191" y="16"/>
                </a:cxn>
                <a:cxn ang="0">
                  <a:pos x="178" y="23"/>
                </a:cxn>
                <a:cxn ang="0">
                  <a:pos x="175" y="37"/>
                </a:cxn>
                <a:cxn ang="0">
                  <a:pos x="183" y="47"/>
                </a:cxn>
              </a:cxnLst>
              <a:rect l="0" t="0" r="r" b="b"/>
              <a:pathLst>
                <a:path w="228" h="67">
                  <a:moveTo>
                    <a:pt x="1" y="37"/>
                  </a:moveTo>
                  <a:cubicBezTo>
                    <a:pt x="0" y="35"/>
                    <a:pt x="0" y="32"/>
                    <a:pt x="1" y="30"/>
                  </a:cubicBezTo>
                  <a:lnTo>
                    <a:pt x="9" y="12"/>
                  </a:lnTo>
                  <a:cubicBezTo>
                    <a:pt x="10" y="10"/>
                    <a:pt x="12" y="9"/>
                    <a:pt x="14" y="8"/>
                  </a:cubicBezTo>
                  <a:lnTo>
                    <a:pt x="32" y="1"/>
                  </a:lnTo>
                  <a:cubicBezTo>
                    <a:pt x="33" y="0"/>
                    <a:pt x="36" y="0"/>
                    <a:pt x="37" y="1"/>
                  </a:cubicBezTo>
                  <a:lnTo>
                    <a:pt x="55" y="8"/>
                  </a:lnTo>
                  <a:cubicBezTo>
                    <a:pt x="57" y="9"/>
                    <a:pt x="59" y="10"/>
                    <a:pt x="60" y="12"/>
                  </a:cubicBezTo>
                  <a:lnTo>
                    <a:pt x="68" y="30"/>
                  </a:lnTo>
                  <a:cubicBezTo>
                    <a:pt x="69" y="32"/>
                    <a:pt x="69" y="35"/>
                    <a:pt x="68" y="37"/>
                  </a:cubicBezTo>
                  <a:lnTo>
                    <a:pt x="60" y="54"/>
                  </a:lnTo>
                  <a:cubicBezTo>
                    <a:pt x="59" y="56"/>
                    <a:pt x="57" y="57"/>
                    <a:pt x="56" y="58"/>
                  </a:cubicBezTo>
                  <a:lnTo>
                    <a:pt x="38" y="66"/>
                  </a:lnTo>
                  <a:cubicBezTo>
                    <a:pt x="36" y="67"/>
                    <a:pt x="33" y="67"/>
                    <a:pt x="31" y="66"/>
                  </a:cubicBezTo>
                  <a:lnTo>
                    <a:pt x="13" y="58"/>
                  </a:lnTo>
                  <a:cubicBezTo>
                    <a:pt x="11" y="57"/>
                    <a:pt x="10" y="56"/>
                    <a:pt x="9" y="54"/>
                  </a:cubicBezTo>
                  <a:lnTo>
                    <a:pt x="1" y="37"/>
                  </a:lnTo>
                  <a:close/>
                  <a:moveTo>
                    <a:pt x="24" y="47"/>
                  </a:moveTo>
                  <a:lnTo>
                    <a:pt x="20" y="43"/>
                  </a:lnTo>
                  <a:lnTo>
                    <a:pt x="38" y="51"/>
                  </a:lnTo>
                  <a:lnTo>
                    <a:pt x="31" y="51"/>
                  </a:lnTo>
                  <a:lnTo>
                    <a:pt x="49" y="43"/>
                  </a:lnTo>
                  <a:lnTo>
                    <a:pt x="45" y="47"/>
                  </a:lnTo>
                  <a:lnTo>
                    <a:pt x="53" y="30"/>
                  </a:lnTo>
                  <a:lnTo>
                    <a:pt x="53" y="37"/>
                  </a:lnTo>
                  <a:lnTo>
                    <a:pt x="45" y="19"/>
                  </a:lnTo>
                  <a:lnTo>
                    <a:pt x="50" y="23"/>
                  </a:lnTo>
                  <a:lnTo>
                    <a:pt x="32" y="16"/>
                  </a:lnTo>
                  <a:lnTo>
                    <a:pt x="37" y="16"/>
                  </a:lnTo>
                  <a:lnTo>
                    <a:pt x="19" y="23"/>
                  </a:lnTo>
                  <a:lnTo>
                    <a:pt x="24" y="19"/>
                  </a:lnTo>
                  <a:lnTo>
                    <a:pt x="16" y="37"/>
                  </a:lnTo>
                  <a:lnTo>
                    <a:pt x="16" y="30"/>
                  </a:lnTo>
                  <a:lnTo>
                    <a:pt x="24" y="47"/>
                  </a:lnTo>
                  <a:close/>
                  <a:moveTo>
                    <a:pt x="160" y="37"/>
                  </a:moveTo>
                  <a:cubicBezTo>
                    <a:pt x="159" y="35"/>
                    <a:pt x="159" y="32"/>
                    <a:pt x="160" y="30"/>
                  </a:cubicBezTo>
                  <a:lnTo>
                    <a:pt x="168" y="12"/>
                  </a:lnTo>
                  <a:cubicBezTo>
                    <a:pt x="169" y="10"/>
                    <a:pt x="171" y="9"/>
                    <a:pt x="173" y="8"/>
                  </a:cubicBezTo>
                  <a:lnTo>
                    <a:pt x="191" y="1"/>
                  </a:lnTo>
                  <a:cubicBezTo>
                    <a:pt x="192" y="0"/>
                    <a:pt x="195" y="0"/>
                    <a:pt x="196" y="1"/>
                  </a:cubicBezTo>
                  <a:lnTo>
                    <a:pt x="214" y="8"/>
                  </a:lnTo>
                  <a:cubicBezTo>
                    <a:pt x="216" y="9"/>
                    <a:pt x="218" y="10"/>
                    <a:pt x="219" y="12"/>
                  </a:cubicBezTo>
                  <a:lnTo>
                    <a:pt x="227" y="30"/>
                  </a:lnTo>
                  <a:cubicBezTo>
                    <a:pt x="228" y="32"/>
                    <a:pt x="228" y="35"/>
                    <a:pt x="227" y="37"/>
                  </a:cubicBezTo>
                  <a:lnTo>
                    <a:pt x="219" y="54"/>
                  </a:lnTo>
                  <a:cubicBezTo>
                    <a:pt x="218" y="56"/>
                    <a:pt x="216" y="57"/>
                    <a:pt x="215" y="58"/>
                  </a:cubicBezTo>
                  <a:lnTo>
                    <a:pt x="197" y="66"/>
                  </a:lnTo>
                  <a:cubicBezTo>
                    <a:pt x="195" y="67"/>
                    <a:pt x="192" y="67"/>
                    <a:pt x="190" y="66"/>
                  </a:cubicBezTo>
                  <a:lnTo>
                    <a:pt x="172" y="58"/>
                  </a:lnTo>
                  <a:cubicBezTo>
                    <a:pt x="170" y="57"/>
                    <a:pt x="169" y="56"/>
                    <a:pt x="168" y="54"/>
                  </a:cubicBezTo>
                  <a:lnTo>
                    <a:pt x="160" y="37"/>
                  </a:lnTo>
                  <a:close/>
                  <a:moveTo>
                    <a:pt x="183" y="47"/>
                  </a:moveTo>
                  <a:lnTo>
                    <a:pt x="179" y="43"/>
                  </a:lnTo>
                  <a:lnTo>
                    <a:pt x="197" y="51"/>
                  </a:lnTo>
                  <a:lnTo>
                    <a:pt x="190" y="51"/>
                  </a:lnTo>
                  <a:lnTo>
                    <a:pt x="208" y="43"/>
                  </a:lnTo>
                  <a:lnTo>
                    <a:pt x="204" y="47"/>
                  </a:lnTo>
                  <a:lnTo>
                    <a:pt x="212" y="30"/>
                  </a:lnTo>
                  <a:lnTo>
                    <a:pt x="212" y="37"/>
                  </a:lnTo>
                  <a:lnTo>
                    <a:pt x="204" y="19"/>
                  </a:lnTo>
                  <a:lnTo>
                    <a:pt x="209" y="23"/>
                  </a:lnTo>
                  <a:lnTo>
                    <a:pt x="191" y="16"/>
                  </a:lnTo>
                  <a:lnTo>
                    <a:pt x="196" y="16"/>
                  </a:lnTo>
                  <a:lnTo>
                    <a:pt x="178" y="23"/>
                  </a:lnTo>
                  <a:lnTo>
                    <a:pt x="183" y="19"/>
                  </a:lnTo>
                  <a:lnTo>
                    <a:pt x="175" y="37"/>
                  </a:lnTo>
                  <a:lnTo>
                    <a:pt x="175" y="30"/>
                  </a:lnTo>
                  <a:lnTo>
                    <a:pt x="183" y="47"/>
                  </a:lnTo>
                  <a:close/>
                </a:path>
              </a:pathLst>
            </a:custGeom>
            <a:grp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34" name="Freeform 79"/>
            <p:cNvSpPr>
              <a:spLocks/>
            </p:cNvSpPr>
            <p:nvPr/>
          </p:nvSpPr>
          <p:spPr bwMode="auto">
            <a:xfrm>
              <a:off x="7248526" y="5057775"/>
              <a:ext cx="120650" cy="26987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74" y="34"/>
                </a:cxn>
                <a:cxn ang="0">
                  <a:pos x="72" y="34"/>
                </a:cxn>
                <a:cxn ang="0">
                  <a:pos x="140" y="45"/>
                </a:cxn>
                <a:cxn ang="0">
                  <a:pos x="137" y="45"/>
                </a:cxn>
                <a:cxn ang="0">
                  <a:pos x="204" y="34"/>
                </a:cxn>
                <a:cxn ang="0">
                  <a:pos x="202" y="34"/>
                </a:cxn>
                <a:cxn ang="0">
                  <a:pos x="269" y="0"/>
                </a:cxn>
                <a:cxn ang="0">
                  <a:pos x="276" y="15"/>
                </a:cxn>
                <a:cxn ang="0">
                  <a:pos x="209" y="49"/>
                </a:cxn>
                <a:cxn ang="0">
                  <a:pos x="207" y="49"/>
                </a:cxn>
                <a:cxn ang="0">
                  <a:pos x="140" y="60"/>
                </a:cxn>
                <a:cxn ang="0">
                  <a:pos x="137" y="60"/>
                </a:cxn>
                <a:cxn ang="0">
                  <a:pos x="69" y="49"/>
                </a:cxn>
                <a:cxn ang="0">
                  <a:pos x="67" y="49"/>
                </a:cxn>
                <a:cxn ang="0">
                  <a:pos x="0" y="15"/>
                </a:cxn>
                <a:cxn ang="0">
                  <a:pos x="7" y="0"/>
                </a:cxn>
              </a:cxnLst>
              <a:rect l="0" t="0" r="r" b="b"/>
              <a:pathLst>
                <a:path w="276" h="61">
                  <a:moveTo>
                    <a:pt x="7" y="0"/>
                  </a:moveTo>
                  <a:lnTo>
                    <a:pt x="74" y="34"/>
                  </a:lnTo>
                  <a:lnTo>
                    <a:pt x="72" y="34"/>
                  </a:lnTo>
                  <a:lnTo>
                    <a:pt x="140" y="45"/>
                  </a:lnTo>
                  <a:lnTo>
                    <a:pt x="137" y="45"/>
                  </a:lnTo>
                  <a:lnTo>
                    <a:pt x="204" y="34"/>
                  </a:lnTo>
                  <a:lnTo>
                    <a:pt x="202" y="34"/>
                  </a:lnTo>
                  <a:lnTo>
                    <a:pt x="269" y="0"/>
                  </a:lnTo>
                  <a:lnTo>
                    <a:pt x="276" y="15"/>
                  </a:lnTo>
                  <a:lnTo>
                    <a:pt x="209" y="49"/>
                  </a:lnTo>
                  <a:cubicBezTo>
                    <a:pt x="208" y="49"/>
                    <a:pt x="208" y="49"/>
                    <a:pt x="207" y="49"/>
                  </a:cubicBezTo>
                  <a:lnTo>
                    <a:pt x="140" y="60"/>
                  </a:lnTo>
                  <a:cubicBezTo>
                    <a:pt x="139" y="61"/>
                    <a:pt x="138" y="61"/>
                    <a:pt x="137" y="60"/>
                  </a:cubicBezTo>
                  <a:lnTo>
                    <a:pt x="69" y="49"/>
                  </a:lnTo>
                  <a:cubicBezTo>
                    <a:pt x="68" y="49"/>
                    <a:pt x="68" y="49"/>
                    <a:pt x="67" y="49"/>
                  </a:cubicBezTo>
                  <a:lnTo>
                    <a:pt x="0" y="15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35" name="Freeform 80"/>
            <p:cNvSpPr>
              <a:spLocks noEditPoints="1"/>
            </p:cNvSpPr>
            <p:nvPr/>
          </p:nvSpPr>
          <p:spPr bwMode="auto">
            <a:xfrm>
              <a:off x="7196138" y="4903788"/>
              <a:ext cx="223838" cy="220662"/>
            </a:xfrm>
            <a:custGeom>
              <a:avLst/>
              <a:gdLst/>
              <a:ahLst/>
              <a:cxnLst>
                <a:cxn ang="0">
                  <a:pos x="6" y="200"/>
                </a:cxn>
                <a:cxn ang="0">
                  <a:pos x="21" y="152"/>
                </a:cxn>
                <a:cxn ang="0">
                  <a:pos x="75" y="74"/>
                </a:cxn>
                <a:cxn ang="0">
                  <a:pos x="115" y="42"/>
                </a:cxn>
                <a:cxn ang="0">
                  <a:pos x="204" y="6"/>
                </a:cxn>
                <a:cxn ang="0">
                  <a:pos x="257" y="0"/>
                </a:cxn>
                <a:cxn ang="0">
                  <a:pos x="356" y="20"/>
                </a:cxn>
                <a:cxn ang="0">
                  <a:pos x="401" y="43"/>
                </a:cxn>
                <a:cxn ang="0">
                  <a:pos x="468" y="109"/>
                </a:cxn>
                <a:cxn ang="0">
                  <a:pos x="493" y="153"/>
                </a:cxn>
                <a:cxn ang="0">
                  <a:pos x="512" y="248"/>
                </a:cxn>
                <a:cxn ang="0">
                  <a:pos x="507" y="299"/>
                </a:cxn>
                <a:cxn ang="0">
                  <a:pos x="469" y="386"/>
                </a:cxn>
                <a:cxn ang="0">
                  <a:pos x="436" y="425"/>
                </a:cxn>
                <a:cxn ang="0">
                  <a:pos x="357" y="477"/>
                </a:cxn>
                <a:cxn ang="0">
                  <a:pos x="307" y="491"/>
                </a:cxn>
                <a:cxn ang="0">
                  <a:pos x="206" y="491"/>
                </a:cxn>
                <a:cxn ang="0">
                  <a:pos x="157" y="477"/>
                </a:cxn>
                <a:cxn ang="0">
                  <a:pos x="77" y="425"/>
                </a:cxn>
                <a:cxn ang="0">
                  <a:pos x="45" y="386"/>
                </a:cxn>
                <a:cxn ang="0">
                  <a:pos x="6" y="299"/>
                </a:cxn>
                <a:cxn ang="0">
                  <a:pos x="21" y="296"/>
                </a:cxn>
                <a:cxn ang="0">
                  <a:pos x="35" y="338"/>
                </a:cxn>
                <a:cxn ang="0">
                  <a:pos x="88" y="413"/>
                </a:cxn>
                <a:cxn ang="0">
                  <a:pos x="122" y="440"/>
                </a:cxn>
                <a:cxn ang="0">
                  <a:pos x="209" y="476"/>
                </a:cxn>
                <a:cxn ang="0">
                  <a:pos x="256" y="480"/>
                </a:cxn>
                <a:cxn ang="0">
                  <a:pos x="351" y="462"/>
                </a:cxn>
                <a:cxn ang="0">
                  <a:pos x="390" y="441"/>
                </a:cxn>
                <a:cxn ang="0">
                  <a:pos x="456" y="377"/>
                </a:cxn>
                <a:cxn ang="0">
                  <a:pos x="478" y="340"/>
                </a:cxn>
                <a:cxn ang="0">
                  <a:pos x="497" y="248"/>
                </a:cxn>
                <a:cxn ang="0">
                  <a:pos x="492" y="203"/>
                </a:cxn>
                <a:cxn ang="0">
                  <a:pos x="455" y="118"/>
                </a:cxn>
                <a:cxn ang="0">
                  <a:pos x="426" y="86"/>
                </a:cxn>
                <a:cxn ang="0">
                  <a:pos x="350" y="35"/>
                </a:cxn>
                <a:cxn ang="0">
                  <a:pos x="306" y="21"/>
                </a:cxn>
                <a:cxn ang="0">
                  <a:pos x="207" y="21"/>
                </a:cxn>
                <a:cxn ang="0">
                  <a:pos x="164" y="35"/>
                </a:cxn>
                <a:cxn ang="0">
                  <a:pos x="87" y="86"/>
                </a:cxn>
                <a:cxn ang="0">
                  <a:pos x="58" y="118"/>
                </a:cxn>
                <a:cxn ang="0">
                  <a:pos x="21" y="203"/>
                </a:cxn>
                <a:cxn ang="0">
                  <a:pos x="16" y="248"/>
                </a:cxn>
              </a:cxnLst>
              <a:rect l="0" t="0" r="r" b="b"/>
              <a:pathLst>
                <a:path w="512" h="496">
                  <a:moveTo>
                    <a:pt x="1" y="249"/>
                  </a:moveTo>
                  <a:cubicBezTo>
                    <a:pt x="0" y="249"/>
                    <a:pt x="0" y="248"/>
                    <a:pt x="1" y="248"/>
                  </a:cubicBezTo>
                  <a:lnTo>
                    <a:pt x="6" y="200"/>
                  </a:lnTo>
                  <a:cubicBezTo>
                    <a:pt x="6" y="199"/>
                    <a:pt x="6" y="198"/>
                    <a:pt x="6" y="198"/>
                  </a:cubicBezTo>
                  <a:lnTo>
                    <a:pt x="21" y="153"/>
                  </a:lnTo>
                  <a:cubicBezTo>
                    <a:pt x="21" y="152"/>
                    <a:pt x="21" y="152"/>
                    <a:pt x="21" y="152"/>
                  </a:cubicBezTo>
                  <a:lnTo>
                    <a:pt x="44" y="111"/>
                  </a:lnTo>
                  <a:cubicBezTo>
                    <a:pt x="45" y="110"/>
                    <a:pt x="45" y="110"/>
                    <a:pt x="45" y="109"/>
                  </a:cubicBezTo>
                  <a:lnTo>
                    <a:pt x="75" y="74"/>
                  </a:lnTo>
                  <a:cubicBezTo>
                    <a:pt x="76" y="74"/>
                    <a:pt x="76" y="74"/>
                    <a:pt x="76" y="73"/>
                  </a:cubicBezTo>
                  <a:lnTo>
                    <a:pt x="113" y="43"/>
                  </a:lnTo>
                  <a:cubicBezTo>
                    <a:pt x="114" y="43"/>
                    <a:pt x="114" y="43"/>
                    <a:pt x="115" y="42"/>
                  </a:cubicBezTo>
                  <a:lnTo>
                    <a:pt x="157" y="20"/>
                  </a:lnTo>
                  <a:cubicBezTo>
                    <a:pt x="157" y="20"/>
                    <a:pt x="158" y="20"/>
                    <a:pt x="158" y="20"/>
                  </a:cubicBezTo>
                  <a:lnTo>
                    <a:pt x="204" y="6"/>
                  </a:lnTo>
                  <a:cubicBezTo>
                    <a:pt x="205" y="6"/>
                    <a:pt x="205" y="6"/>
                    <a:pt x="206" y="5"/>
                  </a:cubicBezTo>
                  <a:lnTo>
                    <a:pt x="256" y="0"/>
                  </a:lnTo>
                  <a:cubicBezTo>
                    <a:pt x="256" y="0"/>
                    <a:pt x="257" y="0"/>
                    <a:pt x="257" y="0"/>
                  </a:cubicBezTo>
                  <a:lnTo>
                    <a:pt x="307" y="5"/>
                  </a:lnTo>
                  <a:cubicBezTo>
                    <a:pt x="308" y="6"/>
                    <a:pt x="308" y="6"/>
                    <a:pt x="309" y="6"/>
                  </a:cubicBezTo>
                  <a:lnTo>
                    <a:pt x="356" y="20"/>
                  </a:lnTo>
                  <a:cubicBezTo>
                    <a:pt x="356" y="20"/>
                    <a:pt x="357" y="20"/>
                    <a:pt x="357" y="20"/>
                  </a:cubicBezTo>
                  <a:lnTo>
                    <a:pt x="399" y="42"/>
                  </a:lnTo>
                  <a:cubicBezTo>
                    <a:pt x="400" y="43"/>
                    <a:pt x="400" y="43"/>
                    <a:pt x="401" y="43"/>
                  </a:cubicBezTo>
                  <a:lnTo>
                    <a:pt x="437" y="73"/>
                  </a:lnTo>
                  <a:cubicBezTo>
                    <a:pt x="437" y="74"/>
                    <a:pt x="437" y="74"/>
                    <a:pt x="437" y="74"/>
                  </a:cubicBezTo>
                  <a:lnTo>
                    <a:pt x="468" y="109"/>
                  </a:lnTo>
                  <a:cubicBezTo>
                    <a:pt x="469" y="110"/>
                    <a:pt x="469" y="110"/>
                    <a:pt x="469" y="111"/>
                  </a:cubicBezTo>
                  <a:lnTo>
                    <a:pt x="492" y="152"/>
                  </a:lnTo>
                  <a:cubicBezTo>
                    <a:pt x="493" y="152"/>
                    <a:pt x="493" y="153"/>
                    <a:pt x="493" y="153"/>
                  </a:cubicBezTo>
                  <a:lnTo>
                    <a:pt x="507" y="198"/>
                  </a:lnTo>
                  <a:cubicBezTo>
                    <a:pt x="507" y="199"/>
                    <a:pt x="507" y="199"/>
                    <a:pt x="507" y="200"/>
                  </a:cubicBezTo>
                  <a:lnTo>
                    <a:pt x="512" y="248"/>
                  </a:lnTo>
                  <a:cubicBezTo>
                    <a:pt x="512" y="248"/>
                    <a:pt x="512" y="249"/>
                    <a:pt x="512" y="249"/>
                  </a:cubicBezTo>
                  <a:lnTo>
                    <a:pt x="507" y="297"/>
                  </a:lnTo>
                  <a:cubicBezTo>
                    <a:pt x="507" y="298"/>
                    <a:pt x="507" y="298"/>
                    <a:pt x="507" y="299"/>
                  </a:cubicBezTo>
                  <a:lnTo>
                    <a:pt x="493" y="345"/>
                  </a:lnTo>
                  <a:cubicBezTo>
                    <a:pt x="493" y="345"/>
                    <a:pt x="493" y="346"/>
                    <a:pt x="492" y="346"/>
                  </a:cubicBezTo>
                  <a:lnTo>
                    <a:pt x="469" y="386"/>
                  </a:lnTo>
                  <a:cubicBezTo>
                    <a:pt x="469" y="387"/>
                    <a:pt x="469" y="387"/>
                    <a:pt x="469" y="388"/>
                  </a:cubicBezTo>
                  <a:lnTo>
                    <a:pt x="438" y="424"/>
                  </a:lnTo>
                  <a:cubicBezTo>
                    <a:pt x="437" y="424"/>
                    <a:pt x="437" y="424"/>
                    <a:pt x="436" y="425"/>
                  </a:cubicBezTo>
                  <a:lnTo>
                    <a:pt x="400" y="454"/>
                  </a:lnTo>
                  <a:cubicBezTo>
                    <a:pt x="400" y="454"/>
                    <a:pt x="400" y="454"/>
                    <a:pt x="399" y="455"/>
                  </a:cubicBezTo>
                  <a:lnTo>
                    <a:pt x="357" y="477"/>
                  </a:lnTo>
                  <a:cubicBezTo>
                    <a:pt x="357" y="477"/>
                    <a:pt x="356" y="477"/>
                    <a:pt x="356" y="477"/>
                  </a:cubicBezTo>
                  <a:lnTo>
                    <a:pt x="309" y="491"/>
                  </a:lnTo>
                  <a:cubicBezTo>
                    <a:pt x="308" y="491"/>
                    <a:pt x="308" y="491"/>
                    <a:pt x="307" y="491"/>
                  </a:cubicBezTo>
                  <a:lnTo>
                    <a:pt x="257" y="496"/>
                  </a:lnTo>
                  <a:cubicBezTo>
                    <a:pt x="257" y="496"/>
                    <a:pt x="256" y="496"/>
                    <a:pt x="256" y="496"/>
                  </a:cubicBezTo>
                  <a:lnTo>
                    <a:pt x="206" y="491"/>
                  </a:lnTo>
                  <a:cubicBezTo>
                    <a:pt x="205" y="491"/>
                    <a:pt x="205" y="491"/>
                    <a:pt x="204" y="491"/>
                  </a:cubicBezTo>
                  <a:lnTo>
                    <a:pt x="158" y="477"/>
                  </a:lnTo>
                  <a:cubicBezTo>
                    <a:pt x="158" y="477"/>
                    <a:pt x="157" y="477"/>
                    <a:pt x="157" y="477"/>
                  </a:cubicBezTo>
                  <a:lnTo>
                    <a:pt x="115" y="455"/>
                  </a:lnTo>
                  <a:cubicBezTo>
                    <a:pt x="114" y="454"/>
                    <a:pt x="114" y="454"/>
                    <a:pt x="114" y="454"/>
                  </a:cubicBezTo>
                  <a:lnTo>
                    <a:pt x="77" y="425"/>
                  </a:lnTo>
                  <a:cubicBezTo>
                    <a:pt x="76" y="424"/>
                    <a:pt x="76" y="424"/>
                    <a:pt x="75" y="424"/>
                  </a:cubicBezTo>
                  <a:lnTo>
                    <a:pt x="45" y="388"/>
                  </a:lnTo>
                  <a:cubicBezTo>
                    <a:pt x="45" y="387"/>
                    <a:pt x="45" y="387"/>
                    <a:pt x="45" y="386"/>
                  </a:cubicBezTo>
                  <a:lnTo>
                    <a:pt x="22" y="346"/>
                  </a:lnTo>
                  <a:cubicBezTo>
                    <a:pt x="21" y="346"/>
                    <a:pt x="21" y="345"/>
                    <a:pt x="21" y="345"/>
                  </a:cubicBezTo>
                  <a:lnTo>
                    <a:pt x="6" y="299"/>
                  </a:lnTo>
                  <a:cubicBezTo>
                    <a:pt x="6" y="298"/>
                    <a:pt x="6" y="298"/>
                    <a:pt x="6" y="297"/>
                  </a:cubicBezTo>
                  <a:lnTo>
                    <a:pt x="1" y="249"/>
                  </a:lnTo>
                  <a:close/>
                  <a:moveTo>
                    <a:pt x="21" y="296"/>
                  </a:moveTo>
                  <a:lnTo>
                    <a:pt x="21" y="294"/>
                  </a:lnTo>
                  <a:lnTo>
                    <a:pt x="36" y="340"/>
                  </a:lnTo>
                  <a:lnTo>
                    <a:pt x="35" y="338"/>
                  </a:lnTo>
                  <a:lnTo>
                    <a:pt x="58" y="378"/>
                  </a:lnTo>
                  <a:lnTo>
                    <a:pt x="58" y="377"/>
                  </a:lnTo>
                  <a:lnTo>
                    <a:pt x="88" y="413"/>
                  </a:lnTo>
                  <a:lnTo>
                    <a:pt x="86" y="412"/>
                  </a:lnTo>
                  <a:lnTo>
                    <a:pt x="123" y="441"/>
                  </a:lnTo>
                  <a:lnTo>
                    <a:pt x="122" y="440"/>
                  </a:lnTo>
                  <a:lnTo>
                    <a:pt x="164" y="462"/>
                  </a:lnTo>
                  <a:lnTo>
                    <a:pt x="163" y="462"/>
                  </a:lnTo>
                  <a:lnTo>
                    <a:pt x="209" y="476"/>
                  </a:lnTo>
                  <a:lnTo>
                    <a:pt x="207" y="475"/>
                  </a:lnTo>
                  <a:lnTo>
                    <a:pt x="257" y="480"/>
                  </a:lnTo>
                  <a:lnTo>
                    <a:pt x="256" y="480"/>
                  </a:lnTo>
                  <a:lnTo>
                    <a:pt x="306" y="475"/>
                  </a:lnTo>
                  <a:lnTo>
                    <a:pt x="304" y="476"/>
                  </a:lnTo>
                  <a:lnTo>
                    <a:pt x="351" y="462"/>
                  </a:lnTo>
                  <a:lnTo>
                    <a:pt x="350" y="462"/>
                  </a:lnTo>
                  <a:lnTo>
                    <a:pt x="392" y="440"/>
                  </a:lnTo>
                  <a:lnTo>
                    <a:pt x="390" y="441"/>
                  </a:lnTo>
                  <a:lnTo>
                    <a:pt x="426" y="412"/>
                  </a:lnTo>
                  <a:lnTo>
                    <a:pt x="425" y="413"/>
                  </a:lnTo>
                  <a:lnTo>
                    <a:pt x="456" y="377"/>
                  </a:lnTo>
                  <a:lnTo>
                    <a:pt x="456" y="378"/>
                  </a:lnTo>
                  <a:lnTo>
                    <a:pt x="479" y="338"/>
                  </a:lnTo>
                  <a:lnTo>
                    <a:pt x="478" y="340"/>
                  </a:lnTo>
                  <a:lnTo>
                    <a:pt x="492" y="294"/>
                  </a:lnTo>
                  <a:lnTo>
                    <a:pt x="492" y="296"/>
                  </a:lnTo>
                  <a:lnTo>
                    <a:pt x="497" y="248"/>
                  </a:lnTo>
                  <a:lnTo>
                    <a:pt x="497" y="249"/>
                  </a:lnTo>
                  <a:lnTo>
                    <a:pt x="492" y="201"/>
                  </a:lnTo>
                  <a:lnTo>
                    <a:pt x="492" y="203"/>
                  </a:lnTo>
                  <a:lnTo>
                    <a:pt x="478" y="158"/>
                  </a:lnTo>
                  <a:lnTo>
                    <a:pt x="478" y="159"/>
                  </a:lnTo>
                  <a:lnTo>
                    <a:pt x="455" y="118"/>
                  </a:lnTo>
                  <a:lnTo>
                    <a:pt x="456" y="120"/>
                  </a:lnTo>
                  <a:lnTo>
                    <a:pt x="425" y="85"/>
                  </a:lnTo>
                  <a:lnTo>
                    <a:pt x="426" y="86"/>
                  </a:lnTo>
                  <a:lnTo>
                    <a:pt x="390" y="56"/>
                  </a:lnTo>
                  <a:lnTo>
                    <a:pt x="392" y="57"/>
                  </a:lnTo>
                  <a:lnTo>
                    <a:pt x="350" y="35"/>
                  </a:lnTo>
                  <a:lnTo>
                    <a:pt x="351" y="35"/>
                  </a:lnTo>
                  <a:lnTo>
                    <a:pt x="304" y="21"/>
                  </a:lnTo>
                  <a:lnTo>
                    <a:pt x="306" y="21"/>
                  </a:lnTo>
                  <a:lnTo>
                    <a:pt x="256" y="16"/>
                  </a:lnTo>
                  <a:lnTo>
                    <a:pt x="257" y="16"/>
                  </a:lnTo>
                  <a:lnTo>
                    <a:pt x="207" y="21"/>
                  </a:lnTo>
                  <a:lnTo>
                    <a:pt x="209" y="21"/>
                  </a:lnTo>
                  <a:lnTo>
                    <a:pt x="163" y="35"/>
                  </a:lnTo>
                  <a:lnTo>
                    <a:pt x="164" y="35"/>
                  </a:lnTo>
                  <a:lnTo>
                    <a:pt x="122" y="57"/>
                  </a:lnTo>
                  <a:lnTo>
                    <a:pt x="124" y="56"/>
                  </a:lnTo>
                  <a:lnTo>
                    <a:pt x="87" y="86"/>
                  </a:lnTo>
                  <a:lnTo>
                    <a:pt x="88" y="85"/>
                  </a:lnTo>
                  <a:lnTo>
                    <a:pt x="58" y="120"/>
                  </a:lnTo>
                  <a:lnTo>
                    <a:pt x="58" y="118"/>
                  </a:lnTo>
                  <a:lnTo>
                    <a:pt x="35" y="159"/>
                  </a:lnTo>
                  <a:lnTo>
                    <a:pt x="36" y="158"/>
                  </a:lnTo>
                  <a:lnTo>
                    <a:pt x="21" y="203"/>
                  </a:lnTo>
                  <a:lnTo>
                    <a:pt x="21" y="201"/>
                  </a:lnTo>
                  <a:lnTo>
                    <a:pt x="16" y="249"/>
                  </a:lnTo>
                  <a:lnTo>
                    <a:pt x="16" y="248"/>
                  </a:lnTo>
                  <a:lnTo>
                    <a:pt x="21" y="296"/>
                  </a:lnTo>
                  <a:close/>
                </a:path>
              </a:pathLst>
            </a:custGeom>
            <a:grp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36" name="Oval 81"/>
            <p:cNvSpPr>
              <a:spLocks noChangeArrowheads="1"/>
            </p:cNvSpPr>
            <p:nvPr/>
          </p:nvSpPr>
          <p:spPr bwMode="auto">
            <a:xfrm>
              <a:off x="7466013" y="4857750"/>
              <a:ext cx="211138" cy="214312"/>
            </a:xfrm>
            <a:prstGeom prst="ellipse">
              <a:avLst/>
            </a:pr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37" name="Freeform 82"/>
            <p:cNvSpPr>
              <a:spLocks noEditPoints="1"/>
            </p:cNvSpPr>
            <p:nvPr/>
          </p:nvSpPr>
          <p:spPr bwMode="auto">
            <a:xfrm>
              <a:off x="7526338" y="4921250"/>
              <a:ext cx="88900" cy="22225"/>
            </a:xfrm>
            <a:custGeom>
              <a:avLst/>
              <a:gdLst/>
              <a:ahLst/>
              <a:cxnLst>
                <a:cxn ang="0">
                  <a:pos x="0" y="25"/>
                </a:cxn>
                <a:cxn ang="0">
                  <a:pos x="25" y="0"/>
                </a:cxn>
                <a:cxn ang="0">
                  <a:pos x="50" y="25"/>
                </a:cxn>
                <a:cxn ang="0">
                  <a:pos x="25" y="50"/>
                </a:cxn>
                <a:cxn ang="0">
                  <a:pos x="0" y="25"/>
                </a:cxn>
                <a:cxn ang="0">
                  <a:pos x="153" y="25"/>
                </a:cxn>
                <a:cxn ang="0">
                  <a:pos x="178" y="0"/>
                </a:cxn>
                <a:cxn ang="0">
                  <a:pos x="203" y="25"/>
                </a:cxn>
                <a:cxn ang="0">
                  <a:pos x="178" y="50"/>
                </a:cxn>
                <a:cxn ang="0">
                  <a:pos x="153" y="25"/>
                </a:cxn>
              </a:cxnLst>
              <a:rect l="0" t="0" r="r" b="b"/>
              <a:pathLst>
                <a:path w="203" h="50">
                  <a:moveTo>
                    <a:pt x="0" y="25"/>
                  </a:moveTo>
                  <a:cubicBezTo>
                    <a:pt x="0" y="11"/>
                    <a:pt x="11" y="0"/>
                    <a:pt x="25" y="0"/>
                  </a:cubicBezTo>
                  <a:cubicBezTo>
                    <a:pt x="38" y="0"/>
                    <a:pt x="50" y="11"/>
                    <a:pt x="50" y="25"/>
                  </a:cubicBezTo>
                  <a:cubicBezTo>
                    <a:pt x="50" y="38"/>
                    <a:pt x="38" y="50"/>
                    <a:pt x="25" y="50"/>
                  </a:cubicBezTo>
                  <a:cubicBezTo>
                    <a:pt x="11" y="50"/>
                    <a:pt x="0" y="38"/>
                    <a:pt x="0" y="25"/>
                  </a:cubicBezTo>
                  <a:close/>
                  <a:moveTo>
                    <a:pt x="153" y="25"/>
                  </a:moveTo>
                  <a:cubicBezTo>
                    <a:pt x="153" y="11"/>
                    <a:pt x="165" y="0"/>
                    <a:pt x="178" y="0"/>
                  </a:cubicBezTo>
                  <a:cubicBezTo>
                    <a:pt x="192" y="0"/>
                    <a:pt x="203" y="11"/>
                    <a:pt x="203" y="25"/>
                  </a:cubicBezTo>
                  <a:cubicBezTo>
                    <a:pt x="203" y="38"/>
                    <a:pt x="192" y="50"/>
                    <a:pt x="178" y="50"/>
                  </a:cubicBezTo>
                  <a:cubicBezTo>
                    <a:pt x="165" y="50"/>
                    <a:pt x="153" y="38"/>
                    <a:pt x="153" y="25"/>
                  </a:cubicBezTo>
                  <a:close/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38" name="Freeform 83"/>
            <p:cNvSpPr>
              <a:spLocks noEditPoints="1"/>
            </p:cNvSpPr>
            <p:nvPr/>
          </p:nvSpPr>
          <p:spPr bwMode="auto">
            <a:xfrm>
              <a:off x="7523163" y="4918075"/>
              <a:ext cx="96838" cy="30162"/>
            </a:xfrm>
            <a:custGeom>
              <a:avLst/>
              <a:gdLst/>
              <a:ahLst/>
              <a:cxnLst>
                <a:cxn ang="0">
                  <a:pos x="1" y="31"/>
                </a:cxn>
                <a:cxn ang="0">
                  <a:pos x="13" y="8"/>
                </a:cxn>
                <a:cxn ang="0">
                  <a:pos x="37" y="1"/>
                </a:cxn>
                <a:cxn ang="0">
                  <a:pos x="58" y="12"/>
                </a:cxn>
                <a:cxn ang="0">
                  <a:pos x="66" y="37"/>
                </a:cxn>
                <a:cxn ang="0">
                  <a:pos x="54" y="58"/>
                </a:cxn>
                <a:cxn ang="0">
                  <a:pos x="30" y="66"/>
                </a:cxn>
                <a:cxn ang="0">
                  <a:pos x="8" y="54"/>
                </a:cxn>
                <a:cxn ang="0">
                  <a:pos x="23" y="47"/>
                </a:cxn>
                <a:cxn ang="0">
                  <a:pos x="37" y="51"/>
                </a:cxn>
                <a:cxn ang="0">
                  <a:pos x="47" y="43"/>
                </a:cxn>
                <a:cxn ang="0">
                  <a:pos x="51" y="30"/>
                </a:cxn>
                <a:cxn ang="0">
                  <a:pos x="43" y="19"/>
                </a:cxn>
                <a:cxn ang="0">
                  <a:pos x="30" y="16"/>
                </a:cxn>
                <a:cxn ang="0">
                  <a:pos x="18" y="23"/>
                </a:cxn>
                <a:cxn ang="0">
                  <a:pos x="16" y="36"/>
                </a:cxn>
                <a:cxn ang="0">
                  <a:pos x="23" y="47"/>
                </a:cxn>
                <a:cxn ang="0">
                  <a:pos x="154" y="30"/>
                </a:cxn>
                <a:cxn ang="0">
                  <a:pos x="166" y="8"/>
                </a:cxn>
                <a:cxn ang="0">
                  <a:pos x="189" y="1"/>
                </a:cxn>
                <a:cxn ang="0">
                  <a:pos x="212" y="13"/>
                </a:cxn>
                <a:cxn ang="0">
                  <a:pos x="219" y="37"/>
                </a:cxn>
                <a:cxn ang="0">
                  <a:pos x="208" y="58"/>
                </a:cxn>
                <a:cxn ang="0">
                  <a:pos x="183" y="66"/>
                </a:cxn>
                <a:cxn ang="0">
                  <a:pos x="162" y="54"/>
                </a:cxn>
                <a:cxn ang="0">
                  <a:pos x="177" y="47"/>
                </a:cxn>
                <a:cxn ang="0">
                  <a:pos x="190" y="51"/>
                </a:cxn>
                <a:cxn ang="0">
                  <a:pos x="201" y="43"/>
                </a:cxn>
                <a:cxn ang="0">
                  <a:pos x="204" y="30"/>
                </a:cxn>
                <a:cxn ang="0">
                  <a:pos x="197" y="18"/>
                </a:cxn>
                <a:cxn ang="0">
                  <a:pos x="184" y="16"/>
                </a:cxn>
                <a:cxn ang="0">
                  <a:pos x="173" y="23"/>
                </a:cxn>
                <a:cxn ang="0">
                  <a:pos x="169" y="37"/>
                </a:cxn>
                <a:cxn ang="0">
                  <a:pos x="177" y="47"/>
                </a:cxn>
              </a:cxnLst>
              <a:rect l="0" t="0" r="r" b="b"/>
              <a:pathLst>
                <a:path w="220" h="67">
                  <a:moveTo>
                    <a:pt x="1" y="37"/>
                  </a:moveTo>
                  <a:cubicBezTo>
                    <a:pt x="0" y="35"/>
                    <a:pt x="0" y="32"/>
                    <a:pt x="1" y="31"/>
                  </a:cubicBezTo>
                  <a:lnTo>
                    <a:pt x="8" y="13"/>
                  </a:lnTo>
                  <a:cubicBezTo>
                    <a:pt x="9" y="10"/>
                    <a:pt x="10" y="9"/>
                    <a:pt x="13" y="8"/>
                  </a:cubicBezTo>
                  <a:lnTo>
                    <a:pt x="31" y="1"/>
                  </a:lnTo>
                  <a:cubicBezTo>
                    <a:pt x="32" y="0"/>
                    <a:pt x="35" y="0"/>
                    <a:pt x="37" y="1"/>
                  </a:cubicBezTo>
                  <a:lnTo>
                    <a:pt x="54" y="8"/>
                  </a:lnTo>
                  <a:cubicBezTo>
                    <a:pt x="55" y="9"/>
                    <a:pt x="57" y="10"/>
                    <a:pt x="58" y="12"/>
                  </a:cubicBezTo>
                  <a:lnTo>
                    <a:pt x="66" y="30"/>
                  </a:lnTo>
                  <a:cubicBezTo>
                    <a:pt x="67" y="32"/>
                    <a:pt x="67" y="35"/>
                    <a:pt x="66" y="37"/>
                  </a:cubicBezTo>
                  <a:lnTo>
                    <a:pt x="58" y="54"/>
                  </a:lnTo>
                  <a:cubicBezTo>
                    <a:pt x="57" y="56"/>
                    <a:pt x="56" y="57"/>
                    <a:pt x="54" y="58"/>
                  </a:cubicBezTo>
                  <a:lnTo>
                    <a:pt x="37" y="66"/>
                  </a:lnTo>
                  <a:cubicBezTo>
                    <a:pt x="35" y="67"/>
                    <a:pt x="32" y="67"/>
                    <a:pt x="30" y="66"/>
                  </a:cubicBezTo>
                  <a:lnTo>
                    <a:pt x="12" y="58"/>
                  </a:lnTo>
                  <a:cubicBezTo>
                    <a:pt x="10" y="57"/>
                    <a:pt x="9" y="55"/>
                    <a:pt x="8" y="54"/>
                  </a:cubicBezTo>
                  <a:lnTo>
                    <a:pt x="1" y="37"/>
                  </a:lnTo>
                  <a:close/>
                  <a:moveTo>
                    <a:pt x="23" y="47"/>
                  </a:moveTo>
                  <a:lnTo>
                    <a:pt x="19" y="43"/>
                  </a:lnTo>
                  <a:lnTo>
                    <a:pt x="37" y="51"/>
                  </a:lnTo>
                  <a:lnTo>
                    <a:pt x="30" y="51"/>
                  </a:lnTo>
                  <a:lnTo>
                    <a:pt x="47" y="43"/>
                  </a:lnTo>
                  <a:lnTo>
                    <a:pt x="43" y="47"/>
                  </a:lnTo>
                  <a:lnTo>
                    <a:pt x="51" y="30"/>
                  </a:lnTo>
                  <a:lnTo>
                    <a:pt x="51" y="37"/>
                  </a:lnTo>
                  <a:lnTo>
                    <a:pt x="43" y="19"/>
                  </a:lnTo>
                  <a:lnTo>
                    <a:pt x="47" y="23"/>
                  </a:lnTo>
                  <a:lnTo>
                    <a:pt x="30" y="16"/>
                  </a:lnTo>
                  <a:lnTo>
                    <a:pt x="36" y="16"/>
                  </a:lnTo>
                  <a:lnTo>
                    <a:pt x="18" y="23"/>
                  </a:lnTo>
                  <a:lnTo>
                    <a:pt x="23" y="18"/>
                  </a:lnTo>
                  <a:lnTo>
                    <a:pt x="16" y="36"/>
                  </a:lnTo>
                  <a:lnTo>
                    <a:pt x="16" y="30"/>
                  </a:lnTo>
                  <a:lnTo>
                    <a:pt x="23" y="47"/>
                  </a:lnTo>
                  <a:close/>
                  <a:moveTo>
                    <a:pt x="154" y="37"/>
                  </a:moveTo>
                  <a:cubicBezTo>
                    <a:pt x="153" y="35"/>
                    <a:pt x="153" y="32"/>
                    <a:pt x="154" y="30"/>
                  </a:cubicBezTo>
                  <a:lnTo>
                    <a:pt x="162" y="12"/>
                  </a:lnTo>
                  <a:cubicBezTo>
                    <a:pt x="163" y="10"/>
                    <a:pt x="165" y="9"/>
                    <a:pt x="166" y="8"/>
                  </a:cubicBezTo>
                  <a:lnTo>
                    <a:pt x="183" y="1"/>
                  </a:lnTo>
                  <a:cubicBezTo>
                    <a:pt x="185" y="0"/>
                    <a:pt x="187" y="0"/>
                    <a:pt x="189" y="1"/>
                  </a:cubicBezTo>
                  <a:lnTo>
                    <a:pt x="207" y="8"/>
                  </a:lnTo>
                  <a:cubicBezTo>
                    <a:pt x="209" y="9"/>
                    <a:pt x="211" y="10"/>
                    <a:pt x="212" y="13"/>
                  </a:cubicBezTo>
                  <a:lnTo>
                    <a:pt x="219" y="31"/>
                  </a:lnTo>
                  <a:cubicBezTo>
                    <a:pt x="220" y="32"/>
                    <a:pt x="220" y="35"/>
                    <a:pt x="219" y="37"/>
                  </a:cubicBezTo>
                  <a:lnTo>
                    <a:pt x="212" y="54"/>
                  </a:lnTo>
                  <a:cubicBezTo>
                    <a:pt x="211" y="55"/>
                    <a:pt x="210" y="57"/>
                    <a:pt x="208" y="58"/>
                  </a:cubicBezTo>
                  <a:lnTo>
                    <a:pt x="190" y="66"/>
                  </a:lnTo>
                  <a:cubicBezTo>
                    <a:pt x="188" y="67"/>
                    <a:pt x="185" y="67"/>
                    <a:pt x="183" y="66"/>
                  </a:cubicBezTo>
                  <a:lnTo>
                    <a:pt x="166" y="58"/>
                  </a:lnTo>
                  <a:cubicBezTo>
                    <a:pt x="164" y="57"/>
                    <a:pt x="163" y="56"/>
                    <a:pt x="162" y="54"/>
                  </a:cubicBezTo>
                  <a:lnTo>
                    <a:pt x="154" y="37"/>
                  </a:lnTo>
                  <a:close/>
                  <a:moveTo>
                    <a:pt x="177" y="47"/>
                  </a:moveTo>
                  <a:lnTo>
                    <a:pt x="173" y="43"/>
                  </a:lnTo>
                  <a:lnTo>
                    <a:pt x="190" y="51"/>
                  </a:lnTo>
                  <a:lnTo>
                    <a:pt x="183" y="51"/>
                  </a:lnTo>
                  <a:lnTo>
                    <a:pt x="201" y="43"/>
                  </a:lnTo>
                  <a:lnTo>
                    <a:pt x="197" y="47"/>
                  </a:lnTo>
                  <a:lnTo>
                    <a:pt x="204" y="30"/>
                  </a:lnTo>
                  <a:lnTo>
                    <a:pt x="204" y="36"/>
                  </a:lnTo>
                  <a:lnTo>
                    <a:pt x="197" y="18"/>
                  </a:lnTo>
                  <a:lnTo>
                    <a:pt x="202" y="23"/>
                  </a:lnTo>
                  <a:lnTo>
                    <a:pt x="184" y="16"/>
                  </a:lnTo>
                  <a:lnTo>
                    <a:pt x="190" y="16"/>
                  </a:lnTo>
                  <a:lnTo>
                    <a:pt x="173" y="23"/>
                  </a:lnTo>
                  <a:lnTo>
                    <a:pt x="177" y="19"/>
                  </a:lnTo>
                  <a:lnTo>
                    <a:pt x="169" y="37"/>
                  </a:lnTo>
                  <a:lnTo>
                    <a:pt x="169" y="30"/>
                  </a:lnTo>
                  <a:lnTo>
                    <a:pt x="177" y="47"/>
                  </a:lnTo>
                  <a:close/>
                </a:path>
              </a:pathLst>
            </a:custGeom>
            <a:grp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39" name="Freeform 84"/>
            <p:cNvSpPr>
              <a:spLocks/>
            </p:cNvSpPr>
            <p:nvPr/>
          </p:nvSpPr>
          <p:spPr bwMode="auto">
            <a:xfrm>
              <a:off x="7512051" y="5008563"/>
              <a:ext cx="117475" cy="26987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72" y="34"/>
                </a:cxn>
                <a:cxn ang="0">
                  <a:pos x="70" y="34"/>
                </a:cxn>
                <a:cxn ang="0">
                  <a:pos x="135" y="45"/>
                </a:cxn>
                <a:cxn ang="0">
                  <a:pos x="132" y="45"/>
                </a:cxn>
                <a:cxn ang="0">
                  <a:pos x="197" y="34"/>
                </a:cxn>
                <a:cxn ang="0">
                  <a:pos x="195" y="34"/>
                </a:cxn>
                <a:cxn ang="0">
                  <a:pos x="260" y="0"/>
                </a:cxn>
                <a:cxn ang="0">
                  <a:pos x="267" y="15"/>
                </a:cxn>
                <a:cxn ang="0">
                  <a:pos x="202" y="49"/>
                </a:cxn>
                <a:cxn ang="0">
                  <a:pos x="200" y="49"/>
                </a:cxn>
                <a:cxn ang="0">
                  <a:pos x="135" y="60"/>
                </a:cxn>
                <a:cxn ang="0">
                  <a:pos x="132" y="60"/>
                </a:cxn>
                <a:cxn ang="0">
                  <a:pos x="67" y="49"/>
                </a:cxn>
                <a:cxn ang="0">
                  <a:pos x="65" y="49"/>
                </a:cxn>
                <a:cxn ang="0">
                  <a:pos x="0" y="15"/>
                </a:cxn>
                <a:cxn ang="0">
                  <a:pos x="7" y="0"/>
                </a:cxn>
              </a:cxnLst>
              <a:rect l="0" t="0" r="r" b="b"/>
              <a:pathLst>
                <a:path w="267" h="61">
                  <a:moveTo>
                    <a:pt x="7" y="0"/>
                  </a:moveTo>
                  <a:lnTo>
                    <a:pt x="72" y="34"/>
                  </a:lnTo>
                  <a:lnTo>
                    <a:pt x="70" y="34"/>
                  </a:lnTo>
                  <a:lnTo>
                    <a:pt x="135" y="45"/>
                  </a:lnTo>
                  <a:lnTo>
                    <a:pt x="132" y="45"/>
                  </a:lnTo>
                  <a:lnTo>
                    <a:pt x="197" y="34"/>
                  </a:lnTo>
                  <a:lnTo>
                    <a:pt x="195" y="34"/>
                  </a:lnTo>
                  <a:lnTo>
                    <a:pt x="260" y="0"/>
                  </a:lnTo>
                  <a:lnTo>
                    <a:pt x="267" y="15"/>
                  </a:lnTo>
                  <a:lnTo>
                    <a:pt x="202" y="49"/>
                  </a:lnTo>
                  <a:cubicBezTo>
                    <a:pt x="201" y="49"/>
                    <a:pt x="201" y="49"/>
                    <a:pt x="200" y="49"/>
                  </a:cubicBezTo>
                  <a:lnTo>
                    <a:pt x="135" y="60"/>
                  </a:lnTo>
                  <a:cubicBezTo>
                    <a:pt x="134" y="61"/>
                    <a:pt x="133" y="61"/>
                    <a:pt x="132" y="60"/>
                  </a:cubicBezTo>
                  <a:lnTo>
                    <a:pt x="67" y="49"/>
                  </a:lnTo>
                  <a:cubicBezTo>
                    <a:pt x="66" y="49"/>
                    <a:pt x="66" y="49"/>
                    <a:pt x="65" y="49"/>
                  </a:cubicBezTo>
                  <a:lnTo>
                    <a:pt x="0" y="15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40" name="Freeform 85"/>
            <p:cNvSpPr>
              <a:spLocks noEditPoints="1"/>
            </p:cNvSpPr>
            <p:nvPr/>
          </p:nvSpPr>
          <p:spPr bwMode="auto">
            <a:xfrm>
              <a:off x="7462838" y="4854575"/>
              <a:ext cx="217488" cy="220662"/>
            </a:xfrm>
            <a:custGeom>
              <a:avLst/>
              <a:gdLst/>
              <a:ahLst/>
              <a:cxnLst>
                <a:cxn ang="0">
                  <a:pos x="6" y="200"/>
                </a:cxn>
                <a:cxn ang="0">
                  <a:pos x="20" y="152"/>
                </a:cxn>
                <a:cxn ang="0">
                  <a:pos x="73" y="74"/>
                </a:cxn>
                <a:cxn ang="0">
                  <a:pos x="111" y="42"/>
                </a:cxn>
                <a:cxn ang="0">
                  <a:pos x="198" y="6"/>
                </a:cxn>
                <a:cxn ang="0">
                  <a:pos x="249" y="0"/>
                </a:cxn>
                <a:cxn ang="0">
                  <a:pos x="345" y="20"/>
                </a:cxn>
                <a:cxn ang="0">
                  <a:pos x="388" y="43"/>
                </a:cxn>
                <a:cxn ang="0">
                  <a:pos x="454" y="109"/>
                </a:cxn>
                <a:cxn ang="0">
                  <a:pos x="477" y="153"/>
                </a:cxn>
                <a:cxn ang="0">
                  <a:pos x="496" y="248"/>
                </a:cxn>
                <a:cxn ang="0">
                  <a:pos x="491" y="299"/>
                </a:cxn>
                <a:cxn ang="0">
                  <a:pos x="454" y="386"/>
                </a:cxn>
                <a:cxn ang="0">
                  <a:pos x="423" y="425"/>
                </a:cxn>
                <a:cxn ang="0">
                  <a:pos x="346" y="476"/>
                </a:cxn>
                <a:cxn ang="0">
                  <a:pos x="297" y="491"/>
                </a:cxn>
                <a:cxn ang="0">
                  <a:pos x="200" y="491"/>
                </a:cxn>
                <a:cxn ang="0">
                  <a:pos x="152" y="477"/>
                </a:cxn>
                <a:cxn ang="0">
                  <a:pos x="74" y="425"/>
                </a:cxn>
                <a:cxn ang="0">
                  <a:pos x="42" y="386"/>
                </a:cxn>
                <a:cxn ang="0">
                  <a:pos x="6" y="299"/>
                </a:cxn>
                <a:cxn ang="0">
                  <a:pos x="21" y="296"/>
                </a:cxn>
                <a:cxn ang="0">
                  <a:pos x="34" y="339"/>
                </a:cxn>
                <a:cxn ang="0">
                  <a:pos x="86" y="413"/>
                </a:cxn>
                <a:cxn ang="0">
                  <a:pos x="118" y="440"/>
                </a:cxn>
                <a:cxn ang="0">
                  <a:pos x="203" y="476"/>
                </a:cxn>
                <a:cxn ang="0">
                  <a:pos x="248" y="480"/>
                </a:cxn>
                <a:cxn ang="0">
                  <a:pos x="340" y="462"/>
                </a:cxn>
                <a:cxn ang="0">
                  <a:pos x="377" y="441"/>
                </a:cxn>
                <a:cxn ang="0">
                  <a:pos x="441" y="377"/>
                </a:cxn>
                <a:cxn ang="0">
                  <a:pos x="462" y="340"/>
                </a:cxn>
                <a:cxn ang="0">
                  <a:pos x="481" y="248"/>
                </a:cxn>
                <a:cxn ang="0">
                  <a:pos x="476" y="203"/>
                </a:cxn>
                <a:cxn ang="0">
                  <a:pos x="440" y="118"/>
                </a:cxn>
                <a:cxn ang="0">
                  <a:pos x="413" y="86"/>
                </a:cxn>
                <a:cxn ang="0">
                  <a:pos x="339" y="34"/>
                </a:cxn>
                <a:cxn ang="0">
                  <a:pos x="296" y="21"/>
                </a:cxn>
                <a:cxn ang="0">
                  <a:pos x="201" y="21"/>
                </a:cxn>
                <a:cxn ang="0">
                  <a:pos x="159" y="35"/>
                </a:cxn>
                <a:cxn ang="0">
                  <a:pos x="85" y="86"/>
                </a:cxn>
                <a:cxn ang="0">
                  <a:pos x="57" y="118"/>
                </a:cxn>
                <a:cxn ang="0">
                  <a:pos x="21" y="203"/>
                </a:cxn>
                <a:cxn ang="0">
                  <a:pos x="16" y="248"/>
                </a:cxn>
              </a:cxnLst>
              <a:rect l="0" t="0" r="r" b="b"/>
              <a:pathLst>
                <a:path w="496" h="496">
                  <a:moveTo>
                    <a:pt x="1" y="249"/>
                  </a:moveTo>
                  <a:cubicBezTo>
                    <a:pt x="0" y="249"/>
                    <a:pt x="0" y="248"/>
                    <a:pt x="1" y="248"/>
                  </a:cubicBezTo>
                  <a:lnTo>
                    <a:pt x="6" y="200"/>
                  </a:lnTo>
                  <a:cubicBezTo>
                    <a:pt x="6" y="199"/>
                    <a:pt x="6" y="199"/>
                    <a:pt x="6" y="198"/>
                  </a:cubicBezTo>
                  <a:lnTo>
                    <a:pt x="20" y="153"/>
                  </a:lnTo>
                  <a:cubicBezTo>
                    <a:pt x="20" y="153"/>
                    <a:pt x="20" y="152"/>
                    <a:pt x="20" y="152"/>
                  </a:cubicBezTo>
                  <a:lnTo>
                    <a:pt x="42" y="111"/>
                  </a:lnTo>
                  <a:cubicBezTo>
                    <a:pt x="43" y="110"/>
                    <a:pt x="43" y="110"/>
                    <a:pt x="43" y="109"/>
                  </a:cubicBezTo>
                  <a:lnTo>
                    <a:pt x="73" y="74"/>
                  </a:lnTo>
                  <a:cubicBezTo>
                    <a:pt x="74" y="74"/>
                    <a:pt x="74" y="74"/>
                    <a:pt x="74" y="73"/>
                  </a:cubicBezTo>
                  <a:lnTo>
                    <a:pt x="109" y="43"/>
                  </a:lnTo>
                  <a:cubicBezTo>
                    <a:pt x="110" y="43"/>
                    <a:pt x="110" y="43"/>
                    <a:pt x="111" y="42"/>
                  </a:cubicBezTo>
                  <a:lnTo>
                    <a:pt x="152" y="20"/>
                  </a:lnTo>
                  <a:cubicBezTo>
                    <a:pt x="152" y="20"/>
                    <a:pt x="153" y="20"/>
                    <a:pt x="153" y="20"/>
                  </a:cubicBezTo>
                  <a:lnTo>
                    <a:pt x="198" y="6"/>
                  </a:lnTo>
                  <a:cubicBezTo>
                    <a:pt x="199" y="6"/>
                    <a:pt x="199" y="6"/>
                    <a:pt x="200" y="5"/>
                  </a:cubicBezTo>
                  <a:lnTo>
                    <a:pt x="248" y="0"/>
                  </a:lnTo>
                  <a:cubicBezTo>
                    <a:pt x="248" y="0"/>
                    <a:pt x="249" y="0"/>
                    <a:pt x="249" y="0"/>
                  </a:cubicBezTo>
                  <a:lnTo>
                    <a:pt x="297" y="5"/>
                  </a:lnTo>
                  <a:cubicBezTo>
                    <a:pt x="298" y="6"/>
                    <a:pt x="298" y="6"/>
                    <a:pt x="299" y="6"/>
                  </a:cubicBezTo>
                  <a:lnTo>
                    <a:pt x="345" y="20"/>
                  </a:lnTo>
                  <a:cubicBezTo>
                    <a:pt x="345" y="20"/>
                    <a:pt x="346" y="20"/>
                    <a:pt x="346" y="20"/>
                  </a:cubicBezTo>
                  <a:lnTo>
                    <a:pt x="386" y="42"/>
                  </a:lnTo>
                  <a:cubicBezTo>
                    <a:pt x="387" y="43"/>
                    <a:pt x="387" y="43"/>
                    <a:pt x="388" y="43"/>
                  </a:cubicBezTo>
                  <a:lnTo>
                    <a:pt x="424" y="73"/>
                  </a:lnTo>
                  <a:cubicBezTo>
                    <a:pt x="424" y="74"/>
                    <a:pt x="424" y="74"/>
                    <a:pt x="425" y="74"/>
                  </a:cubicBezTo>
                  <a:lnTo>
                    <a:pt x="454" y="109"/>
                  </a:lnTo>
                  <a:cubicBezTo>
                    <a:pt x="454" y="110"/>
                    <a:pt x="454" y="110"/>
                    <a:pt x="455" y="111"/>
                  </a:cubicBezTo>
                  <a:lnTo>
                    <a:pt x="477" y="152"/>
                  </a:lnTo>
                  <a:cubicBezTo>
                    <a:pt x="477" y="152"/>
                    <a:pt x="477" y="153"/>
                    <a:pt x="477" y="153"/>
                  </a:cubicBezTo>
                  <a:lnTo>
                    <a:pt x="491" y="198"/>
                  </a:lnTo>
                  <a:cubicBezTo>
                    <a:pt x="491" y="199"/>
                    <a:pt x="491" y="199"/>
                    <a:pt x="491" y="200"/>
                  </a:cubicBezTo>
                  <a:lnTo>
                    <a:pt x="496" y="248"/>
                  </a:lnTo>
                  <a:cubicBezTo>
                    <a:pt x="496" y="248"/>
                    <a:pt x="496" y="249"/>
                    <a:pt x="496" y="249"/>
                  </a:cubicBezTo>
                  <a:lnTo>
                    <a:pt x="491" y="297"/>
                  </a:lnTo>
                  <a:cubicBezTo>
                    <a:pt x="491" y="298"/>
                    <a:pt x="491" y="298"/>
                    <a:pt x="491" y="299"/>
                  </a:cubicBezTo>
                  <a:lnTo>
                    <a:pt x="477" y="345"/>
                  </a:lnTo>
                  <a:cubicBezTo>
                    <a:pt x="477" y="345"/>
                    <a:pt x="477" y="346"/>
                    <a:pt x="476" y="346"/>
                  </a:cubicBezTo>
                  <a:lnTo>
                    <a:pt x="454" y="386"/>
                  </a:lnTo>
                  <a:cubicBezTo>
                    <a:pt x="454" y="387"/>
                    <a:pt x="454" y="387"/>
                    <a:pt x="454" y="387"/>
                  </a:cubicBezTo>
                  <a:lnTo>
                    <a:pt x="425" y="423"/>
                  </a:lnTo>
                  <a:cubicBezTo>
                    <a:pt x="424" y="424"/>
                    <a:pt x="424" y="424"/>
                    <a:pt x="423" y="425"/>
                  </a:cubicBezTo>
                  <a:lnTo>
                    <a:pt x="387" y="454"/>
                  </a:lnTo>
                  <a:cubicBezTo>
                    <a:pt x="387" y="454"/>
                    <a:pt x="387" y="454"/>
                    <a:pt x="386" y="454"/>
                  </a:cubicBezTo>
                  <a:lnTo>
                    <a:pt x="346" y="476"/>
                  </a:lnTo>
                  <a:cubicBezTo>
                    <a:pt x="346" y="477"/>
                    <a:pt x="345" y="477"/>
                    <a:pt x="345" y="477"/>
                  </a:cubicBezTo>
                  <a:lnTo>
                    <a:pt x="299" y="491"/>
                  </a:lnTo>
                  <a:cubicBezTo>
                    <a:pt x="298" y="491"/>
                    <a:pt x="298" y="491"/>
                    <a:pt x="297" y="491"/>
                  </a:cubicBezTo>
                  <a:lnTo>
                    <a:pt x="249" y="496"/>
                  </a:lnTo>
                  <a:cubicBezTo>
                    <a:pt x="249" y="496"/>
                    <a:pt x="248" y="496"/>
                    <a:pt x="248" y="496"/>
                  </a:cubicBezTo>
                  <a:lnTo>
                    <a:pt x="200" y="491"/>
                  </a:lnTo>
                  <a:cubicBezTo>
                    <a:pt x="199" y="491"/>
                    <a:pt x="199" y="491"/>
                    <a:pt x="198" y="491"/>
                  </a:cubicBezTo>
                  <a:lnTo>
                    <a:pt x="153" y="477"/>
                  </a:lnTo>
                  <a:cubicBezTo>
                    <a:pt x="153" y="477"/>
                    <a:pt x="152" y="477"/>
                    <a:pt x="152" y="477"/>
                  </a:cubicBezTo>
                  <a:lnTo>
                    <a:pt x="111" y="455"/>
                  </a:lnTo>
                  <a:cubicBezTo>
                    <a:pt x="110" y="454"/>
                    <a:pt x="110" y="454"/>
                    <a:pt x="109" y="454"/>
                  </a:cubicBezTo>
                  <a:lnTo>
                    <a:pt x="74" y="425"/>
                  </a:lnTo>
                  <a:cubicBezTo>
                    <a:pt x="74" y="424"/>
                    <a:pt x="74" y="424"/>
                    <a:pt x="73" y="424"/>
                  </a:cubicBezTo>
                  <a:lnTo>
                    <a:pt x="43" y="388"/>
                  </a:lnTo>
                  <a:cubicBezTo>
                    <a:pt x="43" y="387"/>
                    <a:pt x="43" y="387"/>
                    <a:pt x="42" y="386"/>
                  </a:cubicBezTo>
                  <a:lnTo>
                    <a:pt x="20" y="346"/>
                  </a:lnTo>
                  <a:cubicBezTo>
                    <a:pt x="20" y="346"/>
                    <a:pt x="20" y="345"/>
                    <a:pt x="20" y="345"/>
                  </a:cubicBezTo>
                  <a:lnTo>
                    <a:pt x="6" y="299"/>
                  </a:lnTo>
                  <a:cubicBezTo>
                    <a:pt x="6" y="298"/>
                    <a:pt x="6" y="298"/>
                    <a:pt x="6" y="297"/>
                  </a:cubicBezTo>
                  <a:lnTo>
                    <a:pt x="1" y="249"/>
                  </a:lnTo>
                  <a:close/>
                  <a:moveTo>
                    <a:pt x="21" y="296"/>
                  </a:moveTo>
                  <a:lnTo>
                    <a:pt x="21" y="294"/>
                  </a:lnTo>
                  <a:lnTo>
                    <a:pt x="35" y="340"/>
                  </a:lnTo>
                  <a:lnTo>
                    <a:pt x="34" y="339"/>
                  </a:lnTo>
                  <a:lnTo>
                    <a:pt x="56" y="379"/>
                  </a:lnTo>
                  <a:lnTo>
                    <a:pt x="56" y="377"/>
                  </a:lnTo>
                  <a:lnTo>
                    <a:pt x="86" y="413"/>
                  </a:lnTo>
                  <a:lnTo>
                    <a:pt x="85" y="412"/>
                  </a:lnTo>
                  <a:lnTo>
                    <a:pt x="120" y="441"/>
                  </a:lnTo>
                  <a:lnTo>
                    <a:pt x="118" y="440"/>
                  </a:lnTo>
                  <a:lnTo>
                    <a:pt x="159" y="462"/>
                  </a:lnTo>
                  <a:lnTo>
                    <a:pt x="158" y="462"/>
                  </a:lnTo>
                  <a:lnTo>
                    <a:pt x="203" y="476"/>
                  </a:lnTo>
                  <a:lnTo>
                    <a:pt x="201" y="475"/>
                  </a:lnTo>
                  <a:lnTo>
                    <a:pt x="249" y="480"/>
                  </a:lnTo>
                  <a:lnTo>
                    <a:pt x="248" y="480"/>
                  </a:lnTo>
                  <a:lnTo>
                    <a:pt x="296" y="475"/>
                  </a:lnTo>
                  <a:lnTo>
                    <a:pt x="294" y="476"/>
                  </a:lnTo>
                  <a:lnTo>
                    <a:pt x="340" y="462"/>
                  </a:lnTo>
                  <a:lnTo>
                    <a:pt x="339" y="462"/>
                  </a:lnTo>
                  <a:lnTo>
                    <a:pt x="379" y="440"/>
                  </a:lnTo>
                  <a:lnTo>
                    <a:pt x="377" y="441"/>
                  </a:lnTo>
                  <a:lnTo>
                    <a:pt x="413" y="412"/>
                  </a:lnTo>
                  <a:lnTo>
                    <a:pt x="412" y="413"/>
                  </a:lnTo>
                  <a:lnTo>
                    <a:pt x="441" y="377"/>
                  </a:lnTo>
                  <a:lnTo>
                    <a:pt x="440" y="379"/>
                  </a:lnTo>
                  <a:lnTo>
                    <a:pt x="462" y="339"/>
                  </a:lnTo>
                  <a:lnTo>
                    <a:pt x="462" y="340"/>
                  </a:lnTo>
                  <a:lnTo>
                    <a:pt x="476" y="294"/>
                  </a:lnTo>
                  <a:lnTo>
                    <a:pt x="476" y="296"/>
                  </a:lnTo>
                  <a:lnTo>
                    <a:pt x="481" y="248"/>
                  </a:lnTo>
                  <a:lnTo>
                    <a:pt x="481" y="249"/>
                  </a:lnTo>
                  <a:lnTo>
                    <a:pt x="476" y="201"/>
                  </a:lnTo>
                  <a:lnTo>
                    <a:pt x="476" y="203"/>
                  </a:lnTo>
                  <a:lnTo>
                    <a:pt x="462" y="158"/>
                  </a:lnTo>
                  <a:lnTo>
                    <a:pt x="462" y="159"/>
                  </a:lnTo>
                  <a:lnTo>
                    <a:pt x="440" y="118"/>
                  </a:lnTo>
                  <a:lnTo>
                    <a:pt x="441" y="120"/>
                  </a:lnTo>
                  <a:lnTo>
                    <a:pt x="412" y="85"/>
                  </a:lnTo>
                  <a:lnTo>
                    <a:pt x="413" y="86"/>
                  </a:lnTo>
                  <a:lnTo>
                    <a:pt x="377" y="56"/>
                  </a:lnTo>
                  <a:lnTo>
                    <a:pt x="379" y="56"/>
                  </a:lnTo>
                  <a:lnTo>
                    <a:pt x="339" y="34"/>
                  </a:lnTo>
                  <a:lnTo>
                    <a:pt x="340" y="35"/>
                  </a:lnTo>
                  <a:lnTo>
                    <a:pt x="294" y="21"/>
                  </a:lnTo>
                  <a:lnTo>
                    <a:pt x="296" y="21"/>
                  </a:lnTo>
                  <a:lnTo>
                    <a:pt x="248" y="16"/>
                  </a:lnTo>
                  <a:lnTo>
                    <a:pt x="249" y="16"/>
                  </a:lnTo>
                  <a:lnTo>
                    <a:pt x="201" y="21"/>
                  </a:lnTo>
                  <a:lnTo>
                    <a:pt x="203" y="21"/>
                  </a:lnTo>
                  <a:lnTo>
                    <a:pt x="158" y="35"/>
                  </a:lnTo>
                  <a:lnTo>
                    <a:pt x="159" y="35"/>
                  </a:lnTo>
                  <a:lnTo>
                    <a:pt x="118" y="57"/>
                  </a:lnTo>
                  <a:lnTo>
                    <a:pt x="120" y="56"/>
                  </a:lnTo>
                  <a:lnTo>
                    <a:pt x="85" y="86"/>
                  </a:lnTo>
                  <a:lnTo>
                    <a:pt x="86" y="85"/>
                  </a:lnTo>
                  <a:lnTo>
                    <a:pt x="56" y="120"/>
                  </a:lnTo>
                  <a:lnTo>
                    <a:pt x="57" y="118"/>
                  </a:lnTo>
                  <a:lnTo>
                    <a:pt x="35" y="159"/>
                  </a:lnTo>
                  <a:lnTo>
                    <a:pt x="35" y="158"/>
                  </a:lnTo>
                  <a:lnTo>
                    <a:pt x="21" y="203"/>
                  </a:lnTo>
                  <a:lnTo>
                    <a:pt x="21" y="201"/>
                  </a:lnTo>
                  <a:lnTo>
                    <a:pt x="16" y="249"/>
                  </a:lnTo>
                  <a:lnTo>
                    <a:pt x="16" y="248"/>
                  </a:lnTo>
                  <a:lnTo>
                    <a:pt x="21" y="296"/>
                  </a:lnTo>
                  <a:close/>
                </a:path>
              </a:pathLst>
            </a:custGeom>
            <a:grp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41" name="Oval 86"/>
            <p:cNvSpPr>
              <a:spLocks noChangeArrowheads="1"/>
            </p:cNvSpPr>
            <p:nvPr/>
          </p:nvSpPr>
          <p:spPr bwMode="auto">
            <a:xfrm>
              <a:off x="7943851" y="4857750"/>
              <a:ext cx="209550" cy="214312"/>
            </a:xfrm>
            <a:prstGeom prst="ellipse">
              <a:avLst/>
            </a:pr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42" name="Freeform 87"/>
            <p:cNvSpPr>
              <a:spLocks noEditPoints="1"/>
            </p:cNvSpPr>
            <p:nvPr/>
          </p:nvSpPr>
          <p:spPr bwMode="auto">
            <a:xfrm>
              <a:off x="8004176" y="4921250"/>
              <a:ext cx="88900" cy="22225"/>
            </a:xfrm>
            <a:custGeom>
              <a:avLst/>
              <a:gdLst/>
              <a:ahLst/>
              <a:cxnLst>
                <a:cxn ang="0">
                  <a:pos x="0" y="25"/>
                </a:cxn>
                <a:cxn ang="0">
                  <a:pos x="25" y="0"/>
                </a:cxn>
                <a:cxn ang="0">
                  <a:pos x="50" y="25"/>
                </a:cxn>
                <a:cxn ang="0">
                  <a:pos x="25" y="50"/>
                </a:cxn>
                <a:cxn ang="0">
                  <a:pos x="0" y="25"/>
                </a:cxn>
                <a:cxn ang="0">
                  <a:pos x="153" y="25"/>
                </a:cxn>
                <a:cxn ang="0">
                  <a:pos x="178" y="0"/>
                </a:cxn>
                <a:cxn ang="0">
                  <a:pos x="203" y="25"/>
                </a:cxn>
                <a:cxn ang="0">
                  <a:pos x="178" y="50"/>
                </a:cxn>
                <a:cxn ang="0">
                  <a:pos x="153" y="25"/>
                </a:cxn>
              </a:cxnLst>
              <a:rect l="0" t="0" r="r" b="b"/>
              <a:pathLst>
                <a:path w="203" h="50">
                  <a:moveTo>
                    <a:pt x="0" y="25"/>
                  </a:moveTo>
                  <a:cubicBezTo>
                    <a:pt x="0" y="11"/>
                    <a:pt x="11" y="0"/>
                    <a:pt x="25" y="0"/>
                  </a:cubicBezTo>
                  <a:cubicBezTo>
                    <a:pt x="38" y="0"/>
                    <a:pt x="50" y="11"/>
                    <a:pt x="50" y="25"/>
                  </a:cubicBezTo>
                  <a:cubicBezTo>
                    <a:pt x="50" y="38"/>
                    <a:pt x="38" y="50"/>
                    <a:pt x="25" y="50"/>
                  </a:cubicBezTo>
                  <a:cubicBezTo>
                    <a:pt x="11" y="50"/>
                    <a:pt x="0" y="38"/>
                    <a:pt x="0" y="25"/>
                  </a:cubicBezTo>
                  <a:close/>
                  <a:moveTo>
                    <a:pt x="153" y="25"/>
                  </a:moveTo>
                  <a:cubicBezTo>
                    <a:pt x="153" y="11"/>
                    <a:pt x="165" y="0"/>
                    <a:pt x="178" y="0"/>
                  </a:cubicBezTo>
                  <a:cubicBezTo>
                    <a:pt x="192" y="0"/>
                    <a:pt x="203" y="11"/>
                    <a:pt x="203" y="25"/>
                  </a:cubicBezTo>
                  <a:cubicBezTo>
                    <a:pt x="203" y="38"/>
                    <a:pt x="192" y="50"/>
                    <a:pt x="178" y="50"/>
                  </a:cubicBezTo>
                  <a:cubicBezTo>
                    <a:pt x="165" y="50"/>
                    <a:pt x="153" y="38"/>
                    <a:pt x="153" y="25"/>
                  </a:cubicBezTo>
                  <a:close/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43" name="Freeform 88"/>
            <p:cNvSpPr>
              <a:spLocks noEditPoints="1"/>
            </p:cNvSpPr>
            <p:nvPr/>
          </p:nvSpPr>
          <p:spPr bwMode="auto">
            <a:xfrm>
              <a:off x="8001001" y="4918075"/>
              <a:ext cx="96838" cy="30162"/>
            </a:xfrm>
            <a:custGeom>
              <a:avLst/>
              <a:gdLst/>
              <a:ahLst/>
              <a:cxnLst>
                <a:cxn ang="0">
                  <a:pos x="1" y="31"/>
                </a:cxn>
                <a:cxn ang="0">
                  <a:pos x="13" y="8"/>
                </a:cxn>
                <a:cxn ang="0">
                  <a:pos x="37" y="1"/>
                </a:cxn>
                <a:cxn ang="0">
                  <a:pos x="58" y="12"/>
                </a:cxn>
                <a:cxn ang="0">
                  <a:pos x="66" y="37"/>
                </a:cxn>
                <a:cxn ang="0">
                  <a:pos x="54" y="58"/>
                </a:cxn>
                <a:cxn ang="0">
                  <a:pos x="30" y="66"/>
                </a:cxn>
                <a:cxn ang="0">
                  <a:pos x="8" y="54"/>
                </a:cxn>
                <a:cxn ang="0">
                  <a:pos x="23" y="47"/>
                </a:cxn>
                <a:cxn ang="0">
                  <a:pos x="37" y="51"/>
                </a:cxn>
                <a:cxn ang="0">
                  <a:pos x="47" y="43"/>
                </a:cxn>
                <a:cxn ang="0">
                  <a:pos x="51" y="30"/>
                </a:cxn>
                <a:cxn ang="0">
                  <a:pos x="43" y="19"/>
                </a:cxn>
                <a:cxn ang="0">
                  <a:pos x="30" y="16"/>
                </a:cxn>
                <a:cxn ang="0">
                  <a:pos x="18" y="23"/>
                </a:cxn>
                <a:cxn ang="0">
                  <a:pos x="16" y="36"/>
                </a:cxn>
                <a:cxn ang="0">
                  <a:pos x="23" y="47"/>
                </a:cxn>
                <a:cxn ang="0">
                  <a:pos x="154" y="30"/>
                </a:cxn>
                <a:cxn ang="0">
                  <a:pos x="166" y="8"/>
                </a:cxn>
                <a:cxn ang="0">
                  <a:pos x="189" y="1"/>
                </a:cxn>
                <a:cxn ang="0">
                  <a:pos x="212" y="13"/>
                </a:cxn>
                <a:cxn ang="0">
                  <a:pos x="219" y="37"/>
                </a:cxn>
                <a:cxn ang="0">
                  <a:pos x="208" y="58"/>
                </a:cxn>
                <a:cxn ang="0">
                  <a:pos x="183" y="66"/>
                </a:cxn>
                <a:cxn ang="0">
                  <a:pos x="162" y="54"/>
                </a:cxn>
                <a:cxn ang="0">
                  <a:pos x="177" y="47"/>
                </a:cxn>
                <a:cxn ang="0">
                  <a:pos x="190" y="51"/>
                </a:cxn>
                <a:cxn ang="0">
                  <a:pos x="201" y="43"/>
                </a:cxn>
                <a:cxn ang="0">
                  <a:pos x="204" y="30"/>
                </a:cxn>
                <a:cxn ang="0">
                  <a:pos x="197" y="18"/>
                </a:cxn>
                <a:cxn ang="0">
                  <a:pos x="184" y="16"/>
                </a:cxn>
                <a:cxn ang="0">
                  <a:pos x="173" y="23"/>
                </a:cxn>
                <a:cxn ang="0">
                  <a:pos x="169" y="37"/>
                </a:cxn>
                <a:cxn ang="0">
                  <a:pos x="177" y="47"/>
                </a:cxn>
              </a:cxnLst>
              <a:rect l="0" t="0" r="r" b="b"/>
              <a:pathLst>
                <a:path w="220" h="67">
                  <a:moveTo>
                    <a:pt x="1" y="37"/>
                  </a:moveTo>
                  <a:cubicBezTo>
                    <a:pt x="0" y="35"/>
                    <a:pt x="0" y="32"/>
                    <a:pt x="1" y="31"/>
                  </a:cubicBezTo>
                  <a:lnTo>
                    <a:pt x="8" y="13"/>
                  </a:lnTo>
                  <a:cubicBezTo>
                    <a:pt x="9" y="10"/>
                    <a:pt x="10" y="9"/>
                    <a:pt x="13" y="8"/>
                  </a:cubicBezTo>
                  <a:lnTo>
                    <a:pt x="31" y="1"/>
                  </a:lnTo>
                  <a:cubicBezTo>
                    <a:pt x="32" y="0"/>
                    <a:pt x="35" y="0"/>
                    <a:pt x="37" y="1"/>
                  </a:cubicBezTo>
                  <a:lnTo>
                    <a:pt x="54" y="8"/>
                  </a:lnTo>
                  <a:cubicBezTo>
                    <a:pt x="55" y="9"/>
                    <a:pt x="57" y="10"/>
                    <a:pt x="58" y="12"/>
                  </a:cubicBezTo>
                  <a:lnTo>
                    <a:pt x="66" y="30"/>
                  </a:lnTo>
                  <a:cubicBezTo>
                    <a:pt x="67" y="32"/>
                    <a:pt x="67" y="35"/>
                    <a:pt x="66" y="37"/>
                  </a:cubicBezTo>
                  <a:lnTo>
                    <a:pt x="58" y="54"/>
                  </a:lnTo>
                  <a:cubicBezTo>
                    <a:pt x="57" y="56"/>
                    <a:pt x="56" y="57"/>
                    <a:pt x="54" y="58"/>
                  </a:cubicBezTo>
                  <a:lnTo>
                    <a:pt x="37" y="66"/>
                  </a:lnTo>
                  <a:cubicBezTo>
                    <a:pt x="35" y="67"/>
                    <a:pt x="32" y="67"/>
                    <a:pt x="30" y="66"/>
                  </a:cubicBezTo>
                  <a:lnTo>
                    <a:pt x="12" y="58"/>
                  </a:lnTo>
                  <a:cubicBezTo>
                    <a:pt x="10" y="57"/>
                    <a:pt x="9" y="55"/>
                    <a:pt x="8" y="54"/>
                  </a:cubicBezTo>
                  <a:lnTo>
                    <a:pt x="1" y="37"/>
                  </a:lnTo>
                  <a:close/>
                  <a:moveTo>
                    <a:pt x="23" y="47"/>
                  </a:moveTo>
                  <a:lnTo>
                    <a:pt x="19" y="43"/>
                  </a:lnTo>
                  <a:lnTo>
                    <a:pt x="37" y="51"/>
                  </a:lnTo>
                  <a:lnTo>
                    <a:pt x="30" y="51"/>
                  </a:lnTo>
                  <a:lnTo>
                    <a:pt x="47" y="43"/>
                  </a:lnTo>
                  <a:lnTo>
                    <a:pt x="43" y="47"/>
                  </a:lnTo>
                  <a:lnTo>
                    <a:pt x="51" y="30"/>
                  </a:lnTo>
                  <a:lnTo>
                    <a:pt x="51" y="37"/>
                  </a:lnTo>
                  <a:lnTo>
                    <a:pt x="43" y="19"/>
                  </a:lnTo>
                  <a:lnTo>
                    <a:pt x="47" y="23"/>
                  </a:lnTo>
                  <a:lnTo>
                    <a:pt x="30" y="16"/>
                  </a:lnTo>
                  <a:lnTo>
                    <a:pt x="36" y="16"/>
                  </a:lnTo>
                  <a:lnTo>
                    <a:pt x="18" y="23"/>
                  </a:lnTo>
                  <a:lnTo>
                    <a:pt x="23" y="18"/>
                  </a:lnTo>
                  <a:lnTo>
                    <a:pt x="16" y="36"/>
                  </a:lnTo>
                  <a:lnTo>
                    <a:pt x="16" y="30"/>
                  </a:lnTo>
                  <a:lnTo>
                    <a:pt x="23" y="47"/>
                  </a:lnTo>
                  <a:close/>
                  <a:moveTo>
                    <a:pt x="154" y="37"/>
                  </a:moveTo>
                  <a:cubicBezTo>
                    <a:pt x="153" y="35"/>
                    <a:pt x="153" y="32"/>
                    <a:pt x="154" y="30"/>
                  </a:cubicBezTo>
                  <a:lnTo>
                    <a:pt x="162" y="12"/>
                  </a:lnTo>
                  <a:cubicBezTo>
                    <a:pt x="163" y="10"/>
                    <a:pt x="165" y="9"/>
                    <a:pt x="166" y="8"/>
                  </a:cubicBezTo>
                  <a:lnTo>
                    <a:pt x="183" y="1"/>
                  </a:lnTo>
                  <a:cubicBezTo>
                    <a:pt x="185" y="0"/>
                    <a:pt x="187" y="0"/>
                    <a:pt x="189" y="1"/>
                  </a:cubicBezTo>
                  <a:lnTo>
                    <a:pt x="207" y="8"/>
                  </a:lnTo>
                  <a:cubicBezTo>
                    <a:pt x="209" y="9"/>
                    <a:pt x="211" y="10"/>
                    <a:pt x="212" y="13"/>
                  </a:cubicBezTo>
                  <a:lnTo>
                    <a:pt x="219" y="31"/>
                  </a:lnTo>
                  <a:cubicBezTo>
                    <a:pt x="220" y="32"/>
                    <a:pt x="220" y="35"/>
                    <a:pt x="219" y="37"/>
                  </a:cubicBezTo>
                  <a:lnTo>
                    <a:pt x="212" y="54"/>
                  </a:lnTo>
                  <a:cubicBezTo>
                    <a:pt x="211" y="55"/>
                    <a:pt x="210" y="57"/>
                    <a:pt x="208" y="58"/>
                  </a:cubicBezTo>
                  <a:lnTo>
                    <a:pt x="190" y="66"/>
                  </a:lnTo>
                  <a:cubicBezTo>
                    <a:pt x="188" y="67"/>
                    <a:pt x="185" y="67"/>
                    <a:pt x="183" y="66"/>
                  </a:cubicBezTo>
                  <a:lnTo>
                    <a:pt x="166" y="58"/>
                  </a:lnTo>
                  <a:cubicBezTo>
                    <a:pt x="164" y="57"/>
                    <a:pt x="163" y="56"/>
                    <a:pt x="162" y="54"/>
                  </a:cubicBezTo>
                  <a:lnTo>
                    <a:pt x="154" y="37"/>
                  </a:lnTo>
                  <a:close/>
                  <a:moveTo>
                    <a:pt x="177" y="47"/>
                  </a:moveTo>
                  <a:lnTo>
                    <a:pt x="173" y="43"/>
                  </a:lnTo>
                  <a:lnTo>
                    <a:pt x="190" y="51"/>
                  </a:lnTo>
                  <a:lnTo>
                    <a:pt x="183" y="51"/>
                  </a:lnTo>
                  <a:lnTo>
                    <a:pt x="201" y="43"/>
                  </a:lnTo>
                  <a:lnTo>
                    <a:pt x="197" y="47"/>
                  </a:lnTo>
                  <a:lnTo>
                    <a:pt x="204" y="30"/>
                  </a:lnTo>
                  <a:lnTo>
                    <a:pt x="204" y="36"/>
                  </a:lnTo>
                  <a:lnTo>
                    <a:pt x="197" y="18"/>
                  </a:lnTo>
                  <a:lnTo>
                    <a:pt x="202" y="23"/>
                  </a:lnTo>
                  <a:lnTo>
                    <a:pt x="184" y="16"/>
                  </a:lnTo>
                  <a:lnTo>
                    <a:pt x="190" y="16"/>
                  </a:lnTo>
                  <a:lnTo>
                    <a:pt x="173" y="23"/>
                  </a:lnTo>
                  <a:lnTo>
                    <a:pt x="177" y="19"/>
                  </a:lnTo>
                  <a:lnTo>
                    <a:pt x="169" y="37"/>
                  </a:lnTo>
                  <a:lnTo>
                    <a:pt x="169" y="30"/>
                  </a:lnTo>
                  <a:lnTo>
                    <a:pt x="177" y="47"/>
                  </a:lnTo>
                  <a:close/>
                </a:path>
              </a:pathLst>
            </a:custGeom>
            <a:grp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44" name="Freeform 89"/>
            <p:cNvSpPr>
              <a:spLocks/>
            </p:cNvSpPr>
            <p:nvPr/>
          </p:nvSpPr>
          <p:spPr bwMode="auto">
            <a:xfrm>
              <a:off x="7989888" y="5008563"/>
              <a:ext cx="117475" cy="26987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72" y="34"/>
                </a:cxn>
                <a:cxn ang="0">
                  <a:pos x="70" y="34"/>
                </a:cxn>
                <a:cxn ang="0">
                  <a:pos x="135" y="45"/>
                </a:cxn>
                <a:cxn ang="0">
                  <a:pos x="132" y="45"/>
                </a:cxn>
                <a:cxn ang="0">
                  <a:pos x="197" y="34"/>
                </a:cxn>
                <a:cxn ang="0">
                  <a:pos x="195" y="34"/>
                </a:cxn>
                <a:cxn ang="0">
                  <a:pos x="260" y="0"/>
                </a:cxn>
                <a:cxn ang="0">
                  <a:pos x="267" y="15"/>
                </a:cxn>
                <a:cxn ang="0">
                  <a:pos x="202" y="49"/>
                </a:cxn>
                <a:cxn ang="0">
                  <a:pos x="200" y="49"/>
                </a:cxn>
                <a:cxn ang="0">
                  <a:pos x="135" y="60"/>
                </a:cxn>
                <a:cxn ang="0">
                  <a:pos x="132" y="60"/>
                </a:cxn>
                <a:cxn ang="0">
                  <a:pos x="67" y="49"/>
                </a:cxn>
                <a:cxn ang="0">
                  <a:pos x="65" y="49"/>
                </a:cxn>
                <a:cxn ang="0">
                  <a:pos x="0" y="15"/>
                </a:cxn>
                <a:cxn ang="0">
                  <a:pos x="7" y="0"/>
                </a:cxn>
              </a:cxnLst>
              <a:rect l="0" t="0" r="r" b="b"/>
              <a:pathLst>
                <a:path w="267" h="61">
                  <a:moveTo>
                    <a:pt x="7" y="0"/>
                  </a:moveTo>
                  <a:lnTo>
                    <a:pt x="72" y="34"/>
                  </a:lnTo>
                  <a:lnTo>
                    <a:pt x="70" y="34"/>
                  </a:lnTo>
                  <a:lnTo>
                    <a:pt x="135" y="45"/>
                  </a:lnTo>
                  <a:lnTo>
                    <a:pt x="132" y="45"/>
                  </a:lnTo>
                  <a:lnTo>
                    <a:pt x="197" y="34"/>
                  </a:lnTo>
                  <a:lnTo>
                    <a:pt x="195" y="34"/>
                  </a:lnTo>
                  <a:lnTo>
                    <a:pt x="260" y="0"/>
                  </a:lnTo>
                  <a:lnTo>
                    <a:pt x="267" y="15"/>
                  </a:lnTo>
                  <a:lnTo>
                    <a:pt x="202" y="49"/>
                  </a:lnTo>
                  <a:cubicBezTo>
                    <a:pt x="201" y="49"/>
                    <a:pt x="201" y="49"/>
                    <a:pt x="200" y="49"/>
                  </a:cubicBezTo>
                  <a:lnTo>
                    <a:pt x="135" y="60"/>
                  </a:lnTo>
                  <a:cubicBezTo>
                    <a:pt x="134" y="61"/>
                    <a:pt x="133" y="61"/>
                    <a:pt x="132" y="60"/>
                  </a:cubicBezTo>
                  <a:lnTo>
                    <a:pt x="67" y="49"/>
                  </a:lnTo>
                  <a:cubicBezTo>
                    <a:pt x="66" y="49"/>
                    <a:pt x="65" y="49"/>
                    <a:pt x="65" y="49"/>
                  </a:cubicBezTo>
                  <a:lnTo>
                    <a:pt x="0" y="15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45" name="Freeform 90"/>
            <p:cNvSpPr>
              <a:spLocks noEditPoints="1"/>
            </p:cNvSpPr>
            <p:nvPr/>
          </p:nvSpPr>
          <p:spPr bwMode="auto">
            <a:xfrm>
              <a:off x="7939088" y="4854575"/>
              <a:ext cx="217488" cy="220662"/>
            </a:xfrm>
            <a:custGeom>
              <a:avLst/>
              <a:gdLst/>
              <a:ahLst/>
              <a:cxnLst>
                <a:cxn ang="0">
                  <a:pos x="6" y="200"/>
                </a:cxn>
                <a:cxn ang="0">
                  <a:pos x="20" y="152"/>
                </a:cxn>
                <a:cxn ang="0">
                  <a:pos x="73" y="74"/>
                </a:cxn>
                <a:cxn ang="0">
                  <a:pos x="111" y="42"/>
                </a:cxn>
                <a:cxn ang="0">
                  <a:pos x="198" y="6"/>
                </a:cxn>
                <a:cxn ang="0">
                  <a:pos x="249" y="0"/>
                </a:cxn>
                <a:cxn ang="0">
                  <a:pos x="345" y="20"/>
                </a:cxn>
                <a:cxn ang="0">
                  <a:pos x="388" y="43"/>
                </a:cxn>
                <a:cxn ang="0">
                  <a:pos x="454" y="109"/>
                </a:cxn>
                <a:cxn ang="0">
                  <a:pos x="477" y="153"/>
                </a:cxn>
                <a:cxn ang="0">
                  <a:pos x="496" y="248"/>
                </a:cxn>
                <a:cxn ang="0">
                  <a:pos x="491" y="299"/>
                </a:cxn>
                <a:cxn ang="0">
                  <a:pos x="454" y="386"/>
                </a:cxn>
                <a:cxn ang="0">
                  <a:pos x="423" y="425"/>
                </a:cxn>
                <a:cxn ang="0">
                  <a:pos x="346" y="476"/>
                </a:cxn>
                <a:cxn ang="0">
                  <a:pos x="297" y="491"/>
                </a:cxn>
                <a:cxn ang="0">
                  <a:pos x="200" y="491"/>
                </a:cxn>
                <a:cxn ang="0">
                  <a:pos x="152" y="477"/>
                </a:cxn>
                <a:cxn ang="0">
                  <a:pos x="74" y="425"/>
                </a:cxn>
                <a:cxn ang="0">
                  <a:pos x="42" y="386"/>
                </a:cxn>
                <a:cxn ang="0">
                  <a:pos x="6" y="299"/>
                </a:cxn>
                <a:cxn ang="0">
                  <a:pos x="21" y="296"/>
                </a:cxn>
                <a:cxn ang="0">
                  <a:pos x="34" y="339"/>
                </a:cxn>
                <a:cxn ang="0">
                  <a:pos x="86" y="413"/>
                </a:cxn>
                <a:cxn ang="0">
                  <a:pos x="118" y="440"/>
                </a:cxn>
                <a:cxn ang="0">
                  <a:pos x="203" y="476"/>
                </a:cxn>
                <a:cxn ang="0">
                  <a:pos x="248" y="480"/>
                </a:cxn>
                <a:cxn ang="0">
                  <a:pos x="340" y="462"/>
                </a:cxn>
                <a:cxn ang="0">
                  <a:pos x="377" y="441"/>
                </a:cxn>
                <a:cxn ang="0">
                  <a:pos x="441" y="377"/>
                </a:cxn>
                <a:cxn ang="0">
                  <a:pos x="462" y="340"/>
                </a:cxn>
                <a:cxn ang="0">
                  <a:pos x="481" y="248"/>
                </a:cxn>
                <a:cxn ang="0">
                  <a:pos x="476" y="203"/>
                </a:cxn>
                <a:cxn ang="0">
                  <a:pos x="440" y="118"/>
                </a:cxn>
                <a:cxn ang="0">
                  <a:pos x="413" y="86"/>
                </a:cxn>
                <a:cxn ang="0">
                  <a:pos x="339" y="34"/>
                </a:cxn>
                <a:cxn ang="0">
                  <a:pos x="296" y="21"/>
                </a:cxn>
                <a:cxn ang="0">
                  <a:pos x="201" y="21"/>
                </a:cxn>
                <a:cxn ang="0">
                  <a:pos x="159" y="35"/>
                </a:cxn>
                <a:cxn ang="0">
                  <a:pos x="85" y="86"/>
                </a:cxn>
                <a:cxn ang="0">
                  <a:pos x="57" y="118"/>
                </a:cxn>
                <a:cxn ang="0">
                  <a:pos x="21" y="203"/>
                </a:cxn>
                <a:cxn ang="0">
                  <a:pos x="16" y="248"/>
                </a:cxn>
              </a:cxnLst>
              <a:rect l="0" t="0" r="r" b="b"/>
              <a:pathLst>
                <a:path w="496" h="496">
                  <a:moveTo>
                    <a:pt x="1" y="249"/>
                  </a:moveTo>
                  <a:cubicBezTo>
                    <a:pt x="0" y="249"/>
                    <a:pt x="0" y="248"/>
                    <a:pt x="1" y="248"/>
                  </a:cubicBezTo>
                  <a:lnTo>
                    <a:pt x="6" y="200"/>
                  </a:lnTo>
                  <a:cubicBezTo>
                    <a:pt x="6" y="199"/>
                    <a:pt x="6" y="199"/>
                    <a:pt x="6" y="198"/>
                  </a:cubicBezTo>
                  <a:lnTo>
                    <a:pt x="20" y="153"/>
                  </a:lnTo>
                  <a:cubicBezTo>
                    <a:pt x="20" y="153"/>
                    <a:pt x="20" y="152"/>
                    <a:pt x="20" y="152"/>
                  </a:cubicBezTo>
                  <a:lnTo>
                    <a:pt x="42" y="111"/>
                  </a:lnTo>
                  <a:cubicBezTo>
                    <a:pt x="43" y="110"/>
                    <a:pt x="43" y="110"/>
                    <a:pt x="43" y="109"/>
                  </a:cubicBezTo>
                  <a:lnTo>
                    <a:pt x="73" y="74"/>
                  </a:lnTo>
                  <a:cubicBezTo>
                    <a:pt x="74" y="74"/>
                    <a:pt x="74" y="74"/>
                    <a:pt x="74" y="73"/>
                  </a:cubicBezTo>
                  <a:lnTo>
                    <a:pt x="109" y="43"/>
                  </a:lnTo>
                  <a:cubicBezTo>
                    <a:pt x="110" y="43"/>
                    <a:pt x="110" y="43"/>
                    <a:pt x="111" y="42"/>
                  </a:cubicBezTo>
                  <a:lnTo>
                    <a:pt x="152" y="20"/>
                  </a:lnTo>
                  <a:cubicBezTo>
                    <a:pt x="152" y="20"/>
                    <a:pt x="153" y="20"/>
                    <a:pt x="153" y="20"/>
                  </a:cubicBezTo>
                  <a:lnTo>
                    <a:pt x="198" y="6"/>
                  </a:lnTo>
                  <a:cubicBezTo>
                    <a:pt x="199" y="6"/>
                    <a:pt x="199" y="6"/>
                    <a:pt x="200" y="5"/>
                  </a:cubicBezTo>
                  <a:lnTo>
                    <a:pt x="248" y="0"/>
                  </a:lnTo>
                  <a:cubicBezTo>
                    <a:pt x="248" y="0"/>
                    <a:pt x="249" y="0"/>
                    <a:pt x="249" y="0"/>
                  </a:cubicBezTo>
                  <a:lnTo>
                    <a:pt x="297" y="5"/>
                  </a:lnTo>
                  <a:cubicBezTo>
                    <a:pt x="298" y="6"/>
                    <a:pt x="298" y="6"/>
                    <a:pt x="299" y="6"/>
                  </a:cubicBezTo>
                  <a:lnTo>
                    <a:pt x="345" y="20"/>
                  </a:lnTo>
                  <a:cubicBezTo>
                    <a:pt x="345" y="20"/>
                    <a:pt x="346" y="20"/>
                    <a:pt x="346" y="20"/>
                  </a:cubicBezTo>
                  <a:lnTo>
                    <a:pt x="386" y="42"/>
                  </a:lnTo>
                  <a:cubicBezTo>
                    <a:pt x="387" y="43"/>
                    <a:pt x="387" y="43"/>
                    <a:pt x="388" y="43"/>
                  </a:cubicBezTo>
                  <a:lnTo>
                    <a:pt x="424" y="73"/>
                  </a:lnTo>
                  <a:cubicBezTo>
                    <a:pt x="424" y="74"/>
                    <a:pt x="424" y="74"/>
                    <a:pt x="425" y="74"/>
                  </a:cubicBezTo>
                  <a:lnTo>
                    <a:pt x="454" y="109"/>
                  </a:lnTo>
                  <a:cubicBezTo>
                    <a:pt x="454" y="110"/>
                    <a:pt x="454" y="110"/>
                    <a:pt x="455" y="111"/>
                  </a:cubicBezTo>
                  <a:lnTo>
                    <a:pt x="477" y="152"/>
                  </a:lnTo>
                  <a:cubicBezTo>
                    <a:pt x="477" y="152"/>
                    <a:pt x="477" y="153"/>
                    <a:pt x="477" y="153"/>
                  </a:cubicBezTo>
                  <a:lnTo>
                    <a:pt x="491" y="198"/>
                  </a:lnTo>
                  <a:cubicBezTo>
                    <a:pt x="491" y="199"/>
                    <a:pt x="491" y="199"/>
                    <a:pt x="491" y="200"/>
                  </a:cubicBezTo>
                  <a:lnTo>
                    <a:pt x="496" y="248"/>
                  </a:lnTo>
                  <a:cubicBezTo>
                    <a:pt x="496" y="248"/>
                    <a:pt x="496" y="249"/>
                    <a:pt x="496" y="249"/>
                  </a:cubicBezTo>
                  <a:lnTo>
                    <a:pt x="491" y="297"/>
                  </a:lnTo>
                  <a:cubicBezTo>
                    <a:pt x="491" y="298"/>
                    <a:pt x="491" y="298"/>
                    <a:pt x="491" y="299"/>
                  </a:cubicBezTo>
                  <a:lnTo>
                    <a:pt x="477" y="345"/>
                  </a:lnTo>
                  <a:cubicBezTo>
                    <a:pt x="477" y="345"/>
                    <a:pt x="477" y="346"/>
                    <a:pt x="476" y="346"/>
                  </a:cubicBezTo>
                  <a:lnTo>
                    <a:pt x="454" y="386"/>
                  </a:lnTo>
                  <a:cubicBezTo>
                    <a:pt x="454" y="387"/>
                    <a:pt x="454" y="387"/>
                    <a:pt x="454" y="387"/>
                  </a:cubicBezTo>
                  <a:lnTo>
                    <a:pt x="425" y="423"/>
                  </a:lnTo>
                  <a:cubicBezTo>
                    <a:pt x="424" y="424"/>
                    <a:pt x="424" y="424"/>
                    <a:pt x="423" y="425"/>
                  </a:cubicBezTo>
                  <a:lnTo>
                    <a:pt x="387" y="454"/>
                  </a:lnTo>
                  <a:cubicBezTo>
                    <a:pt x="387" y="454"/>
                    <a:pt x="387" y="454"/>
                    <a:pt x="386" y="454"/>
                  </a:cubicBezTo>
                  <a:lnTo>
                    <a:pt x="346" y="476"/>
                  </a:lnTo>
                  <a:cubicBezTo>
                    <a:pt x="346" y="477"/>
                    <a:pt x="345" y="477"/>
                    <a:pt x="345" y="477"/>
                  </a:cubicBezTo>
                  <a:lnTo>
                    <a:pt x="299" y="491"/>
                  </a:lnTo>
                  <a:cubicBezTo>
                    <a:pt x="298" y="491"/>
                    <a:pt x="298" y="491"/>
                    <a:pt x="297" y="491"/>
                  </a:cubicBezTo>
                  <a:lnTo>
                    <a:pt x="249" y="496"/>
                  </a:lnTo>
                  <a:cubicBezTo>
                    <a:pt x="249" y="496"/>
                    <a:pt x="248" y="496"/>
                    <a:pt x="248" y="496"/>
                  </a:cubicBezTo>
                  <a:lnTo>
                    <a:pt x="200" y="491"/>
                  </a:lnTo>
                  <a:cubicBezTo>
                    <a:pt x="199" y="491"/>
                    <a:pt x="199" y="491"/>
                    <a:pt x="198" y="491"/>
                  </a:cubicBezTo>
                  <a:lnTo>
                    <a:pt x="153" y="477"/>
                  </a:lnTo>
                  <a:cubicBezTo>
                    <a:pt x="153" y="477"/>
                    <a:pt x="152" y="477"/>
                    <a:pt x="152" y="477"/>
                  </a:cubicBezTo>
                  <a:lnTo>
                    <a:pt x="111" y="455"/>
                  </a:lnTo>
                  <a:cubicBezTo>
                    <a:pt x="110" y="454"/>
                    <a:pt x="110" y="454"/>
                    <a:pt x="109" y="454"/>
                  </a:cubicBezTo>
                  <a:lnTo>
                    <a:pt x="74" y="425"/>
                  </a:lnTo>
                  <a:cubicBezTo>
                    <a:pt x="74" y="424"/>
                    <a:pt x="74" y="424"/>
                    <a:pt x="73" y="424"/>
                  </a:cubicBezTo>
                  <a:lnTo>
                    <a:pt x="43" y="388"/>
                  </a:lnTo>
                  <a:cubicBezTo>
                    <a:pt x="43" y="387"/>
                    <a:pt x="43" y="387"/>
                    <a:pt x="42" y="386"/>
                  </a:cubicBezTo>
                  <a:lnTo>
                    <a:pt x="20" y="346"/>
                  </a:lnTo>
                  <a:cubicBezTo>
                    <a:pt x="20" y="346"/>
                    <a:pt x="20" y="345"/>
                    <a:pt x="20" y="345"/>
                  </a:cubicBezTo>
                  <a:lnTo>
                    <a:pt x="6" y="299"/>
                  </a:lnTo>
                  <a:cubicBezTo>
                    <a:pt x="6" y="298"/>
                    <a:pt x="6" y="298"/>
                    <a:pt x="6" y="297"/>
                  </a:cubicBezTo>
                  <a:lnTo>
                    <a:pt x="1" y="249"/>
                  </a:lnTo>
                  <a:close/>
                  <a:moveTo>
                    <a:pt x="21" y="296"/>
                  </a:moveTo>
                  <a:lnTo>
                    <a:pt x="21" y="294"/>
                  </a:lnTo>
                  <a:lnTo>
                    <a:pt x="35" y="340"/>
                  </a:lnTo>
                  <a:lnTo>
                    <a:pt x="34" y="339"/>
                  </a:lnTo>
                  <a:lnTo>
                    <a:pt x="56" y="379"/>
                  </a:lnTo>
                  <a:lnTo>
                    <a:pt x="56" y="377"/>
                  </a:lnTo>
                  <a:lnTo>
                    <a:pt x="86" y="413"/>
                  </a:lnTo>
                  <a:lnTo>
                    <a:pt x="85" y="412"/>
                  </a:lnTo>
                  <a:lnTo>
                    <a:pt x="120" y="441"/>
                  </a:lnTo>
                  <a:lnTo>
                    <a:pt x="118" y="440"/>
                  </a:lnTo>
                  <a:lnTo>
                    <a:pt x="159" y="462"/>
                  </a:lnTo>
                  <a:lnTo>
                    <a:pt x="158" y="462"/>
                  </a:lnTo>
                  <a:lnTo>
                    <a:pt x="203" y="476"/>
                  </a:lnTo>
                  <a:lnTo>
                    <a:pt x="201" y="475"/>
                  </a:lnTo>
                  <a:lnTo>
                    <a:pt x="249" y="480"/>
                  </a:lnTo>
                  <a:lnTo>
                    <a:pt x="248" y="480"/>
                  </a:lnTo>
                  <a:lnTo>
                    <a:pt x="296" y="475"/>
                  </a:lnTo>
                  <a:lnTo>
                    <a:pt x="294" y="476"/>
                  </a:lnTo>
                  <a:lnTo>
                    <a:pt x="340" y="462"/>
                  </a:lnTo>
                  <a:lnTo>
                    <a:pt x="339" y="462"/>
                  </a:lnTo>
                  <a:lnTo>
                    <a:pt x="379" y="440"/>
                  </a:lnTo>
                  <a:lnTo>
                    <a:pt x="377" y="441"/>
                  </a:lnTo>
                  <a:lnTo>
                    <a:pt x="413" y="412"/>
                  </a:lnTo>
                  <a:lnTo>
                    <a:pt x="412" y="413"/>
                  </a:lnTo>
                  <a:lnTo>
                    <a:pt x="441" y="377"/>
                  </a:lnTo>
                  <a:lnTo>
                    <a:pt x="440" y="379"/>
                  </a:lnTo>
                  <a:lnTo>
                    <a:pt x="462" y="339"/>
                  </a:lnTo>
                  <a:lnTo>
                    <a:pt x="462" y="340"/>
                  </a:lnTo>
                  <a:lnTo>
                    <a:pt x="476" y="294"/>
                  </a:lnTo>
                  <a:lnTo>
                    <a:pt x="476" y="296"/>
                  </a:lnTo>
                  <a:lnTo>
                    <a:pt x="481" y="248"/>
                  </a:lnTo>
                  <a:lnTo>
                    <a:pt x="481" y="249"/>
                  </a:lnTo>
                  <a:lnTo>
                    <a:pt x="476" y="201"/>
                  </a:lnTo>
                  <a:lnTo>
                    <a:pt x="476" y="203"/>
                  </a:lnTo>
                  <a:lnTo>
                    <a:pt x="462" y="158"/>
                  </a:lnTo>
                  <a:lnTo>
                    <a:pt x="462" y="159"/>
                  </a:lnTo>
                  <a:lnTo>
                    <a:pt x="440" y="118"/>
                  </a:lnTo>
                  <a:lnTo>
                    <a:pt x="441" y="120"/>
                  </a:lnTo>
                  <a:lnTo>
                    <a:pt x="412" y="85"/>
                  </a:lnTo>
                  <a:lnTo>
                    <a:pt x="413" y="86"/>
                  </a:lnTo>
                  <a:lnTo>
                    <a:pt x="377" y="56"/>
                  </a:lnTo>
                  <a:lnTo>
                    <a:pt x="379" y="56"/>
                  </a:lnTo>
                  <a:lnTo>
                    <a:pt x="339" y="34"/>
                  </a:lnTo>
                  <a:lnTo>
                    <a:pt x="340" y="35"/>
                  </a:lnTo>
                  <a:lnTo>
                    <a:pt x="294" y="21"/>
                  </a:lnTo>
                  <a:lnTo>
                    <a:pt x="296" y="21"/>
                  </a:lnTo>
                  <a:lnTo>
                    <a:pt x="248" y="16"/>
                  </a:lnTo>
                  <a:lnTo>
                    <a:pt x="249" y="16"/>
                  </a:lnTo>
                  <a:lnTo>
                    <a:pt x="201" y="21"/>
                  </a:lnTo>
                  <a:lnTo>
                    <a:pt x="203" y="21"/>
                  </a:lnTo>
                  <a:lnTo>
                    <a:pt x="158" y="35"/>
                  </a:lnTo>
                  <a:lnTo>
                    <a:pt x="159" y="35"/>
                  </a:lnTo>
                  <a:lnTo>
                    <a:pt x="118" y="57"/>
                  </a:lnTo>
                  <a:lnTo>
                    <a:pt x="120" y="56"/>
                  </a:lnTo>
                  <a:lnTo>
                    <a:pt x="85" y="86"/>
                  </a:lnTo>
                  <a:lnTo>
                    <a:pt x="86" y="85"/>
                  </a:lnTo>
                  <a:lnTo>
                    <a:pt x="56" y="120"/>
                  </a:lnTo>
                  <a:lnTo>
                    <a:pt x="57" y="118"/>
                  </a:lnTo>
                  <a:lnTo>
                    <a:pt x="35" y="159"/>
                  </a:lnTo>
                  <a:lnTo>
                    <a:pt x="35" y="158"/>
                  </a:lnTo>
                  <a:lnTo>
                    <a:pt x="21" y="203"/>
                  </a:lnTo>
                  <a:lnTo>
                    <a:pt x="21" y="201"/>
                  </a:lnTo>
                  <a:lnTo>
                    <a:pt x="16" y="249"/>
                  </a:lnTo>
                  <a:lnTo>
                    <a:pt x="16" y="248"/>
                  </a:lnTo>
                  <a:lnTo>
                    <a:pt x="21" y="296"/>
                  </a:lnTo>
                  <a:close/>
                </a:path>
              </a:pathLst>
            </a:custGeom>
            <a:grp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46" name="Rectangle 107"/>
            <p:cNvSpPr>
              <a:spLocks noChangeArrowheads="1"/>
            </p:cNvSpPr>
            <p:nvPr/>
          </p:nvSpPr>
          <p:spPr bwMode="auto">
            <a:xfrm>
              <a:off x="6402388" y="4854575"/>
              <a:ext cx="295275" cy="3492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pic>
          <p:nvPicPr>
            <p:cNvPr id="247" name="Picture 108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405563" y="4857750"/>
              <a:ext cx="295275" cy="3492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  <p:pic>
          <p:nvPicPr>
            <p:cNvPr id="248" name="Picture 10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405563" y="4857750"/>
              <a:ext cx="295275" cy="3492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  <p:sp>
          <p:nvSpPr>
            <p:cNvPr id="249" name="Rectangle 124"/>
            <p:cNvSpPr>
              <a:spLocks noChangeArrowheads="1"/>
            </p:cNvSpPr>
            <p:nvPr/>
          </p:nvSpPr>
          <p:spPr bwMode="auto">
            <a:xfrm>
              <a:off x="7019926" y="4803775"/>
              <a:ext cx="295275" cy="3492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pic>
          <p:nvPicPr>
            <p:cNvPr id="250" name="Picture 125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023101" y="4806950"/>
              <a:ext cx="295275" cy="3508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  <p:pic>
          <p:nvPicPr>
            <p:cNvPr id="251" name="Picture 126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023101" y="4806950"/>
              <a:ext cx="295275" cy="3508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  <p:sp>
          <p:nvSpPr>
            <p:cNvPr id="252" name="Rectangle 127"/>
            <p:cNvSpPr>
              <a:spLocks noChangeArrowheads="1"/>
            </p:cNvSpPr>
            <p:nvPr/>
          </p:nvSpPr>
          <p:spPr bwMode="auto">
            <a:xfrm>
              <a:off x="7602538" y="4697413"/>
              <a:ext cx="295275" cy="2984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pic>
          <p:nvPicPr>
            <p:cNvPr id="253" name="Picture 128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7605713" y="4700588"/>
              <a:ext cx="295275" cy="3000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  <p:pic>
          <p:nvPicPr>
            <p:cNvPr id="254" name="Picture 129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7605713" y="4700588"/>
              <a:ext cx="295275" cy="3000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9" name="Group 254"/>
          <p:cNvGrpSpPr/>
          <p:nvPr/>
        </p:nvGrpSpPr>
        <p:grpSpPr>
          <a:xfrm>
            <a:off x="2123728" y="4005064"/>
            <a:ext cx="1296144" cy="509587"/>
            <a:chOff x="6402388" y="4697413"/>
            <a:chExt cx="1844676" cy="509587"/>
          </a:xfrm>
          <a:solidFill>
            <a:schemeClr val="bg1">
              <a:lumMod val="85000"/>
            </a:schemeClr>
          </a:solidFill>
        </p:grpSpPr>
        <p:sp>
          <p:nvSpPr>
            <p:cNvPr id="256" name="Freeform 58"/>
            <p:cNvSpPr>
              <a:spLocks/>
            </p:cNvSpPr>
            <p:nvPr/>
          </p:nvSpPr>
          <p:spPr bwMode="auto">
            <a:xfrm>
              <a:off x="6429376" y="4743450"/>
              <a:ext cx="1817688" cy="439737"/>
            </a:xfrm>
            <a:custGeom>
              <a:avLst/>
              <a:gdLst/>
              <a:ahLst/>
              <a:cxnLst>
                <a:cxn ang="0">
                  <a:pos x="422" y="329"/>
                </a:cxn>
                <a:cxn ang="0">
                  <a:pos x="957" y="103"/>
                </a:cxn>
                <a:cxn ang="0">
                  <a:pos x="1357" y="129"/>
                </a:cxn>
                <a:cxn ang="0">
                  <a:pos x="1357" y="129"/>
                </a:cxn>
                <a:cxn ang="0">
                  <a:pos x="2025" y="63"/>
                </a:cxn>
                <a:cxn ang="0">
                  <a:pos x="2140" y="90"/>
                </a:cxn>
                <a:cxn ang="0">
                  <a:pos x="2140" y="90"/>
                </a:cxn>
                <a:cxn ang="0">
                  <a:pos x="2682" y="32"/>
                </a:cxn>
                <a:cxn ang="0">
                  <a:pos x="2823" y="70"/>
                </a:cxn>
                <a:cxn ang="0">
                  <a:pos x="2823" y="70"/>
                </a:cxn>
                <a:cxn ang="0">
                  <a:pos x="3457" y="53"/>
                </a:cxn>
                <a:cxn ang="0">
                  <a:pos x="3608" y="137"/>
                </a:cxn>
                <a:cxn ang="0">
                  <a:pos x="3608" y="137"/>
                </a:cxn>
                <a:cxn ang="0">
                  <a:pos x="3955" y="332"/>
                </a:cxn>
                <a:cxn ang="0">
                  <a:pos x="3933" y="353"/>
                </a:cxn>
                <a:cxn ang="0">
                  <a:pos x="3933" y="353"/>
                </a:cxn>
                <a:cxn ang="0">
                  <a:pos x="3817" y="636"/>
                </a:cxn>
                <a:cxn ang="0">
                  <a:pos x="3524" y="675"/>
                </a:cxn>
                <a:cxn ang="0">
                  <a:pos x="3524" y="675"/>
                </a:cxn>
                <a:cxn ang="0">
                  <a:pos x="2984" y="846"/>
                </a:cxn>
                <a:cxn ang="0">
                  <a:pos x="2705" y="820"/>
                </a:cxn>
                <a:cxn ang="0">
                  <a:pos x="2705" y="820"/>
                </a:cxn>
                <a:cxn ang="0">
                  <a:pos x="1925" y="954"/>
                </a:cxn>
                <a:cxn ang="0">
                  <a:pos x="1586" y="873"/>
                </a:cxn>
                <a:cxn ang="0">
                  <a:pos x="1586" y="873"/>
                </a:cxn>
                <a:cxn ang="0">
                  <a:pos x="606" y="795"/>
                </a:cxn>
                <a:cxn ang="0">
                  <a:pos x="598" y="791"/>
                </a:cxn>
                <a:cxn ang="0">
                  <a:pos x="598" y="791"/>
                </a:cxn>
                <a:cxn ang="0">
                  <a:pos x="150" y="677"/>
                </a:cxn>
                <a:cxn ang="0">
                  <a:pos x="256" y="574"/>
                </a:cxn>
                <a:cxn ang="0">
                  <a:pos x="256" y="574"/>
                </a:cxn>
                <a:cxn ang="0">
                  <a:pos x="112" y="396"/>
                </a:cxn>
                <a:cxn ang="0">
                  <a:pos x="418" y="332"/>
                </a:cxn>
                <a:cxn ang="0">
                  <a:pos x="422" y="329"/>
                </a:cxn>
              </a:cxnLst>
              <a:rect l="0" t="0" r="r" b="b"/>
              <a:pathLst>
                <a:path w="4144" h="987">
                  <a:moveTo>
                    <a:pt x="422" y="329"/>
                  </a:moveTo>
                  <a:cubicBezTo>
                    <a:pt x="375" y="220"/>
                    <a:pt x="615" y="118"/>
                    <a:pt x="957" y="103"/>
                  </a:cubicBezTo>
                  <a:cubicBezTo>
                    <a:pt x="1096" y="97"/>
                    <a:pt x="1237" y="106"/>
                    <a:pt x="1357" y="129"/>
                  </a:cubicBezTo>
                  <a:lnTo>
                    <a:pt x="1357" y="129"/>
                  </a:lnTo>
                  <a:cubicBezTo>
                    <a:pt x="1485" y="52"/>
                    <a:pt x="1784" y="22"/>
                    <a:pt x="2025" y="63"/>
                  </a:cubicBezTo>
                  <a:cubicBezTo>
                    <a:pt x="2067" y="71"/>
                    <a:pt x="2106" y="80"/>
                    <a:pt x="2140" y="90"/>
                  </a:cubicBezTo>
                  <a:lnTo>
                    <a:pt x="2140" y="90"/>
                  </a:lnTo>
                  <a:cubicBezTo>
                    <a:pt x="2239" y="26"/>
                    <a:pt x="2482" y="0"/>
                    <a:pt x="2682" y="32"/>
                  </a:cubicBezTo>
                  <a:cubicBezTo>
                    <a:pt x="2737" y="41"/>
                    <a:pt x="2785" y="54"/>
                    <a:pt x="2823" y="70"/>
                  </a:cubicBezTo>
                  <a:lnTo>
                    <a:pt x="2823" y="70"/>
                  </a:lnTo>
                  <a:cubicBezTo>
                    <a:pt x="2983" y="9"/>
                    <a:pt x="3267" y="1"/>
                    <a:pt x="3457" y="53"/>
                  </a:cubicBezTo>
                  <a:cubicBezTo>
                    <a:pt x="3536" y="75"/>
                    <a:pt x="3590" y="104"/>
                    <a:pt x="3608" y="137"/>
                  </a:cubicBezTo>
                  <a:lnTo>
                    <a:pt x="3608" y="137"/>
                  </a:lnTo>
                  <a:cubicBezTo>
                    <a:pt x="3872" y="160"/>
                    <a:pt x="4027" y="248"/>
                    <a:pt x="3955" y="332"/>
                  </a:cubicBezTo>
                  <a:cubicBezTo>
                    <a:pt x="3949" y="340"/>
                    <a:pt x="3942" y="347"/>
                    <a:pt x="3933" y="353"/>
                  </a:cubicBezTo>
                  <a:lnTo>
                    <a:pt x="3933" y="353"/>
                  </a:lnTo>
                  <a:cubicBezTo>
                    <a:pt x="4144" y="442"/>
                    <a:pt x="4092" y="568"/>
                    <a:pt x="3817" y="636"/>
                  </a:cubicBezTo>
                  <a:cubicBezTo>
                    <a:pt x="3732" y="657"/>
                    <a:pt x="3631" y="671"/>
                    <a:pt x="3524" y="675"/>
                  </a:cubicBezTo>
                  <a:lnTo>
                    <a:pt x="3524" y="675"/>
                  </a:lnTo>
                  <a:cubicBezTo>
                    <a:pt x="3521" y="770"/>
                    <a:pt x="3280" y="847"/>
                    <a:pt x="2984" y="846"/>
                  </a:cubicBezTo>
                  <a:cubicBezTo>
                    <a:pt x="2885" y="846"/>
                    <a:pt x="2788" y="837"/>
                    <a:pt x="2705" y="820"/>
                  </a:cubicBezTo>
                  <a:lnTo>
                    <a:pt x="2705" y="820"/>
                  </a:lnTo>
                  <a:cubicBezTo>
                    <a:pt x="2604" y="926"/>
                    <a:pt x="2255" y="987"/>
                    <a:pt x="1925" y="954"/>
                  </a:cubicBezTo>
                  <a:cubicBezTo>
                    <a:pt x="1787" y="941"/>
                    <a:pt x="1667" y="912"/>
                    <a:pt x="1586" y="873"/>
                  </a:cubicBezTo>
                  <a:lnTo>
                    <a:pt x="1586" y="873"/>
                  </a:lnTo>
                  <a:cubicBezTo>
                    <a:pt x="1248" y="939"/>
                    <a:pt x="809" y="904"/>
                    <a:pt x="606" y="795"/>
                  </a:cubicBezTo>
                  <a:cubicBezTo>
                    <a:pt x="603" y="793"/>
                    <a:pt x="600" y="792"/>
                    <a:pt x="598" y="791"/>
                  </a:cubicBezTo>
                  <a:lnTo>
                    <a:pt x="598" y="791"/>
                  </a:lnTo>
                  <a:cubicBezTo>
                    <a:pt x="377" y="799"/>
                    <a:pt x="176" y="748"/>
                    <a:pt x="150" y="677"/>
                  </a:cubicBezTo>
                  <a:cubicBezTo>
                    <a:pt x="136" y="639"/>
                    <a:pt x="175" y="602"/>
                    <a:pt x="256" y="574"/>
                  </a:cubicBezTo>
                  <a:lnTo>
                    <a:pt x="256" y="574"/>
                  </a:lnTo>
                  <a:cubicBezTo>
                    <a:pt x="64" y="537"/>
                    <a:pt x="0" y="458"/>
                    <a:pt x="112" y="396"/>
                  </a:cubicBezTo>
                  <a:cubicBezTo>
                    <a:pt x="177" y="360"/>
                    <a:pt x="291" y="337"/>
                    <a:pt x="418" y="332"/>
                  </a:cubicBezTo>
                  <a:lnTo>
                    <a:pt x="422" y="329"/>
                  </a:lnTo>
                  <a:close/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57" name="Freeform 59"/>
            <p:cNvSpPr>
              <a:spLocks noEditPoints="1"/>
            </p:cNvSpPr>
            <p:nvPr/>
          </p:nvSpPr>
          <p:spPr bwMode="auto">
            <a:xfrm>
              <a:off x="6451601" y="4748213"/>
              <a:ext cx="1763713" cy="428625"/>
            </a:xfrm>
            <a:custGeom>
              <a:avLst/>
              <a:gdLst/>
              <a:ahLst/>
              <a:cxnLst>
                <a:cxn ang="0">
                  <a:pos x="360" y="275"/>
                </a:cxn>
                <a:cxn ang="0">
                  <a:pos x="427" y="196"/>
                </a:cxn>
                <a:cxn ang="0">
                  <a:pos x="1115" y="86"/>
                </a:cxn>
                <a:cxn ang="0">
                  <a:pos x="1510" y="45"/>
                </a:cxn>
                <a:cxn ang="0">
                  <a:pos x="2038" y="58"/>
                </a:cxn>
                <a:cxn ang="0">
                  <a:pos x="2322" y="7"/>
                </a:cxn>
                <a:cxn ang="0">
                  <a:pos x="2836" y="32"/>
                </a:cxn>
                <a:cxn ang="0">
                  <a:pos x="3409" y="35"/>
                </a:cxn>
                <a:cxn ang="0">
                  <a:pos x="3565" y="121"/>
                </a:cxn>
                <a:cxn ang="0">
                  <a:pos x="3863" y="195"/>
                </a:cxn>
                <a:cxn ang="0">
                  <a:pos x="3930" y="293"/>
                </a:cxn>
                <a:cxn ang="0">
                  <a:pos x="3954" y="371"/>
                </a:cxn>
                <a:cxn ang="0">
                  <a:pos x="4020" y="455"/>
                </a:cxn>
                <a:cxn ang="0">
                  <a:pos x="3935" y="573"/>
                </a:cxn>
                <a:cxn ang="0">
                  <a:pos x="3470" y="702"/>
                </a:cxn>
                <a:cxn ang="0">
                  <a:pos x="3317" y="794"/>
                </a:cxn>
                <a:cxn ang="0">
                  <a:pos x="2654" y="817"/>
                </a:cxn>
                <a:cxn ang="0">
                  <a:pos x="2353" y="936"/>
                </a:cxn>
                <a:cxn ang="0">
                  <a:pos x="1683" y="920"/>
                </a:cxn>
                <a:cxn ang="0">
                  <a:pos x="1132" y="903"/>
                </a:cxn>
                <a:cxn ang="0">
                  <a:pos x="545" y="788"/>
                </a:cxn>
                <a:cxn ang="0">
                  <a:pos x="147" y="723"/>
                </a:cxn>
                <a:cxn ang="0">
                  <a:pos x="91" y="639"/>
                </a:cxn>
                <a:cxn ang="0">
                  <a:pos x="203" y="556"/>
                </a:cxn>
                <a:cxn ang="0">
                  <a:pos x="15" y="489"/>
                </a:cxn>
                <a:cxn ang="0">
                  <a:pos x="22" y="405"/>
                </a:cxn>
                <a:cxn ang="0">
                  <a:pos x="275" y="321"/>
                </a:cxn>
                <a:cxn ang="0">
                  <a:pos x="278" y="336"/>
                </a:cxn>
                <a:cxn ang="0">
                  <a:pos x="35" y="414"/>
                </a:cxn>
                <a:cxn ang="0">
                  <a:pos x="26" y="477"/>
                </a:cxn>
                <a:cxn ang="0">
                  <a:pos x="214" y="563"/>
                </a:cxn>
                <a:cxn ang="0">
                  <a:pos x="106" y="643"/>
                </a:cxn>
                <a:cxn ang="0">
                  <a:pos x="155" y="709"/>
                </a:cxn>
                <a:cxn ang="0">
                  <a:pos x="549" y="772"/>
                </a:cxn>
                <a:cxn ang="0">
                  <a:pos x="996" y="881"/>
                </a:cxn>
                <a:cxn ang="0">
                  <a:pos x="1607" y="882"/>
                </a:cxn>
                <a:cxn ang="0">
                  <a:pos x="2239" y="936"/>
                </a:cxn>
                <a:cxn ang="0">
                  <a:pos x="2651" y="803"/>
                </a:cxn>
                <a:cxn ang="0">
                  <a:pos x="3233" y="799"/>
                </a:cxn>
                <a:cxn ang="0">
                  <a:pos x="3457" y="694"/>
                </a:cxn>
                <a:cxn ang="0">
                  <a:pos x="3857" y="590"/>
                </a:cxn>
                <a:cxn ang="0">
                  <a:pos x="4000" y="490"/>
                </a:cxn>
                <a:cxn ang="0">
                  <a:pos x="3970" y="402"/>
                </a:cxn>
                <a:cxn ang="0">
                  <a:pos x="3900" y="316"/>
                </a:cxn>
                <a:cxn ang="0">
                  <a:pos x="3890" y="233"/>
                </a:cxn>
                <a:cxn ang="0">
                  <a:pos x="3651" y="146"/>
                </a:cxn>
                <a:cxn ang="0">
                  <a:pos x="3502" y="88"/>
                </a:cxn>
                <a:cxn ang="0">
                  <a:pos x="2995" y="21"/>
                </a:cxn>
                <a:cxn ang="0">
                  <a:pos x="2632" y="29"/>
                </a:cxn>
                <a:cxn ang="0">
                  <a:pos x="2094" y="87"/>
                </a:cxn>
                <a:cxn ang="0">
                  <a:pos x="1692" y="43"/>
                </a:cxn>
                <a:cxn ang="0">
                  <a:pos x="1306" y="126"/>
                </a:cxn>
                <a:cxn ang="0">
                  <a:pos x="578" y="149"/>
                </a:cxn>
                <a:cxn ang="0">
                  <a:pos x="382" y="263"/>
                </a:cxn>
                <a:cxn ang="0">
                  <a:pos x="380" y="317"/>
                </a:cxn>
              </a:cxnLst>
              <a:rect l="0" t="0" r="r" b="b"/>
              <a:pathLst>
                <a:path w="4021" h="959">
                  <a:moveTo>
                    <a:pt x="368" y="312"/>
                  </a:moveTo>
                  <a:lnTo>
                    <a:pt x="365" y="320"/>
                  </a:lnTo>
                  <a:lnTo>
                    <a:pt x="360" y="300"/>
                  </a:lnTo>
                  <a:cubicBezTo>
                    <a:pt x="360" y="300"/>
                    <a:pt x="359" y="299"/>
                    <a:pt x="359" y="298"/>
                  </a:cubicBezTo>
                  <a:lnTo>
                    <a:pt x="359" y="278"/>
                  </a:lnTo>
                  <a:cubicBezTo>
                    <a:pt x="359" y="277"/>
                    <a:pt x="360" y="276"/>
                    <a:pt x="360" y="275"/>
                  </a:cubicBezTo>
                  <a:lnTo>
                    <a:pt x="368" y="255"/>
                  </a:lnTo>
                  <a:cubicBezTo>
                    <a:pt x="368" y="255"/>
                    <a:pt x="369" y="254"/>
                    <a:pt x="369" y="254"/>
                  </a:cubicBezTo>
                  <a:lnTo>
                    <a:pt x="382" y="235"/>
                  </a:lnTo>
                  <a:cubicBezTo>
                    <a:pt x="382" y="234"/>
                    <a:pt x="383" y="234"/>
                    <a:pt x="383" y="233"/>
                  </a:cubicBezTo>
                  <a:lnTo>
                    <a:pt x="425" y="197"/>
                  </a:lnTo>
                  <a:cubicBezTo>
                    <a:pt x="426" y="197"/>
                    <a:pt x="426" y="197"/>
                    <a:pt x="427" y="196"/>
                  </a:cubicBezTo>
                  <a:lnTo>
                    <a:pt x="491" y="163"/>
                  </a:lnTo>
                  <a:lnTo>
                    <a:pt x="573" y="134"/>
                  </a:lnTo>
                  <a:lnTo>
                    <a:pt x="672" y="111"/>
                  </a:lnTo>
                  <a:lnTo>
                    <a:pt x="783" y="95"/>
                  </a:lnTo>
                  <a:lnTo>
                    <a:pt x="907" y="84"/>
                  </a:lnTo>
                  <a:lnTo>
                    <a:pt x="1115" y="86"/>
                  </a:lnTo>
                  <a:lnTo>
                    <a:pt x="1214" y="95"/>
                  </a:lnTo>
                  <a:lnTo>
                    <a:pt x="1309" y="111"/>
                  </a:lnTo>
                  <a:lnTo>
                    <a:pt x="1304" y="111"/>
                  </a:lnTo>
                  <a:lnTo>
                    <a:pt x="1360" y="84"/>
                  </a:lnTo>
                  <a:lnTo>
                    <a:pt x="1429" y="62"/>
                  </a:lnTo>
                  <a:lnTo>
                    <a:pt x="1510" y="45"/>
                  </a:lnTo>
                  <a:lnTo>
                    <a:pt x="1598" y="34"/>
                  </a:lnTo>
                  <a:lnTo>
                    <a:pt x="1691" y="27"/>
                  </a:lnTo>
                  <a:lnTo>
                    <a:pt x="1787" y="26"/>
                  </a:lnTo>
                  <a:lnTo>
                    <a:pt x="1883" y="32"/>
                  </a:lnTo>
                  <a:lnTo>
                    <a:pt x="1976" y="45"/>
                  </a:lnTo>
                  <a:lnTo>
                    <a:pt x="2038" y="58"/>
                  </a:lnTo>
                  <a:lnTo>
                    <a:pt x="2092" y="72"/>
                  </a:lnTo>
                  <a:lnTo>
                    <a:pt x="2087" y="72"/>
                  </a:lnTo>
                  <a:lnTo>
                    <a:pt x="2131" y="50"/>
                  </a:lnTo>
                  <a:lnTo>
                    <a:pt x="2186" y="31"/>
                  </a:lnTo>
                  <a:lnTo>
                    <a:pt x="2251" y="17"/>
                  </a:lnTo>
                  <a:lnTo>
                    <a:pt x="2322" y="7"/>
                  </a:lnTo>
                  <a:lnTo>
                    <a:pt x="2477" y="0"/>
                  </a:lnTo>
                  <a:lnTo>
                    <a:pt x="2633" y="13"/>
                  </a:lnTo>
                  <a:lnTo>
                    <a:pt x="2711" y="30"/>
                  </a:lnTo>
                  <a:lnTo>
                    <a:pt x="2776" y="52"/>
                  </a:lnTo>
                  <a:lnTo>
                    <a:pt x="2771" y="52"/>
                  </a:lnTo>
                  <a:lnTo>
                    <a:pt x="2836" y="32"/>
                  </a:lnTo>
                  <a:lnTo>
                    <a:pt x="2912" y="16"/>
                  </a:lnTo>
                  <a:lnTo>
                    <a:pt x="2993" y="6"/>
                  </a:lnTo>
                  <a:lnTo>
                    <a:pt x="3079" y="0"/>
                  </a:lnTo>
                  <a:lnTo>
                    <a:pt x="3251" y="6"/>
                  </a:lnTo>
                  <a:lnTo>
                    <a:pt x="3334" y="18"/>
                  </a:lnTo>
                  <a:lnTo>
                    <a:pt x="3409" y="35"/>
                  </a:lnTo>
                  <a:lnTo>
                    <a:pt x="3464" y="53"/>
                  </a:lnTo>
                  <a:lnTo>
                    <a:pt x="3509" y="73"/>
                  </a:lnTo>
                  <a:cubicBezTo>
                    <a:pt x="3509" y="73"/>
                    <a:pt x="3510" y="74"/>
                    <a:pt x="3510" y="74"/>
                  </a:cubicBezTo>
                  <a:lnTo>
                    <a:pt x="3543" y="96"/>
                  </a:lnTo>
                  <a:cubicBezTo>
                    <a:pt x="3544" y="96"/>
                    <a:pt x="3544" y="97"/>
                    <a:pt x="3545" y="97"/>
                  </a:cubicBezTo>
                  <a:lnTo>
                    <a:pt x="3565" y="121"/>
                  </a:lnTo>
                  <a:lnTo>
                    <a:pt x="3559" y="119"/>
                  </a:lnTo>
                  <a:lnTo>
                    <a:pt x="3653" y="131"/>
                  </a:lnTo>
                  <a:lnTo>
                    <a:pt x="3736" y="147"/>
                  </a:lnTo>
                  <a:lnTo>
                    <a:pt x="3806" y="169"/>
                  </a:lnTo>
                  <a:lnTo>
                    <a:pt x="3862" y="194"/>
                  </a:lnTo>
                  <a:cubicBezTo>
                    <a:pt x="3862" y="194"/>
                    <a:pt x="3863" y="195"/>
                    <a:pt x="3863" y="195"/>
                  </a:cubicBezTo>
                  <a:lnTo>
                    <a:pt x="3901" y="222"/>
                  </a:lnTo>
                  <a:cubicBezTo>
                    <a:pt x="3902" y="222"/>
                    <a:pt x="3902" y="223"/>
                    <a:pt x="3903" y="224"/>
                  </a:cubicBezTo>
                  <a:lnTo>
                    <a:pt x="3925" y="254"/>
                  </a:lnTo>
                  <a:cubicBezTo>
                    <a:pt x="3926" y="255"/>
                    <a:pt x="3926" y="256"/>
                    <a:pt x="3926" y="257"/>
                  </a:cubicBezTo>
                  <a:lnTo>
                    <a:pt x="3930" y="288"/>
                  </a:lnTo>
                  <a:cubicBezTo>
                    <a:pt x="3931" y="290"/>
                    <a:pt x="3930" y="292"/>
                    <a:pt x="3930" y="293"/>
                  </a:cubicBezTo>
                  <a:lnTo>
                    <a:pt x="3913" y="325"/>
                  </a:lnTo>
                  <a:cubicBezTo>
                    <a:pt x="3912" y="326"/>
                    <a:pt x="3912" y="327"/>
                    <a:pt x="3911" y="327"/>
                  </a:cubicBezTo>
                  <a:lnTo>
                    <a:pt x="3889" y="348"/>
                  </a:lnTo>
                  <a:lnTo>
                    <a:pt x="3887" y="335"/>
                  </a:lnTo>
                  <a:lnTo>
                    <a:pt x="3923" y="352"/>
                  </a:lnTo>
                  <a:lnTo>
                    <a:pt x="3954" y="371"/>
                  </a:lnTo>
                  <a:lnTo>
                    <a:pt x="3979" y="389"/>
                  </a:lnTo>
                  <a:cubicBezTo>
                    <a:pt x="3980" y="389"/>
                    <a:pt x="3980" y="390"/>
                    <a:pt x="3980" y="390"/>
                  </a:cubicBezTo>
                  <a:lnTo>
                    <a:pt x="3999" y="409"/>
                  </a:lnTo>
                  <a:cubicBezTo>
                    <a:pt x="4000" y="409"/>
                    <a:pt x="4000" y="410"/>
                    <a:pt x="4001" y="411"/>
                  </a:cubicBezTo>
                  <a:lnTo>
                    <a:pt x="4020" y="450"/>
                  </a:lnTo>
                  <a:cubicBezTo>
                    <a:pt x="4020" y="451"/>
                    <a:pt x="4021" y="453"/>
                    <a:pt x="4020" y="455"/>
                  </a:cubicBezTo>
                  <a:lnTo>
                    <a:pt x="4015" y="493"/>
                  </a:lnTo>
                  <a:cubicBezTo>
                    <a:pt x="4015" y="494"/>
                    <a:pt x="4015" y="495"/>
                    <a:pt x="4014" y="496"/>
                  </a:cubicBezTo>
                  <a:lnTo>
                    <a:pt x="3987" y="534"/>
                  </a:lnTo>
                  <a:cubicBezTo>
                    <a:pt x="3986" y="535"/>
                    <a:pt x="3986" y="535"/>
                    <a:pt x="3985" y="536"/>
                  </a:cubicBezTo>
                  <a:lnTo>
                    <a:pt x="3936" y="572"/>
                  </a:lnTo>
                  <a:cubicBezTo>
                    <a:pt x="3936" y="572"/>
                    <a:pt x="3935" y="573"/>
                    <a:pt x="3935" y="573"/>
                  </a:cubicBezTo>
                  <a:lnTo>
                    <a:pt x="3864" y="605"/>
                  </a:lnTo>
                  <a:lnTo>
                    <a:pt x="3770" y="633"/>
                  </a:lnTo>
                  <a:lnTo>
                    <a:pt x="3631" y="659"/>
                  </a:lnTo>
                  <a:lnTo>
                    <a:pt x="3475" y="672"/>
                  </a:lnTo>
                  <a:lnTo>
                    <a:pt x="3482" y="667"/>
                  </a:lnTo>
                  <a:lnTo>
                    <a:pt x="3470" y="702"/>
                  </a:lnTo>
                  <a:cubicBezTo>
                    <a:pt x="3470" y="703"/>
                    <a:pt x="3469" y="704"/>
                    <a:pt x="3468" y="705"/>
                  </a:cubicBezTo>
                  <a:lnTo>
                    <a:pt x="3436" y="737"/>
                  </a:lnTo>
                  <a:cubicBezTo>
                    <a:pt x="3436" y="738"/>
                    <a:pt x="3435" y="738"/>
                    <a:pt x="3434" y="738"/>
                  </a:cubicBezTo>
                  <a:lnTo>
                    <a:pt x="3384" y="767"/>
                  </a:lnTo>
                  <a:cubicBezTo>
                    <a:pt x="3384" y="768"/>
                    <a:pt x="3384" y="768"/>
                    <a:pt x="3383" y="768"/>
                  </a:cubicBezTo>
                  <a:lnTo>
                    <a:pt x="3317" y="794"/>
                  </a:lnTo>
                  <a:lnTo>
                    <a:pt x="3236" y="814"/>
                  </a:lnTo>
                  <a:lnTo>
                    <a:pt x="3145" y="830"/>
                  </a:lnTo>
                  <a:lnTo>
                    <a:pt x="3043" y="840"/>
                  </a:lnTo>
                  <a:lnTo>
                    <a:pt x="2935" y="843"/>
                  </a:lnTo>
                  <a:lnTo>
                    <a:pt x="2789" y="836"/>
                  </a:lnTo>
                  <a:lnTo>
                    <a:pt x="2654" y="817"/>
                  </a:lnTo>
                  <a:lnTo>
                    <a:pt x="2660" y="816"/>
                  </a:lnTo>
                  <a:lnTo>
                    <a:pt x="2611" y="854"/>
                  </a:lnTo>
                  <a:cubicBezTo>
                    <a:pt x="2611" y="854"/>
                    <a:pt x="2610" y="854"/>
                    <a:pt x="2610" y="855"/>
                  </a:cubicBezTo>
                  <a:lnTo>
                    <a:pt x="2541" y="887"/>
                  </a:lnTo>
                  <a:lnTo>
                    <a:pt x="2454" y="915"/>
                  </a:lnTo>
                  <a:lnTo>
                    <a:pt x="2353" y="936"/>
                  </a:lnTo>
                  <a:lnTo>
                    <a:pt x="2242" y="951"/>
                  </a:lnTo>
                  <a:lnTo>
                    <a:pt x="2123" y="959"/>
                  </a:lnTo>
                  <a:lnTo>
                    <a:pt x="1999" y="959"/>
                  </a:lnTo>
                  <a:lnTo>
                    <a:pt x="1875" y="951"/>
                  </a:lnTo>
                  <a:lnTo>
                    <a:pt x="1774" y="938"/>
                  </a:lnTo>
                  <a:lnTo>
                    <a:pt x="1683" y="920"/>
                  </a:lnTo>
                  <a:lnTo>
                    <a:pt x="1602" y="897"/>
                  </a:lnTo>
                  <a:lnTo>
                    <a:pt x="1534" y="870"/>
                  </a:lnTo>
                  <a:lnTo>
                    <a:pt x="1538" y="870"/>
                  </a:lnTo>
                  <a:lnTo>
                    <a:pt x="1407" y="890"/>
                  </a:lnTo>
                  <a:lnTo>
                    <a:pt x="1270" y="901"/>
                  </a:lnTo>
                  <a:lnTo>
                    <a:pt x="1132" y="903"/>
                  </a:lnTo>
                  <a:lnTo>
                    <a:pt x="995" y="897"/>
                  </a:lnTo>
                  <a:lnTo>
                    <a:pt x="866" y="882"/>
                  </a:lnTo>
                  <a:lnTo>
                    <a:pt x="746" y="859"/>
                  </a:lnTo>
                  <a:lnTo>
                    <a:pt x="641" y="829"/>
                  </a:lnTo>
                  <a:lnTo>
                    <a:pt x="553" y="792"/>
                  </a:lnTo>
                  <a:lnTo>
                    <a:pt x="545" y="788"/>
                  </a:lnTo>
                  <a:lnTo>
                    <a:pt x="548" y="788"/>
                  </a:lnTo>
                  <a:lnTo>
                    <a:pt x="388" y="784"/>
                  </a:lnTo>
                  <a:lnTo>
                    <a:pt x="315" y="774"/>
                  </a:lnTo>
                  <a:lnTo>
                    <a:pt x="250" y="761"/>
                  </a:lnTo>
                  <a:lnTo>
                    <a:pt x="193" y="743"/>
                  </a:lnTo>
                  <a:lnTo>
                    <a:pt x="147" y="723"/>
                  </a:lnTo>
                  <a:cubicBezTo>
                    <a:pt x="147" y="723"/>
                    <a:pt x="146" y="722"/>
                    <a:pt x="146" y="722"/>
                  </a:cubicBezTo>
                  <a:lnTo>
                    <a:pt x="114" y="699"/>
                  </a:lnTo>
                  <a:cubicBezTo>
                    <a:pt x="113" y="698"/>
                    <a:pt x="112" y="698"/>
                    <a:pt x="112" y="697"/>
                  </a:cubicBezTo>
                  <a:lnTo>
                    <a:pt x="94" y="671"/>
                  </a:lnTo>
                  <a:cubicBezTo>
                    <a:pt x="93" y="670"/>
                    <a:pt x="93" y="668"/>
                    <a:pt x="92" y="667"/>
                  </a:cubicBezTo>
                  <a:lnTo>
                    <a:pt x="91" y="639"/>
                  </a:lnTo>
                  <a:cubicBezTo>
                    <a:pt x="91" y="637"/>
                    <a:pt x="92" y="635"/>
                    <a:pt x="93" y="634"/>
                  </a:cubicBezTo>
                  <a:lnTo>
                    <a:pt x="111" y="607"/>
                  </a:lnTo>
                  <a:cubicBezTo>
                    <a:pt x="111" y="606"/>
                    <a:pt x="112" y="605"/>
                    <a:pt x="113" y="605"/>
                  </a:cubicBezTo>
                  <a:lnTo>
                    <a:pt x="149" y="580"/>
                  </a:lnTo>
                  <a:cubicBezTo>
                    <a:pt x="149" y="580"/>
                    <a:pt x="150" y="579"/>
                    <a:pt x="150" y="579"/>
                  </a:cubicBezTo>
                  <a:lnTo>
                    <a:pt x="203" y="556"/>
                  </a:lnTo>
                  <a:lnTo>
                    <a:pt x="205" y="571"/>
                  </a:lnTo>
                  <a:lnTo>
                    <a:pt x="139" y="555"/>
                  </a:lnTo>
                  <a:lnTo>
                    <a:pt x="85" y="536"/>
                  </a:lnTo>
                  <a:lnTo>
                    <a:pt x="44" y="515"/>
                  </a:lnTo>
                  <a:cubicBezTo>
                    <a:pt x="43" y="514"/>
                    <a:pt x="43" y="514"/>
                    <a:pt x="42" y="513"/>
                  </a:cubicBezTo>
                  <a:lnTo>
                    <a:pt x="15" y="489"/>
                  </a:lnTo>
                  <a:cubicBezTo>
                    <a:pt x="14" y="489"/>
                    <a:pt x="14" y="488"/>
                    <a:pt x="13" y="487"/>
                  </a:cubicBezTo>
                  <a:lnTo>
                    <a:pt x="1" y="463"/>
                  </a:lnTo>
                  <a:cubicBezTo>
                    <a:pt x="1" y="462"/>
                    <a:pt x="0" y="460"/>
                    <a:pt x="0" y="459"/>
                  </a:cubicBezTo>
                  <a:lnTo>
                    <a:pt x="2" y="434"/>
                  </a:lnTo>
                  <a:cubicBezTo>
                    <a:pt x="3" y="432"/>
                    <a:pt x="3" y="431"/>
                    <a:pt x="4" y="430"/>
                  </a:cubicBezTo>
                  <a:lnTo>
                    <a:pt x="22" y="405"/>
                  </a:lnTo>
                  <a:cubicBezTo>
                    <a:pt x="22" y="404"/>
                    <a:pt x="23" y="403"/>
                    <a:pt x="24" y="403"/>
                  </a:cubicBezTo>
                  <a:lnTo>
                    <a:pt x="58" y="379"/>
                  </a:lnTo>
                  <a:cubicBezTo>
                    <a:pt x="58" y="379"/>
                    <a:pt x="59" y="378"/>
                    <a:pt x="59" y="378"/>
                  </a:cubicBezTo>
                  <a:lnTo>
                    <a:pt x="116" y="354"/>
                  </a:lnTo>
                  <a:lnTo>
                    <a:pt x="190" y="334"/>
                  </a:lnTo>
                  <a:lnTo>
                    <a:pt x="275" y="321"/>
                  </a:lnTo>
                  <a:lnTo>
                    <a:pt x="368" y="313"/>
                  </a:lnTo>
                  <a:lnTo>
                    <a:pt x="364" y="315"/>
                  </a:lnTo>
                  <a:lnTo>
                    <a:pt x="368" y="312"/>
                  </a:lnTo>
                  <a:close/>
                  <a:moveTo>
                    <a:pt x="373" y="328"/>
                  </a:moveTo>
                  <a:cubicBezTo>
                    <a:pt x="372" y="329"/>
                    <a:pt x="371" y="329"/>
                    <a:pt x="369" y="329"/>
                  </a:cubicBezTo>
                  <a:lnTo>
                    <a:pt x="278" y="336"/>
                  </a:lnTo>
                  <a:lnTo>
                    <a:pt x="195" y="349"/>
                  </a:lnTo>
                  <a:lnTo>
                    <a:pt x="123" y="369"/>
                  </a:lnTo>
                  <a:lnTo>
                    <a:pt x="66" y="393"/>
                  </a:lnTo>
                  <a:lnTo>
                    <a:pt x="67" y="392"/>
                  </a:lnTo>
                  <a:lnTo>
                    <a:pt x="33" y="416"/>
                  </a:lnTo>
                  <a:lnTo>
                    <a:pt x="35" y="414"/>
                  </a:lnTo>
                  <a:lnTo>
                    <a:pt x="17" y="439"/>
                  </a:lnTo>
                  <a:lnTo>
                    <a:pt x="18" y="435"/>
                  </a:lnTo>
                  <a:lnTo>
                    <a:pt x="16" y="460"/>
                  </a:lnTo>
                  <a:lnTo>
                    <a:pt x="16" y="456"/>
                  </a:lnTo>
                  <a:lnTo>
                    <a:pt x="28" y="480"/>
                  </a:lnTo>
                  <a:lnTo>
                    <a:pt x="26" y="477"/>
                  </a:lnTo>
                  <a:lnTo>
                    <a:pt x="53" y="501"/>
                  </a:lnTo>
                  <a:lnTo>
                    <a:pt x="51" y="500"/>
                  </a:lnTo>
                  <a:lnTo>
                    <a:pt x="90" y="521"/>
                  </a:lnTo>
                  <a:lnTo>
                    <a:pt x="142" y="540"/>
                  </a:lnTo>
                  <a:lnTo>
                    <a:pt x="208" y="556"/>
                  </a:lnTo>
                  <a:cubicBezTo>
                    <a:pt x="212" y="556"/>
                    <a:pt x="214" y="559"/>
                    <a:pt x="214" y="563"/>
                  </a:cubicBezTo>
                  <a:cubicBezTo>
                    <a:pt x="215" y="566"/>
                    <a:pt x="213" y="569"/>
                    <a:pt x="210" y="571"/>
                  </a:cubicBezTo>
                  <a:lnTo>
                    <a:pt x="157" y="594"/>
                  </a:lnTo>
                  <a:lnTo>
                    <a:pt x="158" y="593"/>
                  </a:lnTo>
                  <a:lnTo>
                    <a:pt x="122" y="618"/>
                  </a:lnTo>
                  <a:lnTo>
                    <a:pt x="124" y="616"/>
                  </a:lnTo>
                  <a:lnTo>
                    <a:pt x="106" y="643"/>
                  </a:lnTo>
                  <a:lnTo>
                    <a:pt x="107" y="638"/>
                  </a:lnTo>
                  <a:lnTo>
                    <a:pt x="108" y="666"/>
                  </a:lnTo>
                  <a:lnTo>
                    <a:pt x="107" y="662"/>
                  </a:lnTo>
                  <a:lnTo>
                    <a:pt x="125" y="688"/>
                  </a:lnTo>
                  <a:lnTo>
                    <a:pt x="123" y="686"/>
                  </a:lnTo>
                  <a:lnTo>
                    <a:pt x="155" y="709"/>
                  </a:lnTo>
                  <a:lnTo>
                    <a:pt x="154" y="708"/>
                  </a:lnTo>
                  <a:lnTo>
                    <a:pt x="198" y="728"/>
                  </a:lnTo>
                  <a:lnTo>
                    <a:pt x="253" y="746"/>
                  </a:lnTo>
                  <a:lnTo>
                    <a:pt x="318" y="759"/>
                  </a:lnTo>
                  <a:lnTo>
                    <a:pt x="389" y="768"/>
                  </a:lnTo>
                  <a:lnTo>
                    <a:pt x="549" y="772"/>
                  </a:lnTo>
                  <a:cubicBezTo>
                    <a:pt x="550" y="772"/>
                    <a:pt x="551" y="773"/>
                    <a:pt x="552" y="773"/>
                  </a:cubicBezTo>
                  <a:lnTo>
                    <a:pt x="560" y="777"/>
                  </a:lnTo>
                  <a:lnTo>
                    <a:pt x="646" y="814"/>
                  </a:lnTo>
                  <a:lnTo>
                    <a:pt x="749" y="844"/>
                  </a:lnTo>
                  <a:lnTo>
                    <a:pt x="867" y="867"/>
                  </a:lnTo>
                  <a:lnTo>
                    <a:pt x="996" y="881"/>
                  </a:lnTo>
                  <a:lnTo>
                    <a:pt x="1131" y="887"/>
                  </a:lnTo>
                  <a:lnTo>
                    <a:pt x="1269" y="885"/>
                  </a:lnTo>
                  <a:lnTo>
                    <a:pt x="1404" y="875"/>
                  </a:lnTo>
                  <a:lnTo>
                    <a:pt x="1535" y="855"/>
                  </a:lnTo>
                  <a:cubicBezTo>
                    <a:pt x="1537" y="854"/>
                    <a:pt x="1538" y="854"/>
                    <a:pt x="1539" y="855"/>
                  </a:cubicBezTo>
                  <a:lnTo>
                    <a:pt x="1607" y="882"/>
                  </a:lnTo>
                  <a:lnTo>
                    <a:pt x="1686" y="905"/>
                  </a:lnTo>
                  <a:lnTo>
                    <a:pt x="1777" y="923"/>
                  </a:lnTo>
                  <a:lnTo>
                    <a:pt x="1876" y="935"/>
                  </a:lnTo>
                  <a:lnTo>
                    <a:pt x="1999" y="943"/>
                  </a:lnTo>
                  <a:lnTo>
                    <a:pt x="2122" y="943"/>
                  </a:lnTo>
                  <a:lnTo>
                    <a:pt x="2239" y="936"/>
                  </a:lnTo>
                  <a:lnTo>
                    <a:pt x="2350" y="921"/>
                  </a:lnTo>
                  <a:lnTo>
                    <a:pt x="2449" y="900"/>
                  </a:lnTo>
                  <a:lnTo>
                    <a:pt x="2534" y="872"/>
                  </a:lnTo>
                  <a:lnTo>
                    <a:pt x="2603" y="840"/>
                  </a:lnTo>
                  <a:lnTo>
                    <a:pt x="2602" y="841"/>
                  </a:lnTo>
                  <a:lnTo>
                    <a:pt x="2651" y="803"/>
                  </a:lnTo>
                  <a:cubicBezTo>
                    <a:pt x="2652" y="802"/>
                    <a:pt x="2654" y="801"/>
                    <a:pt x="2657" y="802"/>
                  </a:cubicBezTo>
                  <a:lnTo>
                    <a:pt x="2790" y="820"/>
                  </a:lnTo>
                  <a:lnTo>
                    <a:pt x="2934" y="827"/>
                  </a:lnTo>
                  <a:lnTo>
                    <a:pt x="3042" y="824"/>
                  </a:lnTo>
                  <a:lnTo>
                    <a:pt x="3142" y="815"/>
                  </a:lnTo>
                  <a:lnTo>
                    <a:pt x="3233" y="799"/>
                  </a:lnTo>
                  <a:lnTo>
                    <a:pt x="3312" y="779"/>
                  </a:lnTo>
                  <a:lnTo>
                    <a:pt x="3378" y="753"/>
                  </a:lnTo>
                  <a:lnTo>
                    <a:pt x="3376" y="754"/>
                  </a:lnTo>
                  <a:lnTo>
                    <a:pt x="3426" y="725"/>
                  </a:lnTo>
                  <a:lnTo>
                    <a:pt x="3425" y="726"/>
                  </a:lnTo>
                  <a:lnTo>
                    <a:pt x="3457" y="694"/>
                  </a:lnTo>
                  <a:lnTo>
                    <a:pt x="3455" y="697"/>
                  </a:lnTo>
                  <a:lnTo>
                    <a:pt x="3467" y="662"/>
                  </a:lnTo>
                  <a:cubicBezTo>
                    <a:pt x="3468" y="659"/>
                    <a:pt x="3471" y="657"/>
                    <a:pt x="3474" y="656"/>
                  </a:cubicBezTo>
                  <a:lnTo>
                    <a:pt x="3628" y="644"/>
                  </a:lnTo>
                  <a:lnTo>
                    <a:pt x="3765" y="618"/>
                  </a:lnTo>
                  <a:lnTo>
                    <a:pt x="3857" y="590"/>
                  </a:lnTo>
                  <a:lnTo>
                    <a:pt x="3928" y="558"/>
                  </a:lnTo>
                  <a:lnTo>
                    <a:pt x="3927" y="559"/>
                  </a:lnTo>
                  <a:lnTo>
                    <a:pt x="3976" y="523"/>
                  </a:lnTo>
                  <a:lnTo>
                    <a:pt x="3974" y="525"/>
                  </a:lnTo>
                  <a:lnTo>
                    <a:pt x="4001" y="487"/>
                  </a:lnTo>
                  <a:lnTo>
                    <a:pt x="4000" y="490"/>
                  </a:lnTo>
                  <a:lnTo>
                    <a:pt x="4005" y="452"/>
                  </a:lnTo>
                  <a:lnTo>
                    <a:pt x="4005" y="457"/>
                  </a:lnTo>
                  <a:lnTo>
                    <a:pt x="3986" y="418"/>
                  </a:lnTo>
                  <a:lnTo>
                    <a:pt x="3988" y="420"/>
                  </a:lnTo>
                  <a:lnTo>
                    <a:pt x="3969" y="401"/>
                  </a:lnTo>
                  <a:lnTo>
                    <a:pt x="3970" y="402"/>
                  </a:lnTo>
                  <a:lnTo>
                    <a:pt x="3946" y="384"/>
                  </a:lnTo>
                  <a:lnTo>
                    <a:pt x="3916" y="367"/>
                  </a:lnTo>
                  <a:lnTo>
                    <a:pt x="3880" y="350"/>
                  </a:lnTo>
                  <a:cubicBezTo>
                    <a:pt x="3878" y="349"/>
                    <a:pt x="3876" y="346"/>
                    <a:pt x="3876" y="344"/>
                  </a:cubicBezTo>
                  <a:cubicBezTo>
                    <a:pt x="3875" y="341"/>
                    <a:pt x="3876" y="338"/>
                    <a:pt x="3878" y="337"/>
                  </a:cubicBezTo>
                  <a:lnTo>
                    <a:pt x="3900" y="316"/>
                  </a:lnTo>
                  <a:lnTo>
                    <a:pt x="3898" y="318"/>
                  </a:lnTo>
                  <a:lnTo>
                    <a:pt x="3915" y="286"/>
                  </a:lnTo>
                  <a:lnTo>
                    <a:pt x="3915" y="290"/>
                  </a:lnTo>
                  <a:lnTo>
                    <a:pt x="3911" y="259"/>
                  </a:lnTo>
                  <a:lnTo>
                    <a:pt x="3912" y="263"/>
                  </a:lnTo>
                  <a:lnTo>
                    <a:pt x="3890" y="233"/>
                  </a:lnTo>
                  <a:lnTo>
                    <a:pt x="3892" y="235"/>
                  </a:lnTo>
                  <a:lnTo>
                    <a:pt x="3854" y="208"/>
                  </a:lnTo>
                  <a:lnTo>
                    <a:pt x="3855" y="209"/>
                  </a:lnTo>
                  <a:lnTo>
                    <a:pt x="3801" y="184"/>
                  </a:lnTo>
                  <a:lnTo>
                    <a:pt x="3733" y="162"/>
                  </a:lnTo>
                  <a:lnTo>
                    <a:pt x="3651" y="146"/>
                  </a:lnTo>
                  <a:lnTo>
                    <a:pt x="3557" y="134"/>
                  </a:lnTo>
                  <a:cubicBezTo>
                    <a:pt x="3555" y="134"/>
                    <a:pt x="3554" y="133"/>
                    <a:pt x="3552" y="132"/>
                  </a:cubicBezTo>
                  <a:lnTo>
                    <a:pt x="3532" y="108"/>
                  </a:lnTo>
                  <a:lnTo>
                    <a:pt x="3534" y="109"/>
                  </a:lnTo>
                  <a:lnTo>
                    <a:pt x="3501" y="87"/>
                  </a:lnTo>
                  <a:lnTo>
                    <a:pt x="3502" y="88"/>
                  </a:lnTo>
                  <a:lnTo>
                    <a:pt x="3459" y="68"/>
                  </a:lnTo>
                  <a:lnTo>
                    <a:pt x="3406" y="50"/>
                  </a:lnTo>
                  <a:lnTo>
                    <a:pt x="3331" y="33"/>
                  </a:lnTo>
                  <a:lnTo>
                    <a:pt x="3250" y="22"/>
                  </a:lnTo>
                  <a:lnTo>
                    <a:pt x="3080" y="16"/>
                  </a:lnTo>
                  <a:lnTo>
                    <a:pt x="2995" y="21"/>
                  </a:lnTo>
                  <a:lnTo>
                    <a:pt x="2915" y="31"/>
                  </a:lnTo>
                  <a:lnTo>
                    <a:pt x="2841" y="47"/>
                  </a:lnTo>
                  <a:lnTo>
                    <a:pt x="2776" y="67"/>
                  </a:lnTo>
                  <a:cubicBezTo>
                    <a:pt x="2774" y="68"/>
                    <a:pt x="2772" y="68"/>
                    <a:pt x="2771" y="67"/>
                  </a:cubicBezTo>
                  <a:lnTo>
                    <a:pt x="2708" y="45"/>
                  </a:lnTo>
                  <a:lnTo>
                    <a:pt x="2632" y="29"/>
                  </a:lnTo>
                  <a:lnTo>
                    <a:pt x="2478" y="16"/>
                  </a:lnTo>
                  <a:lnTo>
                    <a:pt x="2325" y="22"/>
                  </a:lnTo>
                  <a:lnTo>
                    <a:pt x="2254" y="32"/>
                  </a:lnTo>
                  <a:lnTo>
                    <a:pt x="2191" y="46"/>
                  </a:lnTo>
                  <a:lnTo>
                    <a:pt x="2138" y="65"/>
                  </a:lnTo>
                  <a:lnTo>
                    <a:pt x="2094" y="87"/>
                  </a:lnTo>
                  <a:cubicBezTo>
                    <a:pt x="2092" y="87"/>
                    <a:pt x="2090" y="88"/>
                    <a:pt x="2088" y="87"/>
                  </a:cubicBezTo>
                  <a:lnTo>
                    <a:pt x="2035" y="73"/>
                  </a:lnTo>
                  <a:lnTo>
                    <a:pt x="1974" y="60"/>
                  </a:lnTo>
                  <a:lnTo>
                    <a:pt x="1882" y="48"/>
                  </a:lnTo>
                  <a:lnTo>
                    <a:pt x="1788" y="42"/>
                  </a:lnTo>
                  <a:lnTo>
                    <a:pt x="1692" y="43"/>
                  </a:lnTo>
                  <a:lnTo>
                    <a:pt x="1600" y="49"/>
                  </a:lnTo>
                  <a:lnTo>
                    <a:pt x="1513" y="60"/>
                  </a:lnTo>
                  <a:lnTo>
                    <a:pt x="1434" y="77"/>
                  </a:lnTo>
                  <a:lnTo>
                    <a:pt x="1367" y="99"/>
                  </a:lnTo>
                  <a:lnTo>
                    <a:pt x="1311" y="126"/>
                  </a:lnTo>
                  <a:cubicBezTo>
                    <a:pt x="1309" y="126"/>
                    <a:pt x="1308" y="127"/>
                    <a:pt x="1306" y="126"/>
                  </a:cubicBezTo>
                  <a:lnTo>
                    <a:pt x="1213" y="111"/>
                  </a:lnTo>
                  <a:lnTo>
                    <a:pt x="1114" y="102"/>
                  </a:lnTo>
                  <a:lnTo>
                    <a:pt x="908" y="100"/>
                  </a:lnTo>
                  <a:lnTo>
                    <a:pt x="786" y="110"/>
                  </a:lnTo>
                  <a:lnTo>
                    <a:pt x="675" y="126"/>
                  </a:lnTo>
                  <a:lnTo>
                    <a:pt x="578" y="149"/>
                  </a:lnTo>
                  <a:lnTo>
                    <a:pt x="498" y="178"/>
                  </a:lnTo>
                  <a:lnTo>
                    <a:pt x="434" y="211"/>
                  </a:lnTo>
                  <a:lnTo>
                    <a:pt x="436" y="210"/>
                  </a:lnTo>
                  <a:lnTo>
                    <a:pt x="394" y="246"/>
                  </a:lnTo>
                  <a:lnTo>
                    <a:pt x="395" y="244"/>
                  </a:lnTo>
                  <a:lnTo>
                    <a:pt x="382" y="263"/>
                  </a:lnTo>
                  <a:lnTo>
                    <a:pt x="383" y="261"/>
                  </a:lnTo>
                  <a:lnTo>
                    <a:pt x="375" y="281"/>
                  </a:lnTo>
                  <a:lnTo>
                    <a:pt x="375" y="278"/>
                  </a:lnTo>
                  <a:lnTo>
                    <a:pt x="375" y="298"/>
                  </a:lnTo>
                  <a:lnTo>
                    <a:pt x="375" y="297"/>
                  </a:lnTo>
                  <a:lnTo>
                    <a:pt x="380" y="317"/>
                  </a:lnTo>
                  <a:cubicBezTo>
                    <a:pt x="381" y="320"/>
                    <a:pt x="380" y="323"/>
                    <a:pt x="377" y="325"/>
                  </a:cubicBezTo>
                  <a:lnTo>
                    <a:pt x="373" y="328"/>
                  </a:lnTo>
                  <a:close/>
                </a:path>
              </a:pathLst>
            </a:custGeom>
            <a:grp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58" name="Freeform 60"/>
            <p:cNvSpPr>
              <a:spLocks noEditPoints="1"/>
            </p:cNvSpPr>
            <p:nvPr/>
          </p:nvSpPr>
          <p:spPr bwMode="auto">
            <a:xfrm>
              <a:off x="6542088" y="4770438"/>
              <a:ext cx="1612900" cy="363537"/>
            </a:xfrm>
            <a:custGeom>
              <a:avLst/>
              <a:gdLst/>
              <a:ahLst/>
              <a:cxnLst>
                <a:cxn ang="0">
                  <a:pos x="114" y="533"/>
                </a:cxn>
                <a:cxn ang="0">
                  <a:pos x="3" y="503"/>
                </a:cxn>
                <a:cxn ang="0">
                  <a:pos x="237" y="519"/>
                </a:cxn>
                <a:cxn ang="0">
                  <a:pos x="444" y="726"/>
                </a:cxn>
                <a:cxn ang="0">
                  <a:pos x="340" y="718"/>
                </a:cxn>
                <a:cxn ang="0">
                  <a:pos x="444" y="726"/>
                </a:cxn>
                <a:cxn ang="0">
                  <a:pos x="1290" y="798"/>
                </a:cxn>
                <a:cxn ang="0">
                  <a:pos x="1270" y="766"/>
                </a:cxn>
                <a:cxn ang="0">
                  <a:pos x="1331" y="803"/>
                </a:cxn>
                <a:cxn ang="0">
                  <a:pos x="2479" y="719"/>
                </a:cxn>
                <a:cxn ang="0">
                  <a:pos x="2469" y="741"/>
                </a:cxn>
                <a:cxn ang="0">
                  <a:pos x="2440" y="753"/>
                </a:cxn>
                <a:cxn ang="0">
                  <a:pos x="2455" y="733"/>
                </a:cxn>
                <a:cxn ang="0">
                  <a:pos x="2479" y="719"/>
                </a:cxn>
                <a:cxn ang="0">
                  <a:pos x="3030" y="462"/>
                </a:cxn>
                <a:cxn ang="0">
                  <a:pos x="3142" y="495"/>
                </a:cxn>
                <a:cxn ang="0">
                  <a:pos x="3222" y="536"/>
                </a:cxn>
                <a:cxn ang="0">
                  <a:pos x="3248" y="560"/>
                </a:cxn>
                <a:cxn ang="0">
                  <a:pos x="3265" y="585"/>
                </a:cxn>
                <a:cxn ang="0">
                  <a:pos x="3271" y="612"/>
                </a:cxn>
                <a:cxn ang="0">
                  <a:pos x="3251" y="591"/>
                </a:cxn>
                <a:cxn ang="0">
                  <a:pos x="3236" y="570"/>
                </a:cxn>
                <a:cxn ang="0">
                  <a:pos x="3212" y="548"/>
                </a:cxn>
                <a:cxn ang="0">
                  <a:pos x="3179" y="529"/>
                </a:cxn>
                <a:cxn ang="0">
                  <a:pos x="3085" y="492"/>
                </a:cxn>
                <a:cxn ang="0">
                  <a:pos x="2961" y="465"/>
                </a:cxn>
                <a:cxn ang="0">
                  <a:pos x="3676" y="298"/>
                </a:cxn>
                <a:cxn ang="0">
                  <a:pos x="3619" y="331"/>
                </a:cxn>
                <a:cxn ang="0">
                  <a:pos x="3536" y="342"/>
                </a:cxn>
                <a:cxn ang="0">
                  <a:pos x="3612" y="317"/>
                </a:cxn>
                <a:cxn ang="0">
                  <a:pos x="3676" y="298"/>
                </a:cxn>
                <a:cxn ang="0">
                  <a:pos x="3365" y="101"/>
                </a:cxn>
                <a:cxn ang="0">
                  <a:pos x="3343" y="76"/>
                </a:cxn>
                <a:cxn ang="0">
                  <a:pos x="2490" y="36"/>
                </a:cxn>
                <a:cxn ang="0">
                  <a:pos x="2521" y="16"/>
                </a:cxn>
                <a:cxn ang="0">
                  <a:pos x="2567" y="15"/>
                </a:cxn>
                <a:cxn ang="0">
                  <a:pos x="2529" y="30"/>
                </a:cxn>
                <a:cxn ang="0">
                  <a:pos x="2490" y="36"/>
                </a:cxn>
                <a:cxn ang="0">
                  <a:pos x="1880" y="23"/>
                </a:cxn>
                <a:cxn ang="0">
                  <a:pos x="1858" y="65"/>
                </a:cxn>
                <a:cxn ang="0">
                  <a:pos x="1100" y="62"/>
                </a:cxn>
                <a:cxn ang="0">
                  <a:pos x="1221" y="91"/>
                </a:cxn>
                <a:cxn ang="0">
                  <a:pos x="1160" y="90"/>
                </a:cxn>
                <a:cxn ang="0">
                  <a:pos x="1100" y="62"/>
                </a:cxn>
                <a:cxn ang="0">
                  <a:pos x="157" y="274"/>
                </a:cxn>
                <a:cxn ang="0">
                  <a:pos x="191" y="296"/>
                </a:cxn>
              </a:cxnLst>
              <a:rect l="0" t="0" r="r" b="b"/>
              <a:pathLst>
                <a:path w="3676" h="817">
                  <a:moveTo>
                    <a:pt x="236" y="535"/>
                  </a:moveTo>
                  <a:lnTo>
                    <a:pt x="114" y="533"/>
                  </a:lnTo>
                  <a:lnTo>
                    <a:pt x="0" y="518"/>
                  </a:lnTo>
                  <a:lnTo>
                    <a:pt x="3" y="503"/>
                  </a:lnTo>
                  <a:lnTo>
                    <a:pt x="115" y="517"/>
                  </a:lnTo>
                  <a:lnTo>
                    <a:pt x="237" y="519"/>
                  </a:lnTo>
                  <a:lnTo>
                    <a:pt x="236" y="535"/>
                  </a:lnTo>
                  <a:close/>
                  <a:moveTo>
                    <a:pt x="444" y="726"/>
                  </a:moveTo>
                  <a:lnTo>
                    <a:pt x="341" y="734"/>
                  </a:lnTo>
                  <a:lnTo>
                    <a:pt x="340" y="718"/>
                  </a:lnTo>
                  <a:lnTo>
                    <a:pt x="443" y="710"/>
                  </a:lnTo>
                  <a:lnTo>
                    <a:pt x="444" y="726"/>
                  </a:lnTo>
                  <a:close/>
                  <a:moveTo>
                    <a:pt x="1324" y="817"/>
                  </a:moveTo>
                  <a:lnTo>
                    <a:pt x="1290" y="798"/>
                  </a:lnTo>
                  <a:lnTo>
                    <a:pt x="1261" y="779"/>
                  </a:lnTo>
                  <a:lnTo>
                    <a:pt x="1270" y="766"/>
                  </a:lnTo>
                  <a:lnTo>
                    <a:pt x="1297" y="784"/>
                  </a:lnTo>
                  <a:lnTo>
                    <a:pt x="1331" y="803"/>
                  </a:lnTo>
                  <a:lnTo>
                    <a:pt x="1324" y="817"/>
                  </a:lnTo>
                  <a:close/>
                  <a:moveTo>
                    <a:pt x="2479" y="719"/>
                  </a:moveTo>
                  <a:lnTo>
                    <a:pt x="2470" y="740"/>
                  </a:lnTo>
                  <a:cubicBezTo>
                    <a:pt x="2470" y="740"/>
                    <a:pt x="2469" y="741"/>
                    <a:pt x="2469" y="741"/>
                  </a:cubicBezTo>
                  <a:lnTo>
                    <a:pt x="2453" y="762"/>
                  </a:lnTo>
                  <a:lnTo>
                    <a:pt x="2440" y="753"/>
                  </a:lnTo>
                  <a:lnTo>
                    <a:pt x="2456" y="732"/>
                  </a:lnTo>
                  <a:lnTo>
                    <a:pt x="2455" y="733"/>
                  </a:lnTo>
                  <a:lnTo>
                    <a:pt x="2464" y="712"/>
                  </a:lnTo>
                  <a:lnTo>
                    <a:pt x="2479" y="719"/>
                  </a:lnTo>
                  <a:close/>
                  <a:moveTo>
                    <a:pt x="2964" y="450"/>
                  </a:moveTo>
                  <a:lnTo>
                    <a:pt x="3030" y="462"/>
                  </a:lnTo>
                  <a:lnTo>
                    <a:pt x="3089" y="477"/>
                  </a:lnTo>
                  <a:lnTo>
                    <a:pt x="3142" y="495"/>
                  </a:lnTo>
                  <a:lnTo>
                    <a:pt x="3186" y="514"/>
                  </a:lnTo>
                  <a:lnTo>
                    <a:pt x="3222" y="536"/>
                  </a:lnTo>
                  <a:cubicBezTo>
                    <a:pt x="3222" y="536"/>
                    <a:pt x="3222" y="536"/>
                    <a:pt x="3223" y="537"/>
                  </a:cubicBezTo>
                  <a:lnTo>
                    <a:pt x="3248" y="560"/>
                  </a:lnTo>
                  <a:cubicBezTo>
                    <a:pt x="3248" y="560"/>
                    <a:pt x="3249" y="560"/>
                    <a:pt x="3249" y="561"/>
                  </a:cubicBezTo>
                  <a:lnTo>
                    <a:pt x="3265" y="585"/>
                  </a:lnTo>
                  <a:cubicBezTo>
                    <a:pt x="3266" y="586"/>
                    <a:pt x="3266" y="587"/>
                    <a:pt x="3266" y="588"/>
                  </a:cubicBezTo>
                  <a:lnTo>
                    <a:pt x="3271" y="612"/>
                  </a:lnTo>
                  <a:lnTo>
                    <a:pt x="3256" y="615"/>
                  </a:lnTo>
                  <a:lnTo>
                    <a:pt x="3251" y="591"/>
                  </a:lnTo>
                  <a:lnTo>
                    <a:pt x="3252" y="594"/>
                  </a:lnTo>
                  <a:lnTo>
                    <a:pt x="3236" y="570"/>
                  </a:lnTo>
                  <a:lnTo>
                    <a:pt x="3237" y="571"/>
                  </a:lnTo>
                  <a:lnTo>
                    <a:pt x="3212" y="548"/>
                  </a:lnTo>
                  <a:lnTo>
                    <a:pt x="3213" y="549"/>
                  </a:lnTo>
                  <a:lnTo>
                    <a:pt x="3179" y="529"/>
                  </a:lnTo>
                  <a:lnTo>
                    <a:pt x="3137" y="510"/>
                  </a:lnTo>
                  <a:lnTo>
                    <a:pt x="3085" y="492"/>
                  </a:lnTo>
                  <a:lnTo>
                    <a:pt x="3027" y="477"/>
                  </a:lnTo>
                  <a:lnTo>
                    <a:pt x="2961" y="465"/>
                  </a:lnTo>
                  <a:lnTo>
                    <a:pt x="2964" y="450"/>
                  </a:lnTo>
                  <a:close/>
                  <a:moveTo>
                    <a:pt x="3676" y="298"/>
                  </a:moveTo>
                  <a:lnTo>
                    <a:pt x="3620" y="330"/>
                  </a:lnTo>
                  <a:cubicBezTo>
                    <a:pt x="3620" y="331"/>
                    <a:pt x="3619" y="331"/>
                    <a:pt x="3619" y="331"/>
                  </a:cubicBezTo>
                  <a:lnTo>
                    <a:pt x="3541" y="357"/>
                  </a:lnTo>
                  <a:lnTo>
                    <a:pt x="3536" y="342"/>
                  </a:lnTo>
                  <a:lnTo>
                    <a:pt x="3614" y="316"/>
                  </a:lnTo>
                  <a:lnTo>
                    <a:pt x="3612" y="317"/>
                  </a:lnTo>
                  <a:lnTo>
                    <a:pt x="3668" y="285"/>
                  </a:lnTo>
                  <a:lnTo>
                    <a:pt x="3676" y="298"/>
                  </a:lnTo>
                  <a:close/>
                  <a:moveTo>
                    <a:pt x="3358" y="73"/>
                  </a:moveTo>
                  <a:lnTo>
                    <a:pt x="3365" y="101"/>
                  </a:lnTo>
                  <a:lnTo>
                    <a:pt x="3350" y="104"/>
                  </a:lnTo>
                  <a:lnTo>
                    <a:pt x="3343" y="76"/>
                  </a:lnTo>
                  <a:lnTo>
                    <a:pt x="3358" y="73"/>
                  </a:lnTo>
                  <a:close/>
                  <a:moveTo>
                    <a:pt x="2490" y="36"/>
                  </a:moveTo>
                  <a:lnTo>
                    <a:pt x="2520" y="17"/>
                  </a:lnTo>
                  <a:cubicBezTo>
                    <a:pt x="2521" y="16"/>
                    <a:pt x="2521" y="16"/>
                    <a:pt x="2521" y="16"/>
                  </a:cubicBezTo>
                  <a:lnTo>
                    <a:pt x="2560" y="0"/>
                  </a:lnTo>
                  <a:lnTo>
                    <a:pt x="2567" y="15"/>
                  </a:lnTo>
                  <a:lnTo>
                    <a:pt x="2528" y="31"/>
                  </a:lnTo>
                  <a:lnTo>
                    <a:pt x="2529" y="30"/>
                  </a:lnTo>
                  <a:lnTo>
                    <a:pt x="2499" y="49"/>
                  </a:lnTo>
                  <a:lnTo>
                    <a:pt x="2490" y="36"/>
                  </a:lnTo>
                  <a:close/>
                  <a:moveTo>
                    <a:pt x="1847" y="54"/>
                  </a:moveTo>
                  <a:lnTo>
                    <a:pt x="1880" y="23"/>
                  </a:lnTo>
                  <a:lnTo>
                    <a:pt x="1891" y="34"/>
                  </a:lnTo>
                  <a:lnTo>
                    <a:pt x="1858" y="65"/>
                  </a:lnTo>
                  <a:lnTo>
                    <a:pt x="1847" y="54"/>
                  </a:lnTo>
                  <a:close/>
                  <a:moveTo>
                    <a:pt x="1100" y="62"/>
                  </a:moveTo>
                  <a:lnTo>
                    <a:pt x="1163" y="75"/>
                  </a:lnTo>
                  <a:lnTo>
                    <a:pt x="1221" y="91"/>
                  </a:lnTo>
                  <a:lnTo>
                    <a:pt x="1216" y="106"/>
                  </a:lnTo>
                  <a:lnTo>
                    <a:pt x="1160" y="90"/>
                  </a:lnTo>
                  <a:lnTo>
                    <a:pt x="1097" y="77"/>
                  </a:lnTo>
                  <a:lnTo>
                    <a:pt x="1100" y="62"/>
                  </a:lnTo>
                  <a:close/>
                  <a:moveTo>
                    <a:pt x="178" y="305"/>
                  </a:moveTo>
                  <a:lnTo>
                    <a:pt x="157" y="274"/>
                  </a:lnTo>
                  <a:lnTo>
                    <a:pt x="170" y="265"/>
                  </a:lnTo>
                  <a:lnTo>
                    <a:pt x="191" y="296"/>
                  </a:lnTo>
                  <a:lnTo>
                    <a:pt x="178" y="305"/>
                  </a:lnTo>
                  <a:close/>
                </a:path>
              </a:pathLst>
            </a:custGeom>
            <a:grp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59" name="Oval 61"/>
            <p:cNvSpPr>
              <a:spLocks noChangeArrowheads="1"/>
            </p:cNvSpPr>
            <p:nvPr/>
          </p:nvSpPr>
          <p:spPr bwMode="auto">
            <a:xfrm>
              <a:off x="6672263" y="4906963"/>
              <a:ext cx="211138" cy="214312"/>
            </a:xfrm>
            <a:prstGeom prst="ellipse">
              <a:avLst/>
            </a:pr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60" name="Freeform 62"/>
            <p:cNvSpPr>
              <a:spLocks noEditPoints="1"/>
            </p:cNvSpPr>
            <p:nvPr/>
          </p:nvSpPr>
          <p:spPr bwMode="auto">
            <a:xfrm>
              <a:off x="6734176" y="4972050"/>
              <a:ext cx="88900" cy="22225"/>
            </a:xfrm>
            <a:custGeom>
              <a:avLst/>
              <a:gdLst/>
              <a:ahLst/>
              <a:cxnLst>
                <a:cxn ang="0">
                  <a:pos x="0" y="25"/>
                </a:cxn>
                <a:cxn ang="0">
                  <a:pos x="25" y="0"/>
                </a:cxn>
                <a:cxn ang="0">
                  <a:pos x="50" y="25"/>
                </a:cxn>
                <a:cxn ang="0">
                  <a:pos x="25" y="50"/>
                </a:cxn>
                <a:cxn ang="0">
                  <a:pos x="0" y="25"/>
                </a:cxn>
                <a:cxn ang="0">
                  <a:pos x="153" y="25"/>
                </a:cxn>
                <a:cxn ang="0">
                  <a:pos x="178" y="0"/>
                </a:cxn>
                <a:cxn ang="0">
                  <a:pos x="203" y="25"/>
                </a:cxn>
                <a:cxn ang="0">
                  <a:pos x="178" y="50"/>
                </a:cxn>
                <a:cxn ang="0">
                  <a:pos x="153" y="25"/>
                </a:cxn>
              </a:cxnLst>
              <a:rect l="0" t="0" r="r" b="b"/>
              <a:pathLst>
                <a:path w="203" h="50">
                  <a:moveTo>
                    <a:pt x="0" y="25"/>
                  </a:moveTo>
                  <a:cubicBezTo>
                    <a:pt x="0" y="11"/>
                    <a:pt x="11" y="0"/>
                    <a:pt x="25" y="0"/>
                  </a:cubicBezTo>
                  <a:cubicBezTo>
                    <a:pt x="38" y="0"/>
                    <a:pt x="50" y="11"/>
                    <a:pt x="50" y="25"/>
                  </a:cubicBezTo>
                  <a:cubicBezTo>
                    <a:pt x="50" y="38"/>
                    <a:pt x="38" y="50"/>
                    <a:pt x="25" y="50"/>
                  </a:cubicBezTo>
                  <a:cubicBezTo>
                    <a:pt x="11" y="50"/>
                    <a:pt x="0" y="38"/>
                    <a:pt x="0" y="25"/>
                  </a:cubicBezTo>
                  <a:close/>
                  <a:moveTo>
                    <a:pt x="153" y="25"/>
                  </a:moveTo>
                  <a:cubicBezTo>
                    <a:pt x="153" y="11"/>
                    <a:pt x="165" y="0"/>
                    <a:pt x="178" y="0"/>
                  </a:cubicBezTo>
                  <a:cubicBezTo>
                    <a:pt x="192" y="0"/>
                    <a:pt x="203" y="11"/>
                    <a:pt x="203" y="25"/>
                  </a:cubicBezTo>
                  <a:cubicBezTo>
                    <a:pt x="203" y="38"/>
                    <a:pt x="192" y="50"/>
                    <a:pt x="178" y="50"/>
                  </a:cubicBezTo>
                  <a:cubicBezTo>
                    <a:pt x="165" y="50"/>
                    <a:pt x="153" y="38"/>
                    <a:pt x="153" y="25"/>
                  </a:cubicBezTo>
                  <a:close/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61" name="Freeform 63"/>
            <p:cNvSpPr>
              <a:spLocks noEditPoints="1"/>
            </p:cNvSpPr>
            <p:nvPr/>
          </p:nvSpPr>
          <p:spPr bwMode="auto">
            <a:xfrm>
              <a:off x="6731001" y="4967288"/>
              <a:ext cx="95250" cy="30162"/>
            </a:xfrm>
            <a:custGeom>
              <a:avLst/>
              <a:gdLst/>
              <a:ahLst/>
              <a:cxnLst>
                <a:cxn ang="0">
                  <a:pos x="1" y="31"/>
                </a:cxn>
                <a:cxn ang="0">
                  <a:pos x="13" y="8"/>
                </a:cxn>
                <a:cxn ang="0">
                  <a:pos x="37" y="1"/>
                </a:cxn>
                <a:cxn ang="0">
                  <a:pos x="58" y="12"/>
                </a:cxn>
                <a:cxn ang="0">
                  <a:pos x="66" y="37"/>
                </a:cxn>
                <a:cxn ang="0">
                  <a:pos x="54" y="58"/>
                </a:cxn>
                <a:cxn ang="0">
                  <a:pos x="30" y="66"/>
                </a:cxn>
                <a:cxn ang="0">
                  <a:pos x="8" y="54"/>
                </a:cxn>
                <a:cxn ang="0">
                  <a:pos x="23" y="47"/>
                </a:cxn>
                <a:cxn ang="0">
                  <a:pos x="37" y="51"/>
                </a:cxn>
                <a:cxn ang="0">
                  <a:pos x="47" y="43"/>
                </a:cxn>
                <a:cxn ang="0">
                  <a:pos x="51" y="30"/>
                </a:cxn>
                <a:cxn ang="0">
                  <a:pos x="43" y="19"/>
                </a:cxn>
                <a:cxn ang="0">
                  <a:pos x="30" y="16"/>
                </a:cxn>
                <a:cxn ang="0">
                  <a:pos x="18" y="23"/>
                </a:cxn>
                <a:cxn ang="0">
                  <a:pos x="16" y="36"/>
                </a:cxn>
                <a:cxn ang="0">
                  <a:pos x="23" y="47"/>
                </a:cxn>
                <a:cxn ang="0">
                  <a:pos x="154" y="30"/>
                </a:cxn>
                <a:cxn ang="0">
                  <a:pos x="166" y="8"/>
                </a:cxn>
                <a:cxn ang="0">
                  <a:pos x="189" y="1"/>
                </a:cxn>
                <a:cxn ang="0">
                  <a:pos x="212" y="13"/>
                </a:cxn>
                <a:cxn ang="0">
                  <a:pos x="219" y="37"/>
                </a:cxn>
                <a:cxn ang="0">
                  <a:pos x="208" y="58"/>
                </a:cxn>
                <a:cxn ang="0">
                  <a:pos x="183" y="66"/>
                </a:cxn>
                <a:cxn ang="0">
                  <a:pos x="162" y="54"/>
                </a:cxn>
                <a:cxn ang="0">
                  <a:pos x="177" y="47"/>
                </a:cxn>
                <a:cxn ang="0">
                  <a:pos x="190" y="51"/>
                </a:cxn>
                <a:cxn ang="0">
                  <a:pos x="201" y="43"/>
                </a:cxn>
                <a:cxn ang="0">
                  <a:pos x="204" y="30"/>
                </a:cxn>
                <a:cxn ang="0">
                  <a:pos x="197" y="18"/>
                </a:cxn>
                <a:cxn ang="0">
                  <a:pos x="184" y="16"/>
                </a:cxn>
                <a:cxn ang="0">
                  <a:pos x="173" y="23"/>
                </a:cxn>
                <a:cxn ang="0">
                  <a:pos x="169" y="37"/>
                </a:cxn>
                <a:cxn ang="0">
                  <a:pos x="177" y="47"/>
                </a:cxn>
              </a:cxnLst>
              <a:rect l="0" t="0" r="r" b="b"/>
              <a:pathLst>
                <a:path w="220" h="67">
                  <a:moveTo>
                    <a:pt x="1" y="37"/>
                  </a:moveTo>
                  <a:cubicBezTo>
                    <a:pt x="0" y="35"/>
                    <a:pt x="0" y="32"/>
                    <a:pt x="1" y="31"/>
                  </a:cubicBezTo>
                  <a:lnTo>
                    <a:pt x="8" y="13"/>
                  </a:lnTo>
                  <a:cubicBezTo>
                    <a:pt x="9" y="10"/>
                    <a:pt x="10" y="9"/>
                    <a:pt x="13" y="8"/>
                  </a:cubicBezTo>
                  <a:lnTo>
                    <a:pt x="31" y="1"/>
                  </a:lnTo>
                  <a:cubicBezTo>
                    <a:pt x="32" y="0"/>
                    <a:pt x="35" y="0"/>
                    <a:pt x="37" y="1"/>
                  </a:cubicBezTo>
                  <a:lnTo>
                    <a:pt x="54" y="8"/>
                  </a:lnTo>
                  <a:cubicBezTo>
                    <a:pt x="55" y="9"/>
                    <a:pt x="57" y="10"/>
                    <a:pt x="58" y="12"/>
                  </a:cubicBezTo>
                  <a:lnTo>
                    <a:pt x="66" y="30"/>
                  </a:lnTo>
                  <a:cubicBezTo>
                    <a:pt x="67" y="32"/>
                    <a:pt x="67" y="35"/>
                    <a:pt x="66" y="37"/>
                  </a:cubicBezTo>
                  <a:lnTo>
                    <a:pt x="58" y="54"/>
                  </a:lnTo>
                  <a:cubicBezTo>
                    <a:pt x="57" y="56"/>
                    <a:pt x="56" y="57"/>
                    <a:pt x="54" y="58"/>
                  </a:cubicBezTo>
                  <a:lnTo>
                    <a:pt x="37" y="66"/>
                  </a:lnTo>
                  <a:cubicBezTo>
                    <a:pt x="35" y="67"/>
                    <a:pt x="32" y="67"/>
                    <a:pt x="30" y="66"/>
                  </a:cubicBezTo>
                  <a:lnTo>
                    <a:pt x="12" y="58"/>
                  </a:lnTo>
                  <a:cubicBezTo>
                    <a:pt x="10" y="57"/>
                    <a:pt x="9" y="55"/>
                    <a:pt x="8" y="54"/>
                  </a:cubicBezTo>
                  <a:lnTo>
                    <a:pt x="1" y="37"/>
                  </a:lnTo>
                  <a:close/>
                  <a:moveTo>
                    <a:pt x="23" y="47"/>
                  </a:moveTo>
                  <a:lnTo>
                    <a:pt x="19" y="43"/>
                  </a:lnTo>
                  <a:lnTo>
                    <a:pt x="37" y="51"/>
                  </a:lnTo>
                  <a:lnTo>
                    <a:pt x="30" y="51"/>
                  </a:lnTo>
                  <a:lnTo>
                    <a:pt x="47" y="43"/>
                  </a:lnTo>
                  <a:lnTo>
                    <a:pt x="43" y="47"/>
                  </a:lnTo>
                  <a:lnTo>
                    <a:pt x="51" y="30"/>
                  </a:lnTo>
                  <a:lnTo>
                    <a:pt x="51" y="37"/>
                  </a:lnTo>
                  <a:lnTo>
                    <a:pt x="43" y="19"/>
                  </a:lnTo>
                  <a:lnTo>
                    <a:pt x="47" y="23"/>
                  </a:lnTo>
                  <a:lnTo>
                    <a:pt x="30" y="16"/>
                  </a:lnTo>
                  <a:lnTo>
                    <a:pt x="36" y="16"/>
                  </a:lnTo>
                  <a:lnTo>
                    <a:pt x="18" y="23"/>
                  </a:lnTo>
                  <a:lnTo>
                    <a:pt x="23" y="18"/>
                  </a:lnTo>
                  <a:lnTo>
                    <a:pt x="16" y="36"/>
                  </a:lnTo>
                  <a:lnTo>
                    <a:pt x="16" y="30"/>
                  </a:lnTo>
                  <a:lnTo>
                    <a:pt x="23" y="47"/>
                  </a:lnTo>
                  <a:close/>
                  <a:moveTo>
                    <a:pt x="154" y="37"/>
                  </a:moveTo>
                  <a:cubicBezTo>
                    <a:pt x="153" y="35"/>
                    <a:pt x="153" y="32"/>
                    <a:pt x="154" y="30"/>
                  </a:cubicBezTo>
                  <a:lnTo>
                    <a:pt x="162" y="12"/>
                  </a:lnTo>
                  <a:cubicBezTo>
                    <a:pt x="163" y="10"/>
                    <a:pt x="165" y="9"/>
                    <a:pt x="166" y="8"/>
                  </a:cubicBezTo>
                  <a:lnTo>
                    <a:pt x="183" y="1"/>
                  </a:lnTo>
                  <a:cubicBezTo>
                    <a:pt x="185" y="0"/>
                    <a:pt x="187" y="0"/>
                    <a:pt x="189" y="1"/>
                  </a:cubicBezTo>
                  <a:lnTo>
                    <a:pt x="207" y="8"/>
                  </a:lnTo>
                  <a:cubicBezTo>
                    <a:pt x="209" y="9"/>
                    <a:pt x="211" y="10"/>
                    <a:pt x="212" y="13"/>
                  </a:cubicBezTo>
                  <a:lnTo>
                    <a:pt x="219" y="31"/>
                  </a:lnTo>
                  <a:cubicBezTo>
                    <a:pt x="220" y="32"/>
                    <a:pt x="220" y="35"/>
                    <a:pt x="219" y="37"/>
                  </a:cubicBezTo>
                  <a:lnTo>
                    <a:pt x="212" y="54"/>
                  </a:lnTo>
                  <a:cubicBezTo>
                    <a:pt x="211" y="55"/>
                    <a:pt x="210" y="57"/>
                    <a:pt x="208" y="58"/>
                  </a:cubicBezTo>
                  <a:lnTo>
                    <a:pt x="190" y="66"/>
                  </a:lnTo>
                  <a:cubicBezTo>
                    <a:pt x="188" y="67"/>
                    <a:pt x="185" y="67"/>
                    <a:pt x="183" y="66"/>
                  </a:cubicBezTo>
                  <a:lnTo>
                    <a:pt x="166" y="58"/>
                  </a:lnTo>
                  <a:cubicBezTo>
                    <a:pt x="164" y="57"/>
                    <a:pt x="163" y="56"/>
                    <a:pt x="162" y="54"/>
                  </a:cubicBezTo>
                  <a:lnTo>
                    <a:pt x="154" y="37"/>
                  </a:lnTo>
                  <a:close/>
                  <a:moveTo>
                    <a:pt x="177" y="47"/>
                  </a:moveTo>
                  <a:lnTo>
                    <a:pt x="173" y="43"/>
                  </a:lnTo>
                  <a:lnTo>
                    <a:pt x="190" y="51"/>
                  </a:lnTo>
                  <a:lnTo>
                    <a:pt x="183" y="51"/>
                  </a:lnTo>
                  <a:lnTo>
                    <a:pt x="201" y="43"/>
                  </a:lnTo>
                  <a:lnTo>
                    <a:pt x="197" y="47"/>
                  </a:lnTo>
                  <a:lnTo>
                    <a:pt x="204" y="30"/>
                  </a:lnTo>
                  <a:lnTo>
                    <a:pt x="204" y="36"/>
                  </a:lnTo>
                  <a:lnTo>
                    <a:pt x="197" y="18"/>
                  </a:lnTo>
                  <a:lnTo>
                    <a:pt x="202" y="23"/>
                  </a:lnTo>
                  <a:lnTo>
                    <a:pt x="184" y="16"/>
                  </a:lnTo>
                  <a:lnTo>
                    <a:pt x="190" y="16"/>
                  </a:lnTo>
                  <a:lnTo>
                    <a:pt x="173" y="23"/>
                  </a:lnTo>
                  <a:lnTo>
                    <a:pt x="177" y="19"/>
                  </a:lnTo>
                  <a:lnTo>
                    <a:pt x="169" y="37"/>
                  </a:lnTo>
                  <a:lnTo>
                    <a:pt x="169" y="30"/>
                  </a:lnTo>
                  <a:lnTo>
                    <a:pt x="177" y="47"/>
                  </a:lnTo>
                  <a:close/>
                </a:path>
              </a:pathLst>
            </a:custGeom>
            <a:grp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62" name="Freeform 64"/>
            <p:cNvSpPr>
              <a:spLocks/>
            </p:cNvSpPr>
            <p:nvPr/>
          </p:nvSpPr>
          <p:spPr bwMode="auto">
            <a:xfrm>
              <a:off x="6719888" y="5057775"/>
              <a:ext cx="117475" cy="26987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72" y="34"/>
                </a:cxn>
                <a:cxn ang="0">
                  <a:pos x="70" y="34"/>
                </a:cxn>
                <a:cxn ang="0">
                  <a:pos x="135" y="45"/>
                </a:cxn>
                <a:cxn ang="0">
                  <a:pos x="132" y="45"/>
                </a:cxn>
                <a:cxn ang="0">
                  <a:pos x="197" y="34"/>
                </a:cxn>
                <a:cxn ang="0">
                  <a:pos x="195" y="34"/>
                </a:cxn>
                <a:cxn ang="0">
                  <a:pos x="260" y="0"/>
                </a:cxn>
                <a:cxn ang="0">
                  <a:pos x="267" y="15"/>
                </a:cxn>
                <a:cxn ang="0">
                  <a:pos x="202" y="49"/>
                </a:cxn>
                <a:cxn ang="0">
                  <a:pos x="200" y="49"/>
                </a:cxn>
                <a:cxn ang="0">
                  <a:pos x="135" y="60"/>
                </a:cxn>
                <a:cxn ang="0">
                  <a:pos x="132" y="60"/>
                </a:cxn>
                <a:cxn ang="0">
                  <a:pos x="67" y="49"/>
                </a:cxn>
                <a:cxn ang="0">
                  <a:pos x="65" y="49"/>
                </a:cxn>
                <a:cxn ang="0">
                  <a:pos x="0" y="15"/>
                </a:cxn>
                <a:cxn ang="0">
                  <a:pos x="7" y="0"/>
                </a:cxn>
              </a:cxnLst>
              <a:rect l="0" t="0" r="r" b="b"/>
              <a:pathLst>
                <a:path w="267" h="61">
                  <a:moveTo>
                    <a:pt x="7" y="0"/>
                  </a:moveTo>
                  <a:lnTo>
                    <a:pt x="72" y="34"/>
                  </a:lnTo>
                  <a:lnTo>
                    <a:pt x="70" y="34"/>
                  </a:lnTo>
                  <a:lnTo>
                    <a:pt x="135" y="45"/>
                  </a:lnTo>
                  <a:lnTo>
                    <a:pt x="132" y="45"/>
                  </a:lnTo>
                  <a:lnTo>
                    <a:pt x="197" y="34"/>
                  </a:lnTo>
                  <a:lnTo>
                    <a:pt x="195" y="34"/>
                  </a:lnTo>
                  <a:lnTo>
                    <a:pt x="260" y="0"/>
                  </a:lnTo>
                  <a:lnTo>
                    <a:pt x="267" y="15"/>
                  </a:lnTo>
                  <a:lnTo>
                    <a:pt x="202" y="49"/>
                  </a:lnTo>
                  <a:cubicBezTo>
                    <a:pt x="201" y="49"/>
                    <a:pt x="201" y="49"/>
                    <a:pt x="200" y="49"/>
                  </a:cubicBezTo>
                  <a:lnTo>
                    <a:pt x="135" y="60"/>
                  </a:lnTo>
                  <a:cubicBezTo>
                    <a:pt x="134" y="61"/>
                    <a:pt x="133" y="61"/>
                    <a:pt x="132" y="60"/>
                  </a:cubicBezTo>
                  <a:lnTo>
                    <a:pt x="67" y="49"/>
                  </a:lnTo>
                  <a:cubicBezTo>
                    <a:pt x="66" y="49"/>
                    <a:pt x="66" y="49"/>
                    <a:pt x="65" y="49"/>
                  </a:cubicBezTo>
                  <a:lnTo>
                    <a:pt x="0" y="15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63" name="Freeform 65"/>
            <p:cNvSpPr>
              <a:spLocks noEditPoints="1"/>
            </p:cNvSpPr>
            <p:nvPr/>
          </p:nvSpPr>
          <p:spPr bwMode="auto">
            <a:xfrm>
              <a:off x="6669088" y="4903788"/>
              <a:ext cx="217488" cy="220662"/>
            </a:xfrm>
            <a:custGeom>
              <a:avLst/>
              <a:gdLst/>
              <a:ahLst/>
              <a:cxnLst>
                <a:cxn ang="0">
                  <a:pos x="6" y="200"/>
                </a:cxn>
                <a:cxn ang="0">
                  <a:pos x="20" y="152"/>
                </a:cxn>
                <a:cxn ang="0">
                  <a:pos x="73" y="74"/>
                </a:cxn>
                <a:cxn ang="0">
                  <a:pos x="111" y="42"/>
                </a:cxn>
                <a:cxn ang="0">
                  <a:pos x="198" y="6"/>
                </a:cxn>
                <a:cxn ang="0">
                  <a:pos x="249" y="0"/>
                </a:cxn>
                <a:cxn ang="0">
                  <a:pos x="345" y="20"/>
                </a:cxn>
                <a:cxn ang="0">
                  <a:pos x="388" y="43"/>
                </a:cxn>
                <a:cxn ang="0">
                  <a:pos x="454" y="109"/>
                </a:cxn>
                <a:cxn ang="0">
                  <a:pos x="477" y="153"/>
                </a:cxn>
                <a:cxn ang="0">
                  <a:pos x="496" y="248"/>
                </a:cxn>
                <a:cxn ang="0">
                  <a:pos x="491" y="299"/>
                </a:cxn>
                <a:cxn ang="0">
                  <a:pos x="454" y="386"/>
                </a:cxn>
                <a:cxn ang="0">
                  <a:pos x="423" y="425"/>
                </a:cxn>
                <a:cxn ang="0">
                  <a:pos x="346" y="476"/>
                </a:cxn>
                <a:cxn ang="0">
                  <a:pos x="297" y="491"/>
                </a:cxn>
                <a:cxn ang="0">
                  <a:pos x="200" y="491"/>
                </a:cxn>
                <a:cxn ang="0">
                  <a:pos x="152" y="477"/>
                </a:cxn>
                <a:cxn ang="0">
                  <a:pos x="74" y="425"/>
                </a:cxn>
                <a:cxn ang="0">
                  <a:pos x="42" y="386"/>
                </a:cxn>
                <a:cxn ang="0">
                  <a:pos x="6" y="299"/>
                </a:cxn>
                <a:cxn ang="0">
                  <a:pos x="21" y="296"/>
                </a:cxn>
                <a:cxn ang="0">
                  <a:pos x="34" y="339"/>
                </a:cxn>
                <a:cxn ang="0">
                  <a:pos x="86" y="413"/>
                </a:cxn>
                <a:cxn ang="0">
                  <a:pos x="118" y="440"/>
                </a:cxn>
                <a:cxn ang="0">
                  <a:pos x="203" y="476"/>
                </a:cxn>
                <a:cxn ang="0">
                  <a:pos x="248" y="480"/>
                </a:cxn>
                <a:cxn ang="0">
                  <a:pos x="340" y="462"/>
                </a:cxn>
                <a:cxn ang="0">
                  <a:pos x="377" y="441"/>
                </a:cxn>
                <a:cxn ang="0">
                  <a:pos x="441" y="377"/>
                </a:cxn>
                <a:cxn ang="0">
                  <a:pos x="462" y="340"/>
                </a:cxn>
                <a:cxn ang="0">
                  <a:pos x="481" y="248"/>
                </a:cxn>
                <a:cxn ang="0">
                  <a:pos x="476" y="203"/>
                </a:cxn>
                <a:cxn ang="0">
                  <a:pos x="440" y="118"/>
                </a:cxn>
                <a:cxn ang="0">
                  <a:pos x="413" y="86"/>
                </a:cxn>
                <a:cxn ang="0">
                  <a:pos x="339" y="34"/>
                </a:cxn>
                <a:cxn ang="0">
                  <a:pos x="296" y="21"/>
                </a:cxn>
                <a:cxn ang="0">
                  <a:pos x="201" y="21"/>
                </a:cxn>
                <a:cxn ang="0">
                  <a:pos x="159" y="35"/>
                </a:cxn>
                <a:cxn ang="0">
                  <a:pos x="85" y="86"/>
                </a:cxn>
                <a:cxn ang="0">
                  <a:pos x="57" y="118"/>
                </a:cxn>
                <a:cxn ang="0">
                  <a:pos x="21" y="203"/>
                </a:cxn>
                <a:cxn ang="0">
                  <a:pos x="16" y="248"/>
                </a:cxn>
              </a:cxnLst>
              <a:rect l="0" t="0" r="r" b="b"/>
              <a:pathLst>
                <a:path w="496" h="496">
                  <a:moveTo>
                    <a:pt x="1" y="249"/>
                  </a:moveTo>
                  <a:cubicBezTo>
                    <a:pt x="0" y="249"/>
                    <a:pt x="0" y="248"/>
                    <a:pt x="1" y="248"/>
                  </a:cubicBezTo>
                  <a:lnTo>
                    <a:pt x="6" y="200"/>
                  </a:lnTo>
                  <a:cubicBezTo>
                    <a:pt x="6" y="199"/>
                    <a:pt x="6" y="199"/>
                    <a:pt x="6" y="198"/>
                  </a:cubicBezTo>
                  <a:lnTo>
                    <a:pt x="20" y="153"/>
                  </a:lnTo>
                  <a:cubicBezTo>
                    <a:pt x="20" y="153"/>
                    <a:pt x="20" y="152"/>
                    <a:pt x="20" y="152"/>
                  </a:cubicBezTo>
                  <a:lnTo>
                    <a:pt x="42" y="111"/>
                  </a:lnTo>
                  <a:cubicBezTo>
                    <a:pt x="43" y="110"/>
                    <a:pt x="43" y="110"/>
                    <a:pt x="43" y="109"/>
                  </a:cubicBezTo>
                  <a:lnTo>
                    <a:pt x="73" y="74"/>
                  </a:lnTo>
                  <a:cubicBezTo>
                    <a:pt x="74" y="74"/>
                    <a:pt x="74" y="74"/>
                    <a:pt x="74" y="73"/>
                  </a:cubicBezTo>
                  <a:lnTo>
                    <a:pt x="109" y="43"/>
                  </a:lnTo>
                  <a:cubicBezTo>
                    <a:pt x="110" y="43"/>
                    <a:pt x="110" y="43"/>
                    <a:pt x="111" y="42"/>
                  </a:cubicBezTo>
                  <a:lnTo>
                    <a:pt x="152" y="20"/>
                  </a:lnTo>
                  <a:cubicBezTo>
                    <a:pt x="152" y="20"/>
                    <a:pt x="153" y="20"/>
                    <a:pt x="153" y="20"/>
                  </a:cubicBezTo>
                  <a:lnTo>
                    <a:pt x="198" y="6"/>
                  </a:lnTo>
                  <a:cubicBezTo>
                    <a:pt x="199" y="6"/>
                    <a:pt x="199" y="6"/>
                    <a:pt x="200" y="5"/>
                  </a:cubicBezTo>
                  <a:lnTo>
                    <a:pt x="248" y="0"/>
                  </a:lnTo>
                  <a:cubicBezTo>
                    <a:pt x="248" y="0"/>
                    <a:pt x="249" y="0"/>
                    <a:pt x="249" y="0"/>
                  </a:cubicBezTo>
                  <a:lnTo>
                    <a:pt x="297" y="5"/>
                  </a:lnTo>
                  <a:cubicBezTo>
                    <a:pt x="298" y="6"/>
                    <a:pt x="298" y="6"/>
                    <a:pt x="299" y="6"/>
                  </a:cubicBezTo>
                  <a:lnTo>
                    <a:pt x="345" y="20"/>
                  </a:lnTo>
                  <a:cubicBezTo>
                    <a:pt x="345" y="20"/>
                    <a:pt x="346" y="20"/>
                    <a:pt x="346" y="20"/>
                  </a:cubicBezTo>
                  <a:lnTo>
                    <a:pt x="386" y="42"/>
                  </a:lnTo>
                  <a:cubicBezTo>
                    <a:pt x="387" y="43"/>
                    <a:pt x="387" y="43"/>
                    <a:pt x="388" y="43"/>
                  </a:cubicBezTo>
                  <a:lnTo>
                    <a:pt x="424" y="73"/>
                  </a:lnTo>
                  <a:cubicBezTo>
                    <a:pt x="424" y="74"/>
                    <a:pt x="424" y="74"/>
                    <a:pt x="425" y="74"/>
                  </a:cubicBezTo>
                  <a:lnTo>
                    <a:pt x="454" y="109"/>
                  </a:lnTo>
                  <a:cubicBezTo>
                    <a:pt x="454" y="110"/>
                    <a:pt x="454" y="110"/>
                    <a:pt x="455" y="111"/>
                  </a:cubicBezTo>
                  <a:lnTo>
                    <a:pt x="477" y="152"/>
                  </a:lnTo>
                  <a:cubicBezTo>
                    <a:pt x="477" y="152"/>
                    <a:pt x="477" y="153"/>
                    <a:pt x="477" y="153"/>
                  </a:cubicBezTo>
                  <a:lnTo>
                    <a:pt x="491" y="198"/>
                  </a:lnTo>
                  <a:cubicBezTo>
                    <a:pt x="491" y="199"/>
                    <a:pt x="491" y="199"/>
                    <a:pt x="491" y="200"/>
                  </a:cubicBezTo>
                  <a:lnTo>
                    <a:pt x="496" y="248"/>
                  </a:lnTo>
                  <a:cubicBezTo>
                    <a:pt x="496" y="248"/>
                    <a:pt x="496" y="249"/>
                    <a:pt x="496" y="249"/>
                  </a:cubicBezTo>
                  <a:lnTo>
                    <a:pt x="491" y="297"/>
                  </a:lnTo>
                  <a:cubicBezTo>
                    <a:pt x="491" y="298"/>
                    <a:pt x="491" y="298"/>
                    <a:pt x="491" y="299"/>
                  </a:cubicBezTo>
                  <a:lnTo>
                    <a:pt x="477" y="345"/>
                  </a:lnTo>
                  <a:cubicBezTo>
                    <a:pt x="477" y="345"/>
                    <a:pt x="477" y="346"/>
                    <a:pt x="476" y="346"/>
                  </a:cubicBezTo>
                  <a:lnTo>
                    <a:pt x="454" y="386"/>
                  </a:lnTo>
                  <a:cubicBezTo>
                    <a:pt x="454" y="387"/>
                    <a:pt x="454" y="387"/>
                    <a:pt x="454" y="387"/>
                  </a:cubicBezTo>
                  <a:lnTo>
                    <a:pt x="425" y="423"/>
                  </a:lnTo>
                  <a:cubicBezTo>
                    <a:pt x="424" y="424"/>
                    <a:pt x="424" y="424"/>
                    <a:pt x="423" y="425"/>
                  </a:cubicBezTo>
                  <a:lnTo>
                    <a:pt x="387" y="454"/>
                  </a:lnTo>
                  <a:cubicBezTo>
                    <a:pt x="387" y="454"/>
                    <a:pt x="387" y="454"/>
                    <a:pt x="386" y="454"/>
                  </a:cubicBezTo>
                  <a:lnTo>
                    <a:pt x="346" y="476"/>
                  </a:lnTo>
                  <a:cubicBezTo>
                    <a:pt x="346" y="477"/>
                    <a:pt x="345" y="477"/>
                    <a:pt x="345" y="477"/>
                  </a:cubicBezTo>
                  <a:lnTo>
                    <a:pt x="299" y="491"/>
                  </a:lnTo>
                  <a:cubicBezTo>
                    <a:pt x="298" y="491"/>
                    <a:pt x="298" y="491"/>
                    <a:pt x="297" y="491"/>
                  </a:cubicBezTo>
                  <a:lnTo>
                    <a:pt x="249" y="496"/>
                  </a:lnTo>
                  <a:cubicBezTo>
                    <a:pt x="249" y="496"/>
                    <a:pt x="248" y="496"/>
                    <a:pt x="248" y="496"/>
                  </a:cubicBezTo>
                  <a:lnTo>
                    <a:pt x="200" y="491"/>
                  </a:lnTo>
                  <a:cubicBezTo>
                    <a:pt x="199" y="491"/>
                    <a:pt x="199" y="491"/>
                    <a:pt x="198" y="491"/>
                  </a:cubicBezTo>
                  <a:lnTo>
                    <a:pt x="153" y="477"/>
                  </a:lnTo>
                  <a:cubicBezTo>
                    <a:pt x="153" y="477"/>
                    <a:pt x="152" y="477"/>
                    <a:pt x="152" y="477"/>
                  </a:cubicBezTo>
                  <a:lnTo>
                    <a:pt x="111" y="455"/>
                  </a:lnTo>
                  <a:cubicBezTo>
                    <a:pt x="110" y="454"/>
                    <a:pt x="110" y="454"/>
                    <a:pt x="109" y="454"/>
                  </a:cubicBezTo>
                  <a:lnTo>
                    <a:pt x="74" y="425"/>
                  </a:lnTo>
                  <a:cubicBezTo>
                    <a:pt x="74" y="424"/>
                    <a:pt x="74" y="424"/>
                    <a:pt x="73" y="424"/>
                  </a:cubicBezTo>
                  <a:lnTo>
                    <a:pt x="43" y="388"/>
                  </a:lnTo>
                  <a:cubicBezTo>
                    <a:pt x="43" y="387"/>
                    <a:pt x="43" y="387"/>
                    <a:pt x="42" y="386"/>
                  </a:cubicBezTo>
                  <a:lnTo>
                    <a:pt x="20" y="346"/>
                  </a:lnTo>
                  <a:cubicBezTo>
                    <a:pt x="20" y="346"/>
                    <a:pt x="20" y="345"/>
                    <a:pt x="20" y="345"/>
                  </a:cubicBezTo>
                  <a:lnTo>
                    <a:pt x="6" y="299"/>
                  </a:lnTo>
                  <a:cubicBezTo>
                    <a:pt x="6" y="298"/>
                    <a:pt x="6" y="298"/>
                    <a:pt x="6" y="297"/>
                  </a:cubicBezTo>
                  <a:lnTo>
                    <a:pt x="1" y="249"/>
                  </a:lnTo>
                  <a:close/>
                  <a:moveTo>
                    <a:pt x="21" y="296"/>
                  </a:moveTo>
                  <a:lnTo>
                    <a:pt x="21" y="294"/>
                  </a:lnTo>
                  <a:lnTo>
                    <a:pt x="35" y="340"/>
                  </a:lnTo>
                  <a:lnTo>
                    <a:pt x="34" y="339"/>
                  </a:lnTo>
                  <a:lnTo>
                    <a:pt x="56" y="379"/>
                  </a:lnTo>
                  <a:lnTo>
                    <a:pt x="56" y="377"/>
                  </a:lnTo>
                  <a:lnTo>
                    <a:pt x="86" y="413"/>
                  </a:lnTo>
                  <a:lnTo>
                    <a:pt x="85" y="412"/>
                  </a:lnTo>
                  <a:lnTo>
                    <a:pt x="120" y="441"/>
                  </a:lnTo>
                  <a:lnTo>
                    <a:pt x="118" y="440"/>
                  </a:lnTo>
                  <a:lnTo>
                    <a:pt x="159" y="462"/>
                  </a:lnTo>
                  <a:lnTo>
                    <a:pt x="158" y="462"/>
                  </a:lnTo>
                  <a:lnTo>
                    <a:pt x="203" y="476"/>
                  </a:lnTo>
                  <a:lnTo>
                    <a:pt x="201" y="475"/>
                  </a:lnTo>
                  <a:lnTo>
                    <a:pt x="249" y="480"/>
                  </a:lnTo>
                  <a:lnTo>
                    <a:pt x="248" y="480"/>
                  </a:lnTo>
                  <a:lnTo>
                    <a:pt x="296" y="475"/>
                  </a:lnTo>
                  <a:lnTo>
                    <a:pt x="294" y="476"/>
                  </a:lnTo>
                  <a:lnTo>
                    <a:pt x="340" y="462"/>
                  </a:lnTo>
                  <a:lnTo>
                    <a:pt x="339" y="462"/>
                  </a:lnTo>
                  <a:lnTo>
                    <a:pt x="379" y="440"/>
                  </a:lnTo>
                  <a:lnTo>
                    <a:pt x="377" y="441"/>
                  </a:lnTo>
                  <a:lnTo>
                    <a:pt x="413" y="412"/>
                  </a:lnTo>
                  <a:lnTo>
                    <a:pt x="412" y="413"/>
                  </a:lnTo>
                  <a:lnTo>
                    <a:pt x="441" y="377"/>
                  </a:lnTo>
                  <a:lnTo>
                    <a:pt x="440" y="379"/>
                  </a:lnTo>
                  <a:lnTo>
                    <a:pt x="462" y="339"/>
                  </a:lnTo>
                  <a:lnTo>
                    <a:pt x="462" y="340"/>
                  </a:lnTo>
                  <a:lnTo>
                    <a:pt x="476" y="294"/>
                  </a:lnTo>
                  <a:lnTo>
                    <a:pt x="476" y="296"/>
                  </a:lnTo>
                  <a:lnTo>
                    <a:pt x="481" y="248"/>
                  </a:lnTo>
                  <a:lnTo>
                    <a:pt x="481" y="249"/>
                  </a:lnTo>
                  <a:lnTo>
                    <a:pt x="476" y="201"/>
                  </a:lnTo>
                  <a:lnTo>
                    <a:pt x="476" y="203"/>
                  </a:lnTo>
                  <a:lnTo>
                    <a:pt x="462" y="158"/>
                  </a:lnTo>
                  <a:lnTo>
                    <a:pt x="462" y="159"/>
                  </a:lnTo>
                  <a:lnTo>
                    <a:pt x="440" y="118"/>
                  </a:lnTo>
                  <a:lnTo>
                    <a:pt x="441" y="120"/>
                  </a:lnTo>
                  <a:lnTo>
                    <a:pt x="412" y="85"/>
                  </a:lnTo>
                  <a:lnTo>
                    <a:pt x="413" y="86"/>
                  </a:lnTo>
                  <a:lnTo>
                    <a:pt x="377" y="56"/>
                  </a:lnTo>
                  <a:lnTo>
                    <a:pt x="379" y="56"/>
                  </a:lnTo>
                  <a:lnTo>
                    <a:pt x="339" y="34"/>
                  </a:lnTo>
                  <a:lnTo>
                    <a:pt x="340" y="35"/>
                  </a:lnTo>
                  <a:lnTo>
                    <a:pt x="294" y="21"/>
                  </a:lnTo>
                  <a:lnTo>
                    <a:pt x="296" y="21"/>
                  </a:lnTo>
                  <a:lnTo>
                    <a:pt x="248" y="16"/>
                  </a:lnTo>
                  <a:lnTo>
                    <a:pt x="249" y="16"/>
                  </a:lnTo>
                  <a:lnTo>
                    <a:pt x="201" y="21"/>
                  </a:lnTo>
                  <a:lnTo>
                    <a:pt x="203" y="21"/>
                  </a:lnTo>
                  <a:lnTo>
                    <a:pt x="158" y="35"/>
                  </a:lnTo>
                  <a:lnTo>
                    <a:pt x="159" y="35"/>
                  </a:lnTo>
                  <a:lnTo>
                    <a:pt x="118" y="57"/>
                  </a:lnTo>
                  <a:lnTo>
                    <a:pt x="120" y="56"/>
                  </a:lnTo>
                  <a:lnTo>
                    <a:pt x="85" y="86"/>
                  </a:lnTo>
                  <a:lnTo>
                    <a:pt x="86" y="85"/>
                  </a:lnTo>
                  <a:lnTo>
                    <a:pt x="56" y="120"/>
                  </a:lnTo>
                  <a:lnTo>
                    <a:pt x="57" y="118"/>
                  </a:lnTo>
                  <a:lnTo>
                    <a:pt x="35" y="159"/>
                  </a:lnTo>
                  <a:lnTo>
                    <a:pt x="35" y="158"/>
                  </a:lnTo>
                  <a:lnTo>
                    <a:pt x="21" y="203"/>
                  </a:lnTo>
                  <a:lnTo>
                    <a:pt x="21" y="201"/>
                  </a:lnTo>
                  <a:lnTo>
                    <a:pt x="16" y="249"/>
                  </a:lnTo>
                  <a:lnTo>
                    <a:pt x="16" y="248"/>
                  </a:lnTo>
                  <a:lnTo>
                    <a:pt x="21" y="296"/>
                  </a:lnTo>
                  <a:close/>
                </a:path>
              </a:pathLst>
            </a:custGeom>
            <a:grp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64" name="Oval 66"/>
            <p:cNvSpPr>
              <a:spLocks noChangeArrowheads="1"/>
            </p:cNvSpPr>
            <p:nvPr/>
          </p:nvSpPr>
          <p:spPr bwMode="auto">
            <a:xfrm>
              <a:off x="6988176" y="4964113"/>
              <a:ext cx="211138" cy="214312"/>
            </a:xfrm>
            <a:prstGeom prst="ellipse">
              <a:avLst/>
            </a:pr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65" name="Freeform 67"/>
            <p:cNvSpPr>
              <a:spLocks noEditPoints="1"/>
            </p:cNvSpPr>
            <p:nvPr/>
          </p:nvSpPr>
          <p:spPr bwMode="auto">
            <a:xfrm>
              <a:off x="7050088" y="5029200"/>
              <a:ext cx="88900" cy="22225"/>
            </a:xfrm>
            <a:custGeom>
              <a:avLst/>
              <a:gdLst/>
              <a:ahLst/>
              <a:cxnLst>
                <a:cxn ang="0">
                  <a:pos x="0" y="25"/>
                </a:cxn>
                <a:cxn ang="0">
                  <a:pos x="25" y="0"/>
                </a:cxn>
                <a:cxn ang="0">
                  <a:pos x="50" y="25"/>
                </a:cxn>
                <a:cxn ang="0">
                  <a:pos x="25" y="50"/>
                </a:cxn>
                <a:cxn ang="0">
                  <a:pos x="0" y="25"/>
                </a:cxn>
                <a:cxn ang="0">
                  <a:pos x="153" y="25"/>
                </a:cxn>
                <a:cxn ang="0">
                  <a:pos x="178" y="0"/>
                </a:cxn>
                <a:cxn ang="0">
                  <a:pos x="203" y="25"/>
                </a:cxn>
                <a:cxn ang="0">
                  <a:pos x="178" y="50"/>
                </a:cxn>
                <a:cxn ang="0">
                  <a:pos x="153" y="25"/>
                </a:cxn>
              </a:cxnLst>
              <a:rect l="0" t="0" r="r" b="b"/>
              <a:pathLst>
                <a:path w="203" h="50">
                  <a:moveTo>
                    <a:pt x="0" y="25"/>
                  </a:moveTo>
                  <a:cubicBezTo>
                    <a:pt x="0" y="11"/>
                    <a:pt x="11" y="0"/>
                    <a:pt x="25" y="0"/>
                  </a:cubicBezTo>
                  <a:cubicBezTo>
                    <a:pt x="38" y="0"/>
                    <a:pt x="50" y="11"/>
                    <a:pt x="50" y="25"/>
                  </a:cubicBezTo>
                  <a:cubicBezTo>
                    <a:pt x="50" y="38"/>
                    <a:pt x="38" y="50"/>
                    <a:pt x="25" y="50"/>
                  </a:cubicBezTo>
                  <a:cubicBezTo>
                    <a:pt x="11" y="50"/>
                    <a:pt x="0" y="38"/>
                    <a:pt x="0" y="25"/>
                  </a:cubicBezTo>
                  <a:close/>
                  <a:moveTo>
                    <a:pt x="153" y="25"/>
                  </a:moveTo>
                  <a:cubicBezTo>
                    <a:pt x="153" y="11"/>
                    <a:pt x="165" y="0"/>
                    <a:pt x="178" y="0"/>
                  </a:cubicBezTo>
                  <a:cubicBezTo>
                    <a:pt x="192" y="0"/>
                    <a:pt x="203" y="11"/>
                    <a:pt x="203" y="25"/>
                  </a:cubicBezTo>
                  <a:cubicBezTo>
                    <a:pt x="203" y="38"/>
                    <a:pt x="192" y="50"/>
                    <a:pt x="178" y="50"/>
                  </a:cubicBezTo>
                  <a:cubicBezTo>
                    <a:pt x="165" y="50"/>
                    <a:pt x="153" y="38"/>
                    <a:pt x="153" y="25"/>
                  </a:cubicBezTo>
                  <a:close/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66" name="Freeform 68"/>
            <p:cNvSpPr>
              <a:spLocks noEditPoints="1"/>
            </p:cNvSpPr>
            <p:nvPr/>
          </p:nvSpPr>
          <p:spPr bwMode="auto">
            <a:xfrm>
              <a:off x="7045326" y="5024438"/>
              <a:ext cx="96838" cy="30162"/>
            </a:xfrm>
            <a:custGeom>
              <a:avLst/>
              <a:gdLst/>
              <a:ahLst/>
              <a:cxnLst>
                <a:cxn ang="0">
                  <a:pos x="1" y="31"/>
                </a:cxn>
                <a:cxn ang="0">
                  <a:pos x="13" y="8"/>
                </a:cxn>
                <a:cxn ang="0">
                  <a:pos x="37" y="1"/>
                </a:cxn>
                <a:cxn ang="0">
                  <a:pos x="58" y="12"/>
                </a:cxn>
                <a:cxn ang="0">
                  <a:pos x="66" y="37"/>
                </a:cxn>
                <a:cxn ang="0">
                  <a:pos x="54" y="58"/>
                </a:cxn>
                <a:cxn ang="0">
                  <a:pos x="30" y="66"/>
                </a:cxn>
                <a:cxn ang="0">
                  <a:pos x="8" y="54"/>
                </a:cxn>
                <a:cxn ang="0">
                  <a:pos x="23" y="47"/>
                </a:cxn>
                <a:cxn ang="0">
                  <a:pos x="37" y="51"/>
                </a:cxn>
                <a:cxn ang="0">
                  <a:pos x="47" y="43"/>
                </a:cxn>
                <a:cxn ang="0">
                  <a:pos x="51" y="30"/>
                </a:cxn>
                <a:cxn ang="0">
                  <a:pos x="43" y="19"/>
                </a:cxn>
                <a:cxn ang="0">
                  <a:pos x="30" y="16"/>
                </a:cxn>
                <a:cxn ang="0">
                  <a:pos x="18" y="23"/>
                </a:cxn>
                <a:cxn ang="0">
                  <a:pos x="16" y="36"/>
                </a:cxn>
                <a:cxn ang="0">
                  <a:pos x="23" y="47"/>
                </a:cxn>
                <a:cxn ang="0">
                  <a:pos x="154" y="30"/>
                </a:cxn>
                <a:cxn ang="0">
                  <a:pos x="166" y="8"/>
                </a:cxn>
                <a:cxn ang="0">
                  <a:pos x="189" y="1"/>
                </a:cxn>
                <a:cxn ang="0">
                  <a:pos x="212" y="13"/>
                </a:cxn>
                <a:cxn ang="0">
                  <a:pos x="219" y="37"/>
                </a:cxn>
                <a:cxn ang="0">
                  <a:pos x="208" y="58"/>
                </a:cxn>
                <a:cxn ang="0">
                  <a:pos x="183" y="66"/>
                </a:cxn>
                <a:cxn ang="0">
                  <a:pos x="162" y="54"/>
                </a:cxn>
                <a:cxn ang="0">
                  <a:pos x="177" y="47"/>
                </a:cxn>
                <a:cxn ang="0">
                  <a:pos x="190" y="51"/>
                </a:cxn>
                <a:cxn ang="0">
                  <a:pos x="201" y="43"/>
                </a:cxn>
                <a:cxn ang="0">
                  <a:pos x="204" y="30"/>
                </a:cxn>
                <a:cxn ang="0">
                  <a:pos x="197" y="18"/>
                </a:cxn>
                <a:cxn ang="0">
                  <a:pos x="184" y="16"/>
                </a:cxn>
                <a:cxn ang="0">
                  <a:pos x="173" y="23"/>
                </a:cxn>
                <a:cxn ang="0">
                  <a:pos x="169" y="37"/>
                </a:cxn>
                <a:cxn ang="0">
                  <a:pos x="177" y="47"/>
                </a:cxn>
              </a:cxnLst>
              <a:rect l="0" t="0" r="r" b="b"/>
              <a:pathLst>
                <a:path w="220" h="67">
                  <a:moveTo>
                    <a:pt x="1" y="37"/>
                  </a:moveTo>
                  <a:cubicBezTo>
                    <a:pt x="0" y="35"/>
                    <a:pt x="0" y="32"/>
                    <a:pt x="1" y="31"/>
                  </a:cubicBezTo>
                  <a:lnTo>
                    <a:pt x="8" y="13"/>
                  </a:lnTo>
                  <a:cubicBezTo>
                    <a:pt x="9" y="10"/>
                    <a:pt x="10" y="9"/>
                    <a:pt x="13" y="8"/>
                  </a:cubicBezTo>
                  <a:lnTo>
                    <a:pt x="31" y="1"/>
                  </a:lnTo>
                  <a:cubicBezTo>
                    <a:pt x="32" y="0"/>
                    <a:pt x="35" y="0"/>
                    <a:pt x="37" y="1"/>
                  </a:cubicBezTo>
                  <a:lnTo>
                    <a:pt x="54" y="8"/>
                  </a:lnTo>
                  <a:cubicBezTo>
                    <a:pt x="55" y="9"/>
                    <a:pt x="57" y="10"/>
                    <a:pt x="58" y="12"/>
                  </a:cubicBezTo>
                  <a:lnTo>
                    <a:pt x="66" y="30"/>
                  </a:lnTo>
                  <a:cubicBezTo>
                    <a:pt x="67" y="32"/>
                    <a:pt x="67" y="35"/>
                    <a:pt x="66" y="37"/>
                  </a:cubicBezTo>
                  <a:lnTo>
                    <a:pt x="58" y="54"/>
                  </a:lnTo>
                  <a:cubicBezTo>
                    <a:pt x="57" y="56"/>
                    <a:pt x="56" y="57"/>
                    <a:pt x="54" y="58"/>
                  </a:cubicBezTo>
                  <a:lnTo>
                    <a:pt x="37" y="66"/>
                  </a:lnTo>
                  <a:cubicBezTo>
                    <a:pt x="35" y="67"/>
                    <a:pt x="32" y="67"/>
                    <a:pt x="30" y="66"/>
                  </a:cubicBezTo>
                  <a:lnTo>
                    <a:pt x="12" y="58"/>
                  </a:lnTo>
                  <a:cubicBezTo>
                    <a:pt x="10" y="57"/>
                    <a:pt x="9" y="55"/>
                    <a:pt x="8" y="54"/>
                  </a:cubicBezTo>
                  <a:lnTo>
                    <a:pt x="1" y="37"/>
                  </a:lnTo>
                  <a:close/>
                  <a:moveTo>
                    <a:pt x="23" y="47"/>
                  </a:moveTo>
                  <a:lnTo>
                    <a:pt x="19" y="43"/>
                  </a:lnTo>
                  <a:lnTo>
                    <a:pt x="37" y="51"/>
                  </a:lnTo>
                  <a:lnTo>
                    <a:pt x="30" y="51"/>
                  </a:lnTo>
                  <a:lnTo>
                    <a:pt x="47" y="43"/>
                  </a:lnTo>
                  <a:lnTo>
                    <a:pt x="43" y="47"/>
                  </a:lnTo>
                  <a:lnTo>
                    <a:pt x="51" y="30"/>
                  </a:lnTo>
                  <a:lnTo>
                    <a:pt x="51" y="37"/>
                  </a:lnTo>
                  <a:lnTo>
                    <a:pt x="43" y="19"/>
                  </a:lnTo>
                  <a:lnTo>
                    <a:pt x="47" y="23"/>
                  </a:lnTo>
                  <a:lnTo>
                    <a:pt x="30" y="16"/>
                  </a:lnTo>
                  <a:lnTo>
                    <a:pt x="36" y="16"/>
                  </a:lnTo>
                  <a:lnTo>
                    <a:pt x="18" y="23"/>
                  </a:lnTo>
                  <a:lnTo>
                    <a:pt x="23" y="18"/>
                  </a:lnTo>
                  <a:lnTo>
                    <a:pt x="16" y="36"/>
                  </a:lnTo>
                  <a:lnTo>
                    <a:pt x="16" y="30"/>
                  </a:lnTo>
                  <a:lnTo>
                    <a:pt x="23" y="47"/>
                  </a:lnTo>
                  <a:close/>
                  <a:moveTo>
                    <a:pt x="154" y="37"/>
                  </a:moveTo>
                  <a:cubicBezTo>
                    <a:pt x="153" y="35"/>
                    <a:pt x="153" y="32"/>
                    <a:pt x="154" y="30"/>
                  </a:cubicBezTo>
                  <a:lnTo>
                    <a:pt x="162" y="12"/>
                  </a:lnTo>
                  <a:cubicBezTo>
                    <a:pt x="163" y="10"/>
                    <a:pt x="165" y="9"/>
                    <a:pt x="166" y="8"/>
                  </a:cubicBezTo>
                  <a:lnTo>
                    <a:pt x="183" y="1"/>
                  </a:lnTo>
                  <a:cubicBezTo>
                    <a:pt x="185" y="0"/>
                    <a:pt x="187" y="0"/>
                    <a:pt x="189" y="1"/>
                  </a:cubicBezTo>
                  <a:lnTo>
                    <a:pt x="207" y="8"/>
                  </a:lnTo>
                  <a:cubicBezTo>
                    <a:pt x="209" y="9"/>
                    <a:pt x="211" y="10"/>
                    <a:pt x="212" y="13"/>
                  </a:cubicBezTo>
                  <a:lnTo>
                    <a:pt x="219" y="31"/>
                  </a:lnTo>
                  <a:cubicBezTo>
                    <a:pt x="220" y="32"/>
                    <a:pt x="220" y="35"/>
                    <a:pt x="219" y="37"/>
                  </a:cubicBezTo>
                  <a:lnTo>
                    <a:pt x="212" y="54"/>
                  </a:lnTo>
                  <a:cubicBezTo>
                    <a:pt x="211" y="55"/>
                    <a:pt x="210" y="57"/>
                    <a:pt x="208" y="58"/>
                  </a:cubicBezTo>
                  <a:lnTo>
                    <a:pt x="190" y="66"/>
                  </a:lnTo>
                  <a:cubicBezTo>
                    <a:pt x="188" y="67"/>
                    <a:pt x="185" y="67"/>
                    <a:pt x="183" y="66"/>
                  </a:cubicBezTo>
                  <a:lnTo>
                    <a:pt x="166" y="58"/>
                  </a:lnTo>
                  <a:cubicBezTo>
                    <a:pt x="164" y="57"/>
                    <a:pt x="163" y="56"/>
                    <a:pt x="162" y="54"/>
                  </a:cubicBezTo>
                  <a:lnTo>
                    <a:pt x="154" y="37"/>
                  </a:lnTo>
                  <a:close/>
                  <a:moveTo>
                    <a:pt x="177" y="47"/>
                  </a:moveTo>
                  <a:lnTo>
                    <a:pt x="173" y="43"/>
                  </a:lnTo>
                  <a:lnTo>
                    <a:pt x="190" y="51"/>
                  </a:lnTo>
                  <a:lnTo>
                    <a:pt x="183" y="51"/>
                  </a:lnTo>
                  <a:lnTo>
                    <a:pt x="201" y="43"/>
                  </a:lnTo>
                  <a:lnTo>
                    <a:pt x="197" y="47"/>
                  </a:lnTo>
                  <a:lnTo>
                    <a:pt x="204" y="30"/>
                  </a:lnTo>
                  <a:lnTo>
                    <a:pt x="204" y="36"/>
                  </a:lnTo>
                  <a:lnTo>
                    <a:pt x="197" y="18"/>
                  </a:lnTo>
                  <a:lnTo>
                    <a:pt x="202" y="23"/>
                  </a:lnTo>
                  <a:lnTo>
                    <a:pt x="184" y="16"/>
                  </a:lnTo>
                  <a:lnTo>
                    <a:pt x="190" y="16"/>
                  </a:lnTo>
                  <a:lnTo>
                    <a:pt x="173" y="23"/>
                  </a:lnTo>
                  <a:lnTo>
                    <a:pt x="177" y="19"/>
                  </a:lnTo>
                  <a:lnTo>
                    <a:pt x="169" y="37"/>
                  </a:lnTo>
                  <a:lnTo>
                    <a:pt x="169" y="30"/>
                  </a:lnTo>
                  <a:lnTo>
                    <a:pt x="177" y="47"/>
                  </a:lnTo>
                  <a:close/>
                </a:path>
              </a:pathLst>
            </a:custGeom>
            <a:grp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67" name="Freeform 69"/>
            <p:cNvSpPr>
              <a:spLocks/>
            </p:cNvSpPr>
            <p:nvPr/>
          </p:nvSpPr>
          <p:spPr bwMode="auto">
            <a:xfrm>
              <a:off x="7035801" y="5114925"/>
              <a:ext cx="117475" cy="26987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72" y="34"/>
                </a:cxn>
                <a:cxn ang="0">
                  <a:pos x="70" y="34"/>
                </a:cxn>
                <a:cxn ang="0">
                  <a:pos x="135" y="45"/>
                </a:cxn>
                <a:cxn ang="0">
                  <a:pos x="132" y="45"/>
                </a:cxn>
                <a:cxn ang="0">
                  <a:pos x="197" y="34"/>
                </a:cxn>
                <a:cxn ang="0">
                  <a:pos x="195" y="34"/>
                </a:cxn>
                <a:cxn ang="0">
                  <a:pos x="260" y="0"/>
                </a:cxn>
                <a:cxn ang="0">
                  <a:pos x="267" y="15"/>
                </a:cxn>
                <a:cxn ang="0">
                  <a:pos x="202" y="49"/>
                </a:cxn>
                <a:cxn ang="0">
                  <a:pos x="200" y="49"/>
                </a:cxn>
                <a:cxn ang="0">
                  <a:pos x="135" y="60"/>
                </a:cxn>
                <a:cxn ang="0">
                  <a:pos x="132" y="60"/>
                </a:cxn>
                <a:cxn ang="0">
                  <a:pos x="67" y="49"/>
                </a:cxn>
                <a:cxn ang="0">
                  <a:pos x="65" y="49"/>
                </a:cxn>
                <a:cxn ang="0">
                  <a:pos x="0" y="15"/>
                </a:cxn>
                <a:cxn ang="0">
                  <a:pos x="7" y="0"/>
                </a:cxn>
              </a:cxnLst>
              <a:rect l="0" t="0" r="r" b="b"/>
              <a:pathLst>
                <a:path w="267" h="61">
                  <a:moveTo>
                    <a:pt x="7" y="0"/>
                  </a:moveTo>
                  <a:lnTo>
                    <a:pt x="72" y="34"/>
                  </a:lnTo>
                  <a:lnTo>
                    <a:pt x="70" y="34"/>
                  </a:lnTo>
                  <a:lnTo>
                    <a:pt x="135" y="45"/>
                  </a:lnTo>
                  <a:lnTo>
                    <a:pt x="132" y="45"/>
                  </a:lnTo>
                  <a:lnTo>
                    <a:pt x="197" y="34"/>
                  </a:lnTo>
                  <a:lnTo>
                    <a:pt x="195" y="34"/>
                  </a:lnTo>
                  <a:lnTo>
                    <a:pt x="260" y="0"/>
                  </a:lnTo>
                  <a:lnTo>
                    <a:pt x="267" y="15"/>
                  </a:lnTo>
                  <a:lnTo>
                    <a:pt x="202" y="49"/>
                  </a:lnTo>
                  <a:cubicBezTo>
                    <a:pt x="201" y="49"/>
                    <a:pt x="201" y="49"/>
                    <a:pt x="200" y="49"/>
                  </a:cubicBezTo>
                  <a:lnTo>
                    <a:pt x="135" y="60"/>
                  </a:lnTo>
                  <a:cubicBezTo>
                    <a:pt x="134" y="61"/>
                    <a:pt x="133" y="61"/>
                    <a:pt x="132" y="60"/>
                  </a:cubicBezTo>
                  <a:lnTo>
                    <a:pt x="67" y="49"/>
                  </a:lnTo>
                  <a:cubicBezTo>
                    <a:pt x="66" y="49"/>
                    <a:pt x="66" y="49"/>
                    <a:pt x="65" y="49"/>
                  </a:cubicBezTo>
                  <a:lnTo>
                    <a:pt x="0" y="15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68" name="Freeform 70"/>
            <p:cNvSpPr>
              <a:spLocks noEditPoints="1"/>
            </p:cNvSpPr>
            <p:nvPr/>
          </p:nvSpPr>
          <p:spPr bwMode="auto">
            <a:xfrm>
              <a:off x="6985001" y="4960938"/>
              <a:ext cx="217488" cy="220662"/>
            </a:xfrm>
            <a:custGeom>
              <a:avLst/>
              <a:gdLst/>
              <a:ahLst/>
              <a:cxnLst>
                <a:cxn ang="0">
                  <a:pos x="6" y="200"/>
                </a:cxn>
                <a:cxn ang="0">
                  <a:pos x="20" y="152"/>
                </a:cxn>
                <a:cxn ang="0">
                  <a:pos x="73" y="74"/>
                </a:cxn>
                <a:cxn ang="0">
                  <a:pos x="111" y="42"/>
                </a:cxn>
                <a:cxn ang="0">
                  <a:pos x="198" y="6"/>
                </a:cxn>
                <a:cxn ang="0">
                  <a:pos x="249" y="0"/>
                </a:cxn>
                <a:cxn ang="0">
                  <a:pos x="345" y="20"/>
                </a:cxn>
                <a:cxn ang="0">
                  <a:pos x="388" y="43"/>
                </a:cxn>
                <a:cxn ang="0">
                  <a:pos x="454" y="109"/>
                </a:cxn>
                <a:cxn ang="0">
                  <a:pos x="477" y="153"/>
                </a:cxn>
                <a:cxn ang="0">
                  <a:pos x="496" y="248"/>
                </a:cxn>
                <a:cxn ang="0">
                  <a:pos x="491" y="299"/>
                </a:cxn>
                <a:cxn ang="0">
                  <a:pos x="454" y="386"/>
                </a:cxn>
                <a:cxn ang="0">
                  <a:pos x="423" y="425"/>
                </a:cxn>
                <a:cxn ang="0">
                  <a:pos x="346" y="476"/>
                </a:cxn>
                <a:cxn ang="0">
                  <a:pos x="297" y="491"/>
                </a:cxn>
                <a:cxn ang="0">
                  <a:pos x="200" y="491"/>
                </a:cxn>
                <a:cxn ang="0">
                  <a:pos x="152" y="477"/>
                </a:cxn>
                <a:cxn ang="0">
                  <a:pos x="74" y="425"/>
                </a:cxn>
                <a:cxn ang="0">
                  <a:pos x="42" y="386"/>
                </a:cxn>
                <a:cxn ang="0">
                  <a:pos x="6" y="299"/>
                </a:cxn>
                <a:cxn ang="0">
                  <a:pos x="21" y="296"/>
                </a:cxn>
                <a:cxn ang="0">
                  <a:pos x="34" y="339"/>
                </a:cxn>
                <a:cxn ang="0">
                  <a:pos x="86" y="413"/>
                </a:cxn>
                <a:cxn ang="0">
                  <a:pos x="118" y="440"/>
                </a:cxn>
                <a:cxn ang="0">
                  <a:pos x="203" y="476"/>
                </a:cxn>
                <a:cxn ang="0">
                  <a:pos x="248" y="480"/>
                </a:cxn>
                <a:cxn ang="0">
                  <a:pos x="340" y="462"/>
                </a:cxn>
                <a:cxn ang="0">
                  <a:pos x="377" y="441"/>
                </a:cxn>
                <a:cxn ang="0">
                  <a:pos x="441" y="377"/>
                </a:cxn>
                <a:cxn ang="0">
                  <a:pos x="462" y="340"/>
                </a:cxn>
                <a:cxn ang="0">
                  <a:pos x="481" y="248"/>
                </a:cxn>
                <a:cxn ang="0">
                  <a:pos x="476" y="203"/>
                </a:cxn>
                <a:cxn ang="0">
                  <a:pos x="440" y="118"/>
                </a:cxn>
                <a:cxn ang="0">
                  <a:pos x="413" y="86"/>
                </a:cxn>
                <a:cxn ang="0">
                  <a:pos x="339" y="34"/>
                </a:cxn>
                <a:cxn ang="0">
                  <a:pos x="296" y="21"/>
                </a:cxn>
                <a:cxn ang="0">
                  <a:pos x="201" y="21"/>
                </a:cxn>
                <a:cxn ang="0">
                  <a:pos x="159" y="35"/>
                </a:cxn>
                <a:cxn ang="0">
                  <a:pos x="85" y="86"/>
                </a:cxn>
                <a:cxn ang="0">
                  <a:pos x="57" y="118"/>
                </a:cxn>
                <a:cxn ang="0">
                  <a:pos x="21" y="203"/>
                </a:cxn>
                <a:cxn ang="0">
                  <a:pos x="16" y="248"/>
                </a:cxn>
              </a:cxnLst>
              <a:rect l="0" t="0" r="r" b="b"/>
              <a:pathLst>
                <a:path w="496" h="496">
                  <a:moveTo>
                    <a:pt x="1" y="249"/>
                  </a:moveTo>
                  <a:cubicBezTo>
                    <a:pt x="0" y="249"/>
                    <a:pt x="0" y="248"/>
                    <a:pt x="1" y="248"/>
                  </a:cubicBezTo>
                  <a:lnTo>
                    <a:pt x="6" y="200"/>
                  </a:lnTo>
                  <a:cubicBezTo>
                    <a:pt x="6" y="199"/>
                    <a:pt x="6" y="199"/>
                    <a:pt x="6" y="198"/>
                  </a:cubicBezTo>
                  <a:lnTo>
                    <a:pt x="20" y="153"/>
                  </a:lnTo>
                  <a:cubicBezTo>
                    <a:pt x="20" y="153"/>
                    <a:pt x="20" y="152"/>
                    <a:pt x="20" y="152"/>
                  </a:cubicBezTo>
                  <a:lnTo>
                    <a:pt x="42" y="111"/>
                  </a:lnTo>
                  <a:cubicBezTo>
                    <a:pt x="43" y="110"/>
                    <a:pt x="43" y="110"/>
                    <a:pt x="43" y="109"/>
                  </a:cubicBezTo>
                  <a:lnTo>
                    <a:pt x="73" y="74"/>
                  </a:lnTo>
                  <a:cubicBezTo>
                    <a:pt x="74" y="74"/>
                    <a:pt x="74" y="74"/>
                    <a:pt x="74" y="73"/>
                  </a:cubicBezTo>
                  <a:lnTo>
                    <a:pt x="109" y="43"/>
                  </a:lnTo>
                  <a:cubicBezTo>
                    <a:pt x="110" y="43"/>
                    <a:pt x="110" y="43"/>
                    <a:pt x="111" y="42"/>
                  </a:cubicBezTo>
                  <a:lnTo>
                    <a:pt x="152" y="20"/>
                  </a:lnTo>
                  <a:cubicBezTo>
                    <a:pt x="152" y="20"/>
                    <a:pt x="153" y="20"/>
                    <a:pt x="153" y="20"/>
                  </a:cubicBezTo>
                  <a:lnTo>
                    <a:pt x="198" y="6"/>
                  </a:lnTo>
                  <a:cubicBezTo>
                    <a:pt x="199" y="6"/>
                    <a:pt x="199" y="6"/>
                    <a:pt x="200" y="5"/>
                  </a:cubicBezTo>
                  <a:lnTo>
                    <a:pt x="248" y="0"/>
                  </a:lnTo>
                  <a:cubicBezTo>
                    <a:pt x="248" y="0"/>
                    <a:pt x="249" y="0"/>
                    <a:pt x="249" y="0"/>
                  </a:cubicBezTo>
                  <a:lnTo>
                    <a:pt x="297" y="5"/>
                  </a:lnTo>
                  <a:cubicBezTo>
                    <a:pt x="298" y="6"/>
                    <a:pt x="298" y="6"/>
                    <a:pt x="299" y="6"/>
                  </a:cubicBezTo>
                  <a:lnTo>
                    <a:pt x="345" y="20"/>
                  </a:lnTo>
                  <a:cubicBezTo>
                    <a:pt x="345" y="20"/>
                    <a:pt x="346" y="20"/>
                    <a:pt x="346" y="20"/>
                  </a:cubicBezTo>
                  <a:lnTo>
                    <a:pt x="386" y="42"/>
                  </a:lnTo>
                  <a:cubicBezTo>
                    <a:pt x="387" y="43"/>
                    <a:pt x="387" y="43"/>
                    <a:pt x="388" y="43"/>
                  </a:cubicBezTo>
                  <a:lnTo>
                    <a:pt x="424" y="73"/>
                  </a:lnTo>
                  <a:cubicBezTo>
                    <a:pt x="424" y="74"/>
                    <a:pt x="424" y="74"/>
                    <a:pt x="425" y="74"/>
                  </a:cubicBezTo>
                  <a:lnTo>
                    <a:pt x="454" y="109"/>
                  </a:lnTo>
                  <a:cubicBezTo>
                    <a:pt x="454" y="110"/>
                    <a:pt x="454" y="110"/>
                    <a:pt x="455" y="111"/>
                  </a:cubicBezTo>
                  <a:lnTo>
                    <a:pt x="477" y="152"/>
                  </a:lnTo>
                  <a:cubicBezTo>
                    <a:pt x="477" y="152"/>
                    <a:pt x="477" y="153"/>
                    <a:pt x="477" y="153"/>
                  </a:cubicBezTo>
                  <a:lnTo>
                    <a:pt x="491" y="198"/>
                  </a:lnTo>
                  <a:cubicBezTo>
                    <a:pt x="491" y="199"/>
                    <a:pt x="491" y="199"/>
                    <a:pt x="491" y="200"/>
                  </a:cubicBezTo>
                  <a:lnTo>
                    <a:pt x="496" y="248"/>
                  </a:lnTo>
                  <a:cubicBezTo>
                    <a:pt x="496" y="248"/>
                    <a:pt x="496" y="249"/>
                    <a:pt x="496" y="249"/>
                  </a:cubicBezTo>
                  <a:lnTo>
                    <a:pt x="491" y="297"/>
                  </a:lnTo>
                  <a:cubicBezTo>
                    <a:pt x="491" y="298"/>
                    <a:pt x="491" y="298"/>
                    <a:pt x="491" y="299"/>
                  </a:cubicBezTo>
                  <a:lnTo>
                    <a:pt x="477" y="345"/>
                  </a:lnTo>
                  <a:cubicBezTo>
                    <a:pt x="477" y="345"/>
                    <a:pt x="477" y="346"/>
                    <a:pt x="476" y="346"/>
                  </a:cubicBezTo>
                  <a:lnTo>
                    <a:pt x="454" y="386"/>
                  </a:lnTo>
                  <a:cubicBezTo>
                    <a:pt x="454" y="387"/>
                    <a:pt x="454" y="387"/>
                    <a:pt x="454" y="387"/>
                  </a:cubicBezTo>
                  <a:lnTo>
                    <a:pt x="425" y="423"/>
                  </a:lnTo>
                  <a:cubicBezTo>
                    <a:pt x="424" y="424"/>
                    <a:pt x="424" y="424"/>
                    <a:pt x="423" y="425"/>
                  </a:cubicBezTo>
                  <a:lnTo>
                    <a:pt x="387" y="454"/>
                  </a:lnTo>
                  <a:cubicBezTo>
                    <a:pt x="387" y="454"/>
                    <a:pt x="387" y="454"/>
                    <a:pt x="386" y="454"/>
                  </a:cubicBezTo>
                  <a:lnTo>
                    <a:pt x="346" y="476"/>
                  </a:lnTo>
                  <a:cubicBezTo>
                    <a:pt x="346" y="477"/>
                    <a:pt x="345" y="477"/>
                    <a:pt x="345" y="477"/>
                  </a:cubicBezTo>
                  <a:lnTo>
                    <a:pt x="299" y="491"/>
                  </a:lnTo>
                  <a:cubicBezTo>
                    <a:pt x="298" y="491"/>
                    <a:pt x="298" y="491"/>
                    <a:pt x="297" y="491"/>
                  </a:cubicBezTo>
                  <a:lnTo>
                    <a:pt x="249" y="496"/>
                  </a:lnTo>
                  <a:cubicBezTo>
                    <a:pt x="249" y="496"/>
                    <a:pt x="248" y="496"/>
                    <a:pt x="248" y="496"/>
                  </a:cubicBezTo>
                  <a:lnTo>
                    <a:pt x="200" y="491"/>
                  </a:lnTo>
                  <a:cubicBezTo>
                    <a:pt x="199" y="491"/>
                    <a:pt x="199" y="491"/>
                    <a:pt x="198" y="491"/>
                  </a:cubicBezTo>
                  <a:lnTo>
                    <a:pt x="153" y="477"/>
                  </a:lnTo>
                  <a:cubicBezTo>
                    <a:pt x="153" y="477"/>
                    <a:pt x="152" y="477"/>
                    <a:pt x="152" y="477"/>
                  </a:cubicBezTo>
                  <a:lnTo>
                    <a:pt x="111" y="455"/>
                  </a:lnTo>
                  <a:cubicBezTo>
                    <a:pt x="110" y="454"/>
                    <a:pt x="110" y="454"/>
                    <a:pt x="109" y="454"/>
                  </a:cubicBezTo>
                  <a:lnTo>
                    <a:pt x="74" y="425"/>
                  </a:lnTo>
                  <a:cubicBezTo>
                    <a:pt x="74" y="424"/>
                    <a:pt x="74" y="424"/>
                    <a:pt x="73" y="424"/>
                  </a:cubicBezTo>
                  <a:lnTo>
                    <a:pt x="43" y="388"/>
                  </a:lnTo>
                  <a:cubicBezTo>
                    <a:pt x="43" y="387"/>
                    <a:pt x="43" y="387"/>
                    <a:pt x="42" y="386"/>
                  </a:cubicBezTo>
                  <a:lnTo>
                    <a:pt x="20" y="346"/>
                  </a:lnTo>
                  <a:cubicBezTo>
                    <a:pt x="20" y="346"/>
                    <a:pt x="20" y="345"/>
                    <a:pt x="20" y="345"/>
                  </a:cubicBezTo>
                  <a:lnTo>
                    <a:pt x="6" y="299"/>
                  </a:lnTo>
                  <a:cubicBezTo>
                    <a:pt x="6" y="298"/>
                    <a:pt x="6" y="298"/>
                    <a:pt x="6" y="297"/>
                  </a:cubicBezTo>
                  <a:lnTo>
                    <a:pt x="1" y="249"/>
                  </a:lnTo>
                  <a:close/>
                  <a:moveTo>
                    <a:pt x="21" y="296"/>
                  </a:moveTo>
                  <a:lnTo>
                    <a:pt x="21" y="294"/>
                  </a:lnTo>
                  <a:lnTo>
                    <a:pt x="35" y="340"/>
                  </a:lnTo>
                  <a:lnTo>
                    <a:pt x="34" y="339"/>
                  </a:lnTo>
                  <a:lnTo>
                    <a:pt x="56" y="379"/>
                  </a:lnTo>
                  <a:lnTo>
                    <a:pt x="56" y="377"/>
                  </a:lnTo>
                  <a:lnTo>
                    <a:pt x="86" y="413"/>
                  </a:lnTo>
                  <a:lnTo>
                    <a:pt x="85" y="412"/>
                  </a:lnTo>
                  <a:lnTo>
                    <a:pt x="120" y="441"/>
                  </a:lnTo>
                  <a:lnTo>
                    <a:pt x="118" y="440"/>
                  </a:lnTo>
                  <a:lnTo>
                    <a:pt x="159" y="462"/>
                  </a:lnTo>
                  <a:lnTo>
                    <a:pt x="158" y="462"/>
                  </a:lnTo>
                  <a:lnTo>
                    <a:pt x="203" y="476"/>
                  </a:lnTo>
                  <a:lnTo>
                    <a:pt x="201" y="475"/>
                  </a:lnTo>
                  <a:lnTo>
                    <a:pt x="249" y="480"/>
                  </a:lnTo>
                  <a:lnTo>
                    <a:pt x="248" y="480"/>
                  </a:lnTo>
                  <a:lnTo>
                    <a:pt x="296" y="475"/>
                  </a:lnTo>
                  <a:lnTo>
                    <a:pt x="294" y="476"/>
                  </a:lnTo>
                  <a:lnTo>
                    <a:pt x="340" y="462"/>
                  </a:lnTo>
                  <a:lnTo>
                    <a:pt x="339" y="462"/>
                  </a:lnTo>
                  <a:lnTo>
                    <a:pt x="379" y="440"/>
                  </a:lnTo>
                  <a:lnTo>
                    <a:pt x="377" y="441"/>
                  </a:lnTo>
                  <a:lnTo>
                    <a:pt x="413" y="412"/>
                  </a:lnTo>
                  <a:lnTo>
                    <a:pt x="412" y="413"/>
                  </a:lnTo>
                  <a:lnTo>
                    <a:pt x="441" y="377"/>
                  </a:lnTo>
                  <a:lnTo>
                    <a:pt x="440" y="379"/>
                  </a:lnTo>
                  <a:lnTo>
                    <a:pt x="462" y="339"/>
                  </a:lnTo>
                  <a:lnTo>
                    <a:pt x="462" y="340"/>
                  </a:lnTo>
                  <a:lnTo>
                    <a:pt x="476" y="294"/>
                  </a:lnTo>
                  <a:lnTo>
                    <a:pt x="476" y="296"/>
                  </a:lnTo>
                  <a:lnTo>
                    <a:pt x="481" y="248"/>
                  </a:lnTo>
                  <a:lnTo>
                    <a:pt x="481" y="249"/>
                  </a:lnTo>
                  <a:lnTo>
                    <a:pt x="476" y="201"/>
                  </a:lnTo>
                  <a:lnTo>
                    <a:pt x="476" y="203"/>
                  </a:lnTo>
                  <a:lnTo>
                    <a:pt x="462" y="158"/>
                  </a:lnTo>
                  <a:lnTo>
                    <a:pt x="462" y="159"/>
                  </a:lnTo>
                  <a:lnTo>
                    <a:pt x="440" y="118"/>
                  </a:lnTo>
                  <a:lnTo>
                    <a:pt x="441" y="120"/>
                  </a:lnTo>
                  <a:lnTo>
                    <a:pt x="412" y="85"/>
                  </a:lnTo>
                  <a:lnTo>
                    <a:pt x="413" y="86"/>
                  </a:lnTo>
                  <a:lnTo>
                    <a:pt x="377" y="56"/>
                  </a:lnTo>
                  <a:lnTo>
                    <a:pt x="379" y="56"/>
                  </a:lnTo>
                  <a:lnTo>
                    <a:pt x="339" y="34"/>
                  </a:lnTo>
                  <a:lnTo>
                    <a:pt x="340" y="35"/>
                  </a:lnTo>
                  <a:lnTo>
                    <a:pt x="294" y="21"/>
                  </a:lnTo>
                  <a:lnTo>
                    <a:pt x="296" y="21"/>
                  </a:lnTo>
                  <a:lnTo>
                    <a:pt x="248" y="16"/>
                  </a:lnTo>
                  <a:lnTo>
                    <a:pt x="249" y="16"/>
                  </a:lnTo>
                  <a:lnTo>
                    <a:pt x="201" y="21"/>
                  </a:lnTo>
                  <a:lnTo>
                    <a:pt x="203" y="21"/>
                  </a:lnTo>
                  <a:lnTo>
                    <a:pt x="158" y="35"/>
                  </a:lnTo>
                  <a:lnTo>
                    <a:pt x="159" y="35"/>
                  </a:lnTo>
                  <a:lnTo>
                    <a:pt x="118" y="57"/>
                  </a:lnTo>
                  <a:lnTo>
                    <a:pt x="120" y="56"/>
                  </a:lnTo>
                  <a:lnTo>
                    <a:pt x="85" y="86"/>
                  </a:lnTo>
                  <a:lnTo>
                    <a:pt x="86" y="85"/>
                  </a:lnTo>
                  <a:lnTo>
                    <a:pt x="56" y="120"/>
                  </a:lnTo>
                  <a:lnTo>
                    <a:pt x="57" y="118"/>
                  </a:lnTo>
                  <a:lnTo>
                    <a:pt x="35" y="159"/>
                  </a:lnTo>
                  <a:lnTo>
                    <a:pt x="35" y="158"/>
                  </a:lnTo>
                  <a:lnTo>
                    <a:pt x="21" y="203"/>
                  </a:lnTo>
                  <a:lnTo>
                    <a:pt x="21" y="201"/>
                  </a:lnTo>
                  <a:lnTo>
                    <a:pt x="16" y="249"/>
                  </a:lnTo>
                  <a:lnTo>
                    <a:pt x="16" y="248"/>
                  </a:lnTo>
                  <a:lnTo>
                    <a:pt x="21" y="296"/>
                  </a:lnTo>
                  <a:close/>
                </a:path>
              </a:pathLst>
            </a:custGeom>
            <a:grp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69" name="Oval 71"/>
            <p:cNvSpPr>
              <a:spLocks noChangeArrowheads="1"/>
            </p:cNvSpPr>
            <p:nvPr/>
          </p:nvSpPr>
          <p:spPr bwMode="auto">
            <a:xfrm>
              <a:off x="7677151" y="4964113"/>
              <a:ext cx="217488" cy="214312"/>
            </a:xfrm>
            <a:prstGeom prst="ellipse">
              <a:avLst/>
            </a:pr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70" name="Freeform 72"/>
            <p:cNvSpPr>
              <a:spLocks noEditPoints="1"/>
            </p:cNvSpPr>
            <p:nvPr/>
          </p:nvSpPr>
          <p:spPr bwMode="auto">
            <a:xfrm>
              <a:off x="7739063" y="5029200"/>
              <a:ext cx="92075" cy="22225"/>
            </a:xfrm>
            <a:custGeom>
              <a:avLst/>
              <a:gdLst/>
              <a:ahLst/>
              <a:cxnLst>
                <a:cxn ang="0">
                  <a:pos x="0" y="25"/>
                </a:cxn>
                <a:cxn ang="0">
                  <a:pos x="26" y="0"/>
                </a:cxn>
                <a:cxn ang="0">
                  <a:pos x="52" y="25"/>
                </a:cxn>
                <a:cxn ang="0">
                  <a:pos x="26" y="50"/>
                </a:cxn>
                <a:cxn ang="0">
                  <a:pos x="0" y="25"/>
                </a:cxn>
                <a:cxn ang="0">
                  <a:pos x="159" y="25"/>
                </a:cxn>
                <a:cxn ang="0">
                  <a:pos x="185" y="0"/>
                </a:cxn>
                <a:cxn ang="0">
                  <a:pos x="211" y="25"/>
                </a:cxn>
                <a:cxn ang="0">
                  <a:pos x="185" y="50"/>
                </a:cxn>
                <a:cxn ang="0">
                  <a:pos x="159" y="25"/>
                </a:cxn>
              </a:cxnLst>
              <a:rect l="0" t="0" r="r" b="b"/>
              <a:pathLst>
                <a:path w="211" h="50">
                  <a:moveTo>
                    <a:pt x="0" y="25"/>
                  </a:moveTo>
                  <a:cubicBezTo>
                    <a:pt x="0" y="11"/>
                    <a:pt x="12" y="0"/>
                    <a:pt x="26" y="0"/>
                  </a:cubicBezTo>
                  <a:cubicBezTo>
                    <a:pt x="40" y="0"/>
                    <a:pt x="52" y="11"/>
                    <a:pt x="52" y="25"/>
                  </a:cubicBezTo>
                  <a:cubicBezTo>
                    <a:pt x="52" y="38"/>
                    <a:pt x="40" y="50"/>
                    <a:pt x="26" y="50"/>
                  </a:cubicBezTo>
                  <a:cubicBezTo>
                    <a:pt x="12" y="50"/>
                    <a:pt x="0" y="38"/>
                    <a:pt x="0" y="25"/>
                  </a:cubicBezTo>
                  <a:close/>
                  <a:moveTo>
                    <a:pt x="159" y="25"/>
                  </a:moveTo>
                  <a:cubicBezTo>
                    <a:pt x="159" y="11"/>
                    <a:pt x="171" y="0"/>
                    <a:pt x="185" y="0"/>
                  </a:cubicBezTo>
                  <a:cubicBezTo>
                    <a:pt x="199" y="0"/>
                    <a:pt x="211" y="11"/>
                    <a:pt x="211" y="25"/>
                  </a:cubicBezTo>
                  <a:cubicBezTo>
                    <a:pt x="211" y="38"/>
                    <a:pt x="199" y="50"/>
                    <a:pt x="185" y="50"/>
                  </a:cubicBezTo>
                  <a:cubicBezTo>
                    <a:pt x="171" y="50"/>
                    <a:pt x="159" y="38"/>
                    <a:pt x="159" y="25"/>
                  </a:cubicBezTo>
                  <a:close/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71" name="Freeform 73"/>
            <p:cNvSpPr>
              <a:spLocks noEditPoints="1"/>
            </p:cNvSpPr>
            <p:nvPr/>
          </p:nvSpPr>
          <p:spPr bwMode="auto">
            <a:xfrm>
              <a:off x="7735888" y="5024438"/>
              <a:ext cx="100013" cy="30162"/>
            </a:xfrm>
            <a:custGeom>
              <a:avLst/>
              <a:gdLst/>
              <a:ahLst/>
              <a:cxnLst>
                <a:cxn ang="0">
                  <a:pos x="1" y="30"/>
                </a:cxn>
                <a:cxn ang="0">
                  <a:pos x="14" y="8"/>
                </a:cxn>
                <a:cxn ang="0">
                  <a:pos x="37" y="1"/>
                </a:cxn>
                <a:cxn ang="0">
                  <a:pos x="60" y="12"/>
                </a:cxn>
                <a:cxn ang="0">
                  <a:pos x="68" y="37"/>
                </a:cxn>
                <a:cxn ang="0">
                  <a:pos x="56" y="58"/>
                </a:cxn>
                <a:cxn ang="0">
                  <a:pos x="31" y="66"/>
                </a:cxn>
                <a:cxn ang="0">
                  <a:pos x="9" y="54"/>
                </a:cxn>
                <a:cxn ang="0">
                  <a:pos x="24" y="47"/>
                </a:cxn>
                <a:cxn ang="0">
                  <a:pos x="38" y="51"/>
                </a:cxn>
                <a:cxn ang="0">
                  <a:pos x="49" y="43"/>
                </a:cxn>
                <a:cxn ang="0">
                  <a:pos x="53" y="30"/>
                </a:cxn>
                <a:cxn ang="0">
                  <a:pos x="45" y="19"/>
                </a:cxn>
                <a:cxn ang="0">
                  <a:pos x="32" y="16"/>
                </a:cxn>
                <a:cxn ang="0">
                  <a:pos x="19" y="23"/>
                </a:cxn>
                <a:cxn ang="0">
                  <a:pos x="16" y="37"/>
                </a:cxn>
                <a:cxn ang="0">
                  <a:pos x="24" y="47"/>
                </a:cxn>
                <a:cxn ang="0">
                  <a:pos x="160" y="30"/>
                </a:cxn>
                <a:cxn ang="0">
                  <a:pos x="173" y="8"/>
                </a:cxn>
                <a:cxn ang="0">
                  <a:pos x="196" y="1"/>
                </a:cxn>
                <a:cxn ang="0">
                  <a:pos x="219" y="12"/>
                </a:cxn>
                <a:cxn ang="0">
                  <a:pos x="227" y="37"/>
                </a:cxn>
                <a:cxn ang="0">
                  <a:pos x="215" y="58"/>
                </a:cxn>
                <a:cxn ang="0">
                  <a:pos x="190" y="66"/>
                </a:cxn>
                <a:cxn ang="0">
                  <a:pos x="168" y="54"/>
                </a:cxn>
                <a:cxn ang="0">
                  <a:pos x="183" y="47"/>
                </a:cxn>
                <a:cxn ang="0">
                  <a:pos x="197" y="51"/>
                </a:cxn>
                <a:cxn ang="0">
                  <a:pos x="208" y="43"/>
                </a:cxn>
                <a:cxn ang="0">
                  <a:pos x="212" y="30"/>
                </a:cxn>
                <a:cxn ang="0">
                  <a:pos x="204" y="19"/>
                </a:cxn>
                <a:cxn ang="0">
                  <a:pos x="191" y="16"/>
                </a:cxn>
                <a:cxn ang="0">
                  <a:pos x="178" y="23"/>
                </a:cxn>
                <a:cxn ang="0">
                  <a:pos x="175" y="37"/>
                </a:cxn>
                <a:cxn ang="0">
                  <a:pos x="183" y="47"/>
                </a:cxn>
              </a:cxnLst>
              <a:rect l="0" t="0" r="r" b="b"/>
              <a:pathLst>
                <a:path w="228" h="67">
                  <a:moveTo>
                    <a:pt x="1" y="37"/>
                  </a:moveTo>
                  <a:cubicBezTo>
                    <a:pt x="0" y="35"/>
                    <a:pt x="0" y="32"/>
                    <a:pt x="1" y="30"/>
                  </a:cubicBezTo>
                  <a:lnTo>
                    <a:pt x="9" y="12"/>
                  </a:lnTo>
                  <a:cubicBezTo>
                    <a:pt x="10" y="10"/>
                    <a:pt x="12" y="9"/>
                    <a:pt x="14" y="8"/>
                  </a:cubicBezTo>
                  <a:lnTo>
                    <a:pt x="32" y="1"/>
                  </a:lnTo>
                  <a:cubicBezTo>
                    <a:pt x="33" y="0"/>
                    <a:pt x="36" y="0"/>
                    <a:pt x="37" y="1"/>
                  </a:cubicBezTo>
                  <a:lnTo>
                    <a:pt x="55" y="8"/>
                  </a:lnTo>
                  <a:cubicBezTo>
                    <a:pt x="57" y="9"/>
                    <a:pt x="59" y="10"/>
                    <a:pt x="60" y="12"/>
                  </a:cubicBezTo>
                  <a:lnTo>
                    <a:pt x="68" y="30"/>
                  </a:lnTo>
                  <a:cubicBezTo>
                    <a:pt x="69" y="32"/>
                    <a:pt x="69" y="35"/>
                    <a:pt x="68" y="37"/>
                  </a:cubicBezTo>
                  <a:lnTo>
                    <a:pt x="60" y="54"/>
                  </a:lnTo>
                  <a:cubicBezTo>
                    <a:pt x="59" y="56"/>
                    <a:pt x="57" y="57"/>
                    <a:pt x="56" y="58"/>
                  </a:cubicBezTo>
                  <a:lnTo>
                    <a:pt x="38" y="66"/>
                  </a:lnTo>
                  <a:cubicBezTo>
                    <a:pt x="36" y="67"/>
                    <a:pt x="33" y="67"/>
                    <a:pt x="31" y="66"/>
                  </a:cubicBezTo>
                  <a:lnTo>
                    <a:pt x="13" y="58"/>
                  </a:lnTo>
                  <a:cubicBezTo>
                    <a:pt x="11" y="57"/>
                    <a:pt x="10" y="56"/>
                    <a:pt x="9" y="54"/>
                  </a:cubicBezTo>
                  <a:lnTo>
                    <a:pt x="1" y="37"/>
                  </a:lnTo>
                  <a:close/>
                  <a:moveTo>
                    <a:pt x="24" y="47"/>
                  </a:moveTo>
                  <a:lnTo>
                    <a:pt x="20" y="43"/>
                  </a:lnTo>
                  <a:lnTo>
                    <a:pt x="38" y="51"/>
                  </a:lnTo>
                  <a:lnTo>
                    <a:pt x="31" y="51"/>
                  </a:lnTo>
                  <a:lnTo>
                    <a:pt x="49" y="43"/>
                  </a:lnTo>
                  <a:lnTo>
                    <a:pt x="45" y="47"/>
                  </a:lnTo>
                  <a:lnTo>
                    <a:pt x="53" y="30"/>
                  </a:lnTo>
                  <a:lnTo>
                    <a:pt x="53" y="37"/>
                  </a:lnTo>
                  <a:lnTo>
                    <a:pt x="45" y="19"/>
                  </a:lnTo>
                  <a:lnTo>
                    <a:pt x="50" y="23"/>
                  </a:lnTo>
                  <a:lnTo>
                    <a:pt x="32" y="16"/>
                  </a:lnTo>
                  <a:lnTo>
                    <a:pt x="37" y="16"/>
                  </a:lnTo>
                  <a:lnTo>
                    <a:pt x="19" y="23"/>
                  </a:lnTo>
                  <a:lnTo>
                    <a:pt x="24" y="19"/>
                  </a:lnTo>
                  <a:lnTo>
                    <a:pt x="16" y="37"/>
                  </a:lnTo>
                  <a:lnTo>
                    <a:pt x="16" y="30"/>
                  </a:lnTo>
                  <a:lnTo>
                    <a:pt x="24" y="47"/>
                  </a:lnTo>
                  <a:close/>
                  <a:moveTo>
                    <a:pt x="160" y="37"/>
                  </a:moveTo>
                  <a:cubicBezTo>
                    <a:pt x="159" y="35"/>
                    <a:pt x="159" y="32"/>
                    <a:pt x="160" y="30"/>
                  </a:cubicBezTo>
                  <a:lnTo>
                    <a:pt x="168" y="12"/>
                  </a:lnTo>
                  <a:cubicBezTo>
                    <a:pt x="169" y="10"/>
                    <a:pt x="171" y="9"/>
                    <a:pt x="173" y="8"/>
                  </a:cubicBezTo>
                  <a:lnTo>
                    <a:pt x="191" y="1"/>
                  </a:lnTo>
                  <a:cubicBezTo>
                    <a:pt x="192" y="0"/>
                    <a:pt x="195" y="0"/>
                    <a:pt x="196" y="1"/>
                  </a:cubicBezTo>
                  <a:lnTo>
                    <a:pt x="214" y="8"/>
                  </a:lnTo>
                  <a:cubicBezTo>
                    <a:pt x="216" y="9"/>
                    <a:pt x="218" y="10"/>
                    <a:pt x="219" y="12"/>
                  </a:cubicBezTo>
                  <a:lnTo>
                    <a:pt x="227" y="30"/>
                  </a:lnTo>
                  <a:cubicBezTo>
                    <a:pt x="228" y="32"/>
                    <a:pt x="228" y="35"/>
                    <a:pt x="227" y="37"/>
                  </a:cubicBezTo>
                  <a:lnTo>
                    <a:pt x="219" y="54"/>
                  </a:lnTo>
                  <a:cubicBezTo>
                    <a:pt x="218" y="56"/>
                    <a:pt x="216" y="57"/>
                    <a:pt x="215" y="58"/>
                  </a:cubicBezTo>
                  <a:lnTo>
                    <a:pt x="197" y="66"/>
                  </a:lnTo>
                  <a:cubicBezTo>
                    <a:pt x="195" y="67"/>
                    <a:pt x="192" y="67"/>
                    <a:pt x="190" y="66"/>
                  </a:cubicBezTo>
                  <a:lnTo>
                    <a:pt x="172" y="58"/>
                  </a:lnTo>
                  <a:cubicBezTo>
                    <a:pt x="170" y="57"/>
                    <a:pt x="169" y="56"/>
                    <a:pt x="168" y="54"/>
                  </a:cubicBezTo>
                  <a:lnTo>
                    <a:pt x="160" y="37"/>
                  </a:lnTo>
                  <a:close/>
                  <a:moveTo>
                    <a:pt x="183" y="47"/>
                  </a:moveTo>
                  <a:lnTo>
                    <a:pt x="179" y="43"/>
                  </a:lnTo>
                  <a:lnTo>
                    <a:pt x="197" y="51"/>
                  </a:lnTo>
                  <a:lnTo>
                    <a:pt x="190" y="51"/>
                  </a:lnTo>
                  <a:lnTo>
                    <a:pt x="208" y="43"/>
                  </a:lnTo>
                  <a:lnTo>
                    <a:pt x="204" y="47"/>
                  </a:lnTo>
                  <a:lnTo>
                    <a:pt x="212" y="30"/>
                  </a:lnTo>
                  <a:lnTo>
                    <a:pt x="212" y="37"/>
                  </a:lnTo>
                  <a:lnTo>
                    <a:pt x="204" y="19"/>
                  </a:lnTo>
                  <a:lnTo>
                    <a:pt x="209" y="23"/>
                  </a:lnTo>
                  <a:lnTo>
                    <a:pt x="191" y="16"/>
                  </a:lnTo>
                  <a:lnTo>
                    <a:pt x="196" y="16"/>
                  </a:lnTo>
                  <a:lnTo>
                    <a:pt x="178" y="23"/>
                  </a:lnTo>
                  <a:lnTo>
                    <a:pt x="183" y="19"/>
                  </a:lnTo>
                  <a:lnTo>
                    <a:pt x="175" y="37"/>
                  </a:lnTo>
                  <a:lnTo>
                    <a:pt x="175" y="30"/>
                  </a:lnTo>
                  <a:lnTo>
                    <a:pt x="183" y="47"/>
                  </a:lnTo>
                  <a:close/>
                </a:path>
              </a:pathLst>
            </a:custGeom>
            <a:grp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72" name="Freeform 74"/>
            <p:cNvSpPr>
              <a:spLocks/>
            </p:cNvSpPr>
            <p:nvPr/>
          </p:nvSpPr>
          <p:spPr bwMode="auto">
            <a:xfrm>
              <a:off x="7724776" y="5114925"/>
              <a:ext cx="120650" cy="26987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74" y="34"/>
                </a:cxn>
                <a:cxn ang="0">
                  <a:pos x="72" y="34"/>
                </a:cxn>
                <a:cxn ang="0">
                  <a:pos x="140" y="45"/>
                </a:cxn>
                <a:cxn ang="0">
                  <a:pos x="137" y="45"/>
                </a:cxn>
                <a:cxn ang="0">
                  <a:pos x="204" y="34"/>
                </a:cxn>
                <a:cxn ang="0">
                  <a:pos x="202" y="34"/>
                </a:cxn>
                <a:cxn ang="0">
                  <a:pos x="269" y="0"/>
                </a:cxn>
                <a:cxn ang="0">
                  <a:pos x="276" y="15"/>
                </a:cxn>
                <a:cxn ang="0">
                  <a:pos x="209" y="49"/>
                </a:cxn>
                <a:cxn ang="0">
                  <a:pos x="207" y="49"/>
                </a:cxn>
                <a:cxn ang="0">
                  <a:pos x="140" y="60"/>
                </a:cxn>
                <a:cxn ang="0">
                  <a:pos x="137" y="60"/>
                </a:cxn>
                <a:cxn ang="0">
                  <a:pos x="69" y="49"/>
                </a:cxn>
                <a:cxn ang="0">
                  <a:pos x="67" y="49"/>
                </a:cxn>
                <a:cxn ang="0">
                  <a:pos x="0" y="15"/>
                </a:cxn>
                <a:cxn ang="0">
                  <a:pos x="7" y="0"/>
                </a:cxn>
              </a:cxnLst>
              <a:rect l="0" t="0" r="r" b="b"/>
              <a:pathLst>
                <a:path w="276" h="61">
                  <a:moveTo>
                    <a:pt x="7" y="0"/>
                  </a:moveTo>
                  <a:lnTo>
                    <a:pt x="74" y="34"/>
                  </a:lnTo>
                  <a:lnTo>
                    <a:pt x="72" y="34"/>
                  </a:lnTo>
                  <a:lnTo>
                    <a:pt x="140" y="45"/>
                  </a:lnTo>
                  <a:lnTo>
                    <a:pt x="137" y="45"/>
                  </a:lnTo>
                  <a:lnTo>
                    <a:pt x="204" y="34"/>
                  </a:lnTo>
                  <a:lnTo>
                    <a:pt x="202" y="34"/>
                  </a:lnTo>
                  <a:lnTo>
                    <a:pt x="269" y="0"/>
                  </a:lnTo>
                  <a:lnTo>
                    <a:pt x="276" y="15"/>
                  </a:lnTo>
                  <a:lnTo>
                    <a:pt x="209" y="49"/>
                  </a:lnTo>
                  <a:cubicBezTo>
                    <a:pt x="208" y="49"/>
                    <a:pt x="208" y="49"/>
                    <a:pt x="207" y="49"/>
                  </a:cubicBezTo>
                  <a:lnTo>
                    <a:pt x="140" y="60"/>
                  </a:lnTo>
                  <a:cubicBezTo>
                    <a:pt x="139" y="61"/>
                    <a:pt x="138" y="61"/>
                    <a:pt x="137" y="60"/>
                  </a:cubicBezTo>
                  <a:lnTo>
                    <a:pt x="69" y="49"/>
                  </a:lnTo>
                  <a:cubicBezTo>
                    <a:pt x="68" y="49"/>
                    <a:pt x="68" y="49"/>
                    <a:pt x="67" y="49"/>
                  </a:cubicBezTo>
                  <a:lnTo>
                    <a:pt x="0" y="15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73" name="Freeform 75"/>
            <p:cNvSpPr>
              <a:spLocks noEditPoints="1"/>
            </p:cNvSpPr>
            <p:nvPr/>
          </p:nvSpPr>
          <p:spPr bwMode="auto">
            <a:xfrm>
              <a:off x="7672388" y="4960938"/>
              <a:ext cx="225425" cy="220662"/>
            </a:xfrm>
            <a:custGeom>
              <a:avLst/>
              <a:gdLst/>
              <a:ahLst/>
              <a:cxnLst>
                <a:cxn ang="0">
                  <a:pos x="6" y="200"/>
                </a:cxn>
                <a:cxn ang="0">
                  <a:pos x="21" y="152"/>
                </a:cxn>
                <a:cxn ang="0">
                  <a:pos x="75" y="74"/>
                </a:cxn>
                <a:cxn ang="0">
                  <a:pos x="115" y="42"/>
                </a:cxn>
                <a:cxn ang="0">
                  <a:pos x="204" y="6"/>
                </a:cxn>
                <a:cxn ang="0">
                  <a:pos x="257" y="0"/>
                </a:cxn>
                <a:cxn ang="0">
                  <a:pos x="356" y="20"/>
                </a:cxn>
                <a:cxn ang="0">
                  <a:pos x="401" y="43"/>
                </a:cxn>
                <a:cxn ang="0">
                  <a:pos x="468" y="109"/>
                </a:cxn>
                <a:cxn ang="0">
                  <a:pos x="493" y="153"/>
                </a:cxn>
                <a:cxn ang="0">
                  <a:pos x="512" y="248"/>
                </a:cxn>
                <a:cxn ang="0">
                  <a:pos x="507" y="299"/>
                </a:cxn>
                <a:cxn ang="0">
                  <a:pos x="469" y="386"/>
                </a:cxn>
                <a:cxn ang="0">
                  <a:pos x="436" y="425"/>
                </a:cxn>
                <a:cxn ang="0">
                  <a:pos x="357" y="477"/>
                </a:cxn>
                <a:cxn ang="0">
                  <a:pos x="307" y="491"/>
                </a:cxn>
                <a:cxn ang="0">
                  <a:pos x="206" y="491"/>
                </a:cxn>
                <a:cxn ang="0">
                  <a:pos x="157" y="477"/>
                </a:cxn>
                <a:cxn ang="0">
                  <a:pos x="77" y="425"/>
                </a:cxn>
                <a:cxn ang="0">
                  <a:pos x="45" y="386"/>
                </a:cxn>
                <a:cxn ang="0">
                  <a:pos x="6" y="299"/>
                </a:cxn>
                <a:cxn ang="0">
                  <a:pos x="21" y="296"/>
                </a:cxn>
                <a:cxn ang="0">
                  <a:pos x="35" y="338"/>
                </a:cxn>
                <a:cxn ang="0">
                  <a:pos x="88" y="413"/>
                </a:cxn>
                <a:cxn ang="0">
                  <a:pos x="122" y="440"/>
                </a:cxn>
                <a:cxn ang="0">
                  <a:pos x="209" y="476"/>
                </a:cxn>
                <a:cxn ang="0">
                  <a:pos x="256" y="480"/>
                </a:cxn>
                <a:cxn ang="0">
                  <a:pos x="351" y="462"/>
                </a:cxn>
                <a:cxn ang="0">
                  <a:pos x="390" y="441"/>
                </a:cxn>
                <a:cxn ang="0">
                  <a:pos x="456" y="377"/>
                </a:cxn>
                <a:cxn ang="0">
                  <a:pos x="478" y="340"/>
                </a:cxn>
                <a:cxn ang="0">
                  <a:pos x="497" y="248"/>
                </a:cxn>
                <a:cxn ang="0">
                  <a:pos x="492" y="203"/>
                </a:cxn>
                <a:cxn ang="0">
                  <a:pos x="455" y="118"/>
                </a:cxn>
                <a:cxn ang="0">
                  <a:pos x="426" y="86"/>
                </a:cxn>
                <a:cxn ang="0">
                  <a:pos x="350" y="35"/>
                </a:cxn>
                <a:cxn ang="0">
                  <a:pos x="306" y="21"/>
                </a:cxn>
                <a:cxn ang="0">
                  <a:pos x="207" y="21"/>
                </a:cxn>
                <a:cxn ang="0">
                  <a:pos x="164" y="35"/>
                </a:cxn>
                <a:cxn ang="0">
                  <a:pos x="87" y="86"/>
                </a:cxn>
                <a:cxn ang="0">
                  <a:pos x="58" y="118"/>
                </a:cxn>
                <a:cxn ang="0">
                  <a:pos x="21" y="203"/>
                </a:cxn>
                <a:cxn ang="0">
                  <a:pos x="16" y="248"/>
                </a:cxn>
              </a:cxnLst>
              <a:rect l="0" t="0" r="r" b="b"/>
              <a:pathLst>
                <a:path w="512" h="496">
                  <a:moveTo>
                    <a:pt x="1" y="249"/>
                  </a:moveTo>
                  <a:cubicBezTo>
                    <a:pt x="0" y="249"/>
                    <a:pt x="0" y="248"/>
                    <a:pt x="1" y="248"/>
                  </a:cubicBezTo>
                  <a:lnTo>
                    <a:pt x="6" y="200"/>
                  </a:lnTo>
                  <a:cubicBezTo>
                    <a:pt x="6" y="199"/>
                    <a:pt x="6" y="198"/>
                    <a:pt x="6" y="198"/>
                  </a:cubicBezTo>
                  <a:lnTo>
                    <a:pt x="21" y="153"/>
                  </a:lnTo>
                  <a:cubicBezTo>
                    <a:pt x="21" y="152"/>
                    <a:pt x="21" y="152"/>
                    <a:pt x="21" y="152"/>
                  </a:cubicBezTo>
                  <a:lnTo>
                    <a:pt x="44" y="111"/>
                  </a:lnTo>
                  <a:cubicBezTo>
                    <a:pt x="45" y="110"/>
                    <a:pt x="45" y="110"/>
                    <a:pt x="45" y="109"/>
                  </a:cubicBezTo>
                  <a:lnTo>
                    <a:pt x="75" y="74"/>
                  </a:lnTo>
                  <a:cubicBezTo>
                    <a:pt x="76" y="74"/>
                    <a:pt x="76" y="74"/>
                    <a:pt x="76" y="73"/>
                  </a:cubicBezTo>
                  <a:lnTo>
                    <a:pt x="113" y="43"/>
                  </a:lnTo>
                  <a:cubicBezTo>
                    <a:pt x="114" y="43"/>
                    <a:pt x="114" y="43"/>
                    <a:pt x="115" y="42"/>
                  </a:cubicBezTo>
                  <a:lnTo>
                    <a:pt x="157" y="20"/>
                  </a:lnTo>
                  <a:cubicBezTo>
                    <a:pt x="157" y="20"/>
                    <a:pt x="158" y="20"/>
                    <a:pt x="158" y="20"/>
                  </a:cubicBezTo>
                  <a:lnTo>
                    <a:pt x="204" y="6"/>
                  </a:lnTo>
                  <a:cubicBezTo>
                    <a:pt x="205" y="6"/>
                    <a:pt x="205" y="6"/>
                    <a:pt x="206" y="5"/>
                  </a:cubicBezTo>
                  <a:lnTo>
                    <a:pt x="256" y="0"/>
                  </a:lnTo>
                  <a:cubicBezTo>
                    <a:pt x="256" y="0"/>
                    <a:pt x="257" y="0"/>
                    <a:pt x="257" y="0"/>
                  </a:cubicBezTo>
                  <a:lnTo>
                    <a:pt x="307" y="5"/>
                  </a:lnTo>
                  <a:cubicBezTo>
                    <a:pt x="308" y="6"/>
                    <a:pt x="308" y="6"/>
                    <a:pt x="309" y="6"/>
                  </a:cubicBezTo>
                  <a:lnTo>
                    <a:pt x="356" y="20"/>
                  </a:lnTo>
                  <a:cubicBezTo>
                    <a:pt x="356" y="20"/>
                    <a:pt x="357" y="20"/>
                    <a:pt x="357" y="20"/>
                  </a:cubicBezTo>
                  <a:lnTo>
                    <a:pt x="399" y="42"/>
                  </a:lnTo>
                  <a:cubicBezTo>
                    <a:pt x="400" y="43"/>
                    <a:pt x="400" y="43"/>
                    <a:pt x="401" y="43"/>
                  </a:cubicBezTo>
                  <a:lnTo>
                    <a:pt x="437" y="73"/>
                  </a:lnTo>
                  <a:cubicBezTo>
                    <a:pt x="437" y="74"/>
                    <a:pt x="437" y="74"/>
                    <a:pt x="437" y="74"/>
                  </a:cubicBezTo>
                  <a:lnTo>
                    <a:pt x="468" y="109"/>
                  </a:lnTo>
                  <a:cubicBezTo>
                    <a:pt x="469" y="110"/>
                    <a:pt x="469" y="110"/>
                    <a:pt x="469" y="111"/>
                  </a:cubicBezTo>
                  <a:lnTo>
                    <a:pt x="492" y="152"/>
                  </a:lnTo>
                  <a:cubicBezTo>
                    <a:pt x="493" y="152"/>
                    <a:pt x="493" y="153"/>
                    <a:pt x="493" y="153"/>
                  </a:cubicBezTo>
                  <a:lnTo>
                    <a:pt x="507" y="198"/>
                  </a:lnTo>
                  <a:cubicBezTo>
                    <a:pt x="507" y="199"/>
                    <a:pt x="507" y="199"/>
                    <a:pt x="507" y="200"/>
                  </a:cubicBezTo>
                  <a:lnTo>
                    <a:pt x="512" y="248"/>
                  </a:lnTo>
                  <a:cubicBezTo>
                    <a:pt x="512" y="248"/>
                    <a:pt x="512" y="249"/>
                    <a:pt x="512" y="249"/>
                  </a:cubicBezTo>
                  <a:lnTo>
                    <a:pt x="507" y="297"/>
                  </a:lnTo>
                  <a:cubicBezTo>
                    <a:pt x="507" y="298"/>
                    <a:pt x="507" y="298"/>
                    <a:pt x="507" y="299"/>
                  </a:cubicBezTo>
                  <a:lnTo>
                    <a:pt x="493" y="345"/>
                  </a:lnTo>
                  <a:cubicBezTo>
                    <a:pt x="493" y="345"/>
                    <a:pt x="493" y="346"/>
                    <a:pt x="492" y="346"/>
                  </a:cubicBezTo>
                  <a:lnTo>
                    <a:pt x="469" y="386"/>
                  </a:lnTo>
                  <a:cubicBezTo>
                    <a:pt x="469" y="387"/>
                    <a:pt x="469" y="387"/>
                    <a:pt x="469" y="388"/>
                  </a:cubicBezTo>
                  <a:lnTo>
                    <a:pt x="438" y="424"/>
                  </a:lnTo>
                  <a:cubicBezTo>
                    <a:pt x="437" y="424"/>
                    <a:pt x="437" y="424"/>
                    <a:pt x="436" y="425"/>
                  </a:cubicBezTo>
                  <a:lnTo>
                    <a:pt x="400" y="454"/>
                  </a:lnTo>
                  <a:cubicBezTo>
                    <a:pt x="400" y="454"/>
                    <a:pt x="400" y="454"/>
                    <a:pt x="399" y="455"/>
                  </a:cubicBezTo>
                  <a:lnTo>
                    <a:pt x="357" y="477"/>
                  </a:lnTo>
                  <a:cubicBezTo>
                    <a:pt x="357" y="477"/>
                    <a:pt x="356" y="477"/>
                    <a:pt x="356" y="477"/>
                  </a:cubicBezTo>
                  <a:lnTo>
                    <a:pt x="309" y="491"/>
                  </a:lnTo>
                  <a:cubicBezTo>
                    <a:pt x="308" y="491"/>
                    <a:pt x="308" y="491"/>
                    <a:pt x="307" y="491"/>
                  </a:cubicBezTo>
                  <a:lnTo>
                    <a:pt x="257" y="496"/>
                  </a:lnTo>
                  <a:cubicBezTo>
                    <a:pt x="257" y="496"/>
                    <a:pt x="256" y="496"/>
                    <a:pt x="256" y="496"/>
                  </a:cubicBezTo>
                  <a:lnTo>
                    <a:pt x="206" y="491"/>
                  </a:lnTo>
                  <a:cubicBezTo>
                    <a:pt x="205" y="491"/>
                    <a:pt x="205" y="491"/>
                    <a:pt x="204" y="491"/>
                  </a:cubicBezTo>
                  <a:lnTo>
                    <a:pt x="158" y="477"/>
                  </a:lnTo>
                  <a:cubicBezTo>
                    <a:pt x="158" y="477"/>
                    <a:pt x="157" y="477"/>
                    <a:pt x="157" y="477"/>
                  </a:cubicBezTo>
                  <a:lnTo>
                    <a:pt x="115" y="455"/>
                  </a:lnTo>
                  <a:cubicBezTo>
                    <a:pt x="114" y="454"/>
                    <a:pt x="114" y="454"/>
                    <a:pt x="114" y="454"/>
                  </a:cubicBezTo>
                  <a:lnTo>
                    <a:pt x="77" y="425"/>
                  </a:lnTo>
                  <a:cubicBezTo>
                    <a:pt x="76" y="424"/>
                    <a:pt x="76" y="424"/>
                    <a:pt x="75" y="424"/>
                  </a:cubicBezTo>
                  <a:lnTo>
                    <a:pt x="45" y="388"/>
                  </a:lnTo>
                  <a:cubicBezTo>
                    <a:pt x="45" y="387"/>
                    <a:pt x="45" y="387"/>
                    <a:pt x="45" y="386"/>
                  </a:cubicBezTo>
                  <a:lnTo>
                    <a:pt x="22" y="346"/>
                  </a:lnTo>
                  <a:cubicBezTo>
                    <a:pt x="21" y="346"/>
                    <a:pt x="21" y="345"/>
                    <a:pt x="21" y="345"/>
                  </a:cubicBezTo>
                  <a:lnTo>
                    <a:pt x="6" y="299"/>
                  </a:lnTo>
                  <a:cubicBezTo>
                    <a:pt x="6" y="298"/>
                    <a:pt x="6" y="298"/>
                    <a:pt x="6" y="297"/>
                  </a:cubicBezTo>
                  <a:lnTo>
                    <a:pt x="1" y="249"/>
                  </a:lnTo>
                  <a:close/>
                  <a:moveTo>
                    <a:pt x="21" y="296"/>
                  </a:moveTo>
                  <a:lnTo>
                    <a:pt x="21" y="294"/>
                  </a:lnTo>
                  <a:lnTo>
                    <a:pt x="36" y="340"/>
                  </a:lnTo>
                  <a:lnTo>
                    <a:pt x="35" y="338"/>
                  </a:lnTo>
                  <a:lnTo>
                    <a:pt x="58" y="378"/>
                  </a:lnTo>
                  <a:lnTo>
                    <a:pt x="58" y="377"/>
                  </a:lnTo>
                  <a:lnTo>
                    <a:pt x="88" y="413"/>
                  </a:lnTo>
                  <a:lnTo>
                    <a:pt x="86" y="412"/>
                  </a:lnTo>
                  <a:lnTo>
                    <a:pt x="123" y="441"/>
                  </a:lnTo>
                  <a:lnTo>
                    <a:pt x="122" y="440"/>
                  </a:lnTo>
                  <a:lnTo>
                    <a:pt x="164" y="462"/>
                  </a:lnTo>
                  <a:lnTo>
                    <a:pt x="163" y="462"/>
                  </a:lnTo>
                  <a:lnTo>
                    <a:pt x="209" y="476"/>
                  </a:lnTo>
                  <a:lnTo>
                    <a:pt x="207" y="475"/>
                  </a:lnTo>
                  <a:lnTo>
                    <a:pt x="257" y="480"/>
                  </a:lnTo>
                  <a:lnTo>
                    <a:pt x="256" y="480"/>
                  </a:lnTo>
                  <a:lnTo>
                    <a:pt x="306" y="475"/>
                  </a:lnTo>
                  <a:lnTo>
                    <a:pt x="304" y="476"/>
                  </a:lnTo>
                  <a:lnTo>
                    <a:pt x="351" y="462"/>
                  </a:lnTo>
                  <a:lnTo>
                    <a:pt x="350" y="462"/>
                  </a:lnTo>
                  <a:lnTo>
                    <a:pt x="392" y="440"/>
                  </a:lnTo>
                  <a:lnTo>
                    <a:pt x="390" y="441"/>
                  </a:lnTo>
                  <a:lnTo>
                    <a:pt x="426" y="412"/>
                  </a:lnTo>
                  <a:lnTo>
                    <a:pt x="425" y="413"/>
                  </a:lnTo>
                  <a:lnTo>
                    <a:pt x="456" y="377"/>
                  </a:lnTo>
                  <a:lnTo>
                    <a:pt x="456" y="378"/>
                  </a:lnTo>
                  <a:lnTo>
                    <a:pt x="479" y="338"/>
                  </a:lnTo>
                  <a:lnTo>
                    <a:pt x="478" y="340"/>
                  </a:lnTo>
                  <a:lnTo>
                    <a:pt x="492" y="294"/>
                  </a:lnTo>
                  <a:lnTo>
                    <a:pt x="492" y="296"/>
                  </a:lnTo>
                  <a:lnTo>
                    <a:pt x="497" y="248"/>
                  </a:lnTo>
                  <a:lnTo>
                    <a:pt x="497" y="249"/>
                  </a:lnTo>
                  <a:lnTo>
                    <a:pt x="492" y="201"/>
                  </a:lnTo>
                  <a:lnTo>
                    <a:pt x="492" y="203"/>
                  </a:lnTo>
                  <a:lnTo>
                    <a:pt x="478" y="158"/>
                  </a:lnTo>
                  <a:lnTo>
                    <a:pt x="478" y="159"/>
                  </a:lnTo>
                  <a:lnTo>
                    <a:pt x="455" y="118"/>
                  </a:lnTo>
                  <a:lnTo>
                    <a:pt x="456" y="120"/>
                  </a:lnTo>
                  <a:lnTo>
                    <a:pt x="425" y="85"/>
                  </a:lnTo>
                  <a:lnTo>
                    <a:pt x="426" y="86"/>
                  </a:lnTo>
                  <a:lnTo>
                    <a:pt x="390" y="56"/>
                  </a:lnTo>
                  <a:lnTo>
                    <a:pt x="392" y="57"/>
                  </a:lnTo>
                  <a:lnTo>
                    <a:pt x="350" y="35"/>
                  </a:lnTo>
                  <a:lnTo>
                    <a:pt x="351" y="35"/>
                  </a:lnTo>
                  <a:lnTo>
                    <a:pt x="304" y="21"/>
                  </a:lnTo>
                  <a:lnTo>
                    <a:pt x="306" y="21"/>
                  </a:lnTo>
                  <a:lnTo>
                    <a:pt x="256" y="16"/>
                  </a:lnTo>
                  <a:lnTo>
                    <a:pt x="257" y="16"/>
                  </a:lnTo>
                  <a:lnTo>
                    <a:pt x="207" y="21"/>
                  </a:lnTo>
                  <a:lnTo>
                    <a:pt x="209" y="21"/>
                  </a:lnTo>
                  <a:lnTo>
                    <a:pt x="163" y="35"/>
                  </a:lnTo>
                  <a:lnTo>
                    <a:pt x="164" y="35"/>
                  </a:lnTo>
                  <a:lnTo>
                    <a:pt x="122" y="57"/>
                  </a:lnTo>
                  <a:lnTo>
                    <a:pt x="124" y="56"/>
                  </a:lnTo>
                  <a:lnTo>
                    <a:pt x="87" y="86"/>
                  </a:lnTo>
                  <a:lnTo>
                    <a:pt x="88" y="85"/>
                  </a:lnTo>
                  <a:lnTo>
                    <a:pt x="58" y="120"/>
                  </a:lnTo>
                  <a:lnTo>
                    <a:pt x="58" y="118"/>
                  </a:lnTo>
                  <a:lnTo>
                    <a:pt x="35" y="159"/>
                  </a:lnTo>
                  <a:lnTo>
                    <a:pt x="36" y="158"/>
                  </a:lnTo>
                  <a:lnTo>
                    <a:pt x="21" y="203"/>
                  </a:lnTo>
                  <a:lnTo>
                    <a:pt x="21" y="201"/>
                  </a:lnTo>
                  <a:lnTo>
                    <a:pt x="16" y="249"/>
                  </a:lnTo>
                  <a:lnTo>
                    <a:pt x="16" y="248"/>
                  </a:lnTo>
                  <a:lnTo>
                    <a:pt x="21" y="296"/>
                  </a:lnTo>
                  <a:close/>
                </a:path>
              </a:pathLst>
            </a:custGeom>
            <a:grp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74" name="Oval 76"/>
            <p:cNvSpPr>
              <a:spLocks noChangeArrowheads="1"/>
            </p:cNvSpPr>
            <p:nvPr/>
          </p:nvSpPr>
          <p:spPr bwMode="auto">
            <a:xfrm>
              <a:off x="7199313" y="4906963"/>
              <a:ext cx="217488" cy="214312"/>
            </a:xfrm>
            <a:prstGeom prst="ellipse">
              <a:avLst/>
            </a:pr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75" name="Freeform 77"/>
            <p:cNvSpPr>
              <a:spLocks noEditPoints="1"/>
            </p:cNvSpPr>
            <p:nvPr/>
          </p:nvSpPr>
          <p:spPr bwMode="auto">
            <a:xfrm>
              <a:off x="7261226" y="4972050"/>
              <a:ext cx="93663" cy="22225"/>
            </a:xfrm>
            <a:custGeom>
              <a:avLst/>
              <a:gdLst/>
              <a:ahLst/>
              <a:cxnLst>
                <a:cxn ang="0">
                  <a:pos x="0" y="25"/>
                </a:cxn>
                <a:cxn ang="0">
                  <a:pos x="26" y="0"/>
                </a:cxn>
                <a:cxn ang="0">
                  <a:pos x="52" y="25"/>
                </a:cxn>
                <a:cxn ang="0">
                  <a:pos x="26" y="50"/>
                </a:cxn>
                <a:cxn ang="0">
                  <a:pos x="0" y="25"/>
                </a:cxn>
                <a:cxn ang="0">
                  <a:pos x="159" y="25"/>
                </a:cxn>
                <a:cxn ang="0">
                  <a:pos x="185" y="0"/>
                </a:cxn>
                <a:cxn ang="0">
                  <a:pos x="211" y="25"/>
                </a:cxn>
                <a:cxn ang="0">
                  <a:pos x="185" y="50"/>
                </a:cxn>
                <a:cxn ang="0">
                  <a:pos x="159" y="25"/>
                </a:cxn>
              </a:cxnLst>
              <a:rect l="0" t="0" r="r" b="b"/>
              <a:pathLst>
                <a:path w="211" h="50">
                  <a:moveTo>
                    <a:pt x="0" y="25"/>
                  </a:moveTo>
                  <a:cubicBezTo>
                    <a:pt x="0" y="11"/>
                    <a:pt x="12" y="0"/>
                    <a:pt x="26" y="0"/>
                  </a:cubicBezTo>
                  <a:cubicBezTo>
                    <a:pt x="40" y="0"/>
                    <a:pt x="52" y="11"/>
                    <a:pt x="52" y="25"/>
                  </a:cubicBezTo>
                  <a:cubicBezTo>
                    <a:pt x="52" y="38"/>
                    <a:pt x="40" y="50"/>
                    <a:pt x="26" y="50"/>
                  </a:cubicBezTo>
                  <a:cubicBezTo>
                    <a:pt x="12" y="50"/>
                    <a:pt x="0" y="38"/>
                    <a:pt x="0" y="25"/>
                  </a:cubicBezTo>
                  <a:close/>
                  <a:moveTo>
                    <a:pt x="159" y="25"/>
                  </a:moveTo>
                  <a:cubicBezTo>
                    <a:pt x="159" y="11"/>
                    <a:pt x="171" y="0"/>
                    <a:pt x="185" y="0"/>
                  </a:cubicBezTo>
                  <a:cubicBezTo>
                    <a:pt x="199" y="0"/>
                    <a:pt x="211" y="11"/>
                    <a:pt x="211" y="25"/>
                  </a:cubicBezTo>
                  <a:cubicBezTo>
                    <a:pt x="211" y="38"/>
                    <a:pt x="199" y="50"/>
                    <a:pt x="185" y="50"/>
                  </a:cubicBezTo>
                  <a:cubicBezTo>
                    <a:pt x="171" y="50"/>
                    <a:pt x="159" y="38"/>
                    <a:pt x="159" y="25"/>
                  </a:cubicBezTo>
                  <a:close/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76" name="Freeform 78"/>
            <p:cNvSpPr>
              <a:spLocks noEditPoints="1"/>
            </p:cNvSpPr>
            <p:nvPr/>
          </p:nvSpPr>
          <p:spPr bwMode="auto">
            <a:xfrm>
              <a:off x="7258051" y="4967288"/>
              <a:ext cx="100013" cy="30162"/>
            </a:xfrm>
            <a:custGeom>
              <a:avLst/>
              <a:gdLst/>
              <a:ahLst/>
              <a:cxnLst>
                <a:cxn ang="0">
                  <a:pos x="1" y="30"/>
                </a:cxn>
                <a:cxn ang="0">
                  <a:pos x="14" y="8"/>
                </a:cxn>
                <a:cxn ang="0">
                  <a:pos x="37" y="1"/>
                </a:cxn>
                <a:cxn ang="0">
                  <a:pos x="60" y="12"/>
                </a:cxn>
                <a:cxn ang="0">
                  <a:pos x="68" y="37"/>
                </a:cxn>
                <a:cxn ang="0">
                  <a:pos x="56" y="58"/>
                </a:cxn>
                <a:cxn ang="0">
                  <a:pos x="31" y="66"/>
                </a:cxn>
                <a:cxn ang="0">
                  <a:pos x="9" y="54"/>
                </a:cxn>
                <a:cxn ang="0">
                  <a:pos x="24" y="47"/>
                </a:cxn>
                <a:cxn ang="0">
                  <a:pos x="38" y="51"/>
                </a:cxn>
                <a:cxn ang="0">
                  <a:pos x="49" y="43"/>
                </a:cxn>
                <a:cxn ang="0">
                  <a:pos x="53" y="30"/>
                </a:cxn>
                <a:cxn ang="0">
                  <a:pos x="45" y="19"/>
                </a:cxn>
                <a:cxn ang="0">
                  <a:pos x="32" y="16"/>
                </a:cxn>
                <a:cxn ang="0">
                  <a:pos x="19" y="23"/>
                </a:cxn>
                <a:cxn ang="0">
                  <a:pos x="16" y="37"/>
                </a:cxn>
                <a:cxn ang="0">
                  <a:pos x="24" y="47"/>
                </a:cxn>
                <a:cxn ang="0">
                  <a:pos x="160" y="30"/>
                </a:cxn>
                <a:cxn ang="0">
                  <a:pos x="173" y="8"/>
                </a:cxn>
                <a:cxn ang="0">
                  <a:pos x="196" y="1"/>
                </a:cxn>
                <a:cxn ang="0">
                  <a:pos x="219" y="12"/>
                </a:cxn>
                <a:cxn ang="0">
                  <a:pos x="227" y="37"/>
                </a:cxn>
                <a:cxn ang="0">
                  <a:pos x="215" y="58"/>
                </a:cxn>
                <a:cxn ang="0">
                  <a:pos x="190" y="66"/>
                </a:cxn>
                <a:cxn ang="0">
                  <a:pos x="168" y="54"/>
                </a:cxn>
                <a:cxn ang="0">
                  <a:pos x="183" y="47"/>
                </a:cxn>
                <a:cxn ang="0">
                  <a:pos x="197" y="51"/>
                </a:cxn>
                <a:cxn ang="0">
                  <a:pos x="208" y="43"/>
                </a:cxn>
                <a:cxn ang="0">
                  <a:pos x="212" y="30"/>
                </a:cxn>
                <a:cxn ang="0">
                  <a:pos x="204" y="19"/>
                </a:cxn>
                <a:cxn ang="0">
                  <a:pos x="191" y="16"/>
                </a:cxn>
                <a:cxn ang="0">
                  <a:pos x="178" y="23"/>
                </a:cxn>
                <a:cxn ang="0">
                  <a:pos x="175" y="37"/>
                </a:cxn>
                <a:cxn ang="0">
                  <a:pos x="183" y="47"/>
                </a:cxn>
              </a:cxnLst>
              <a:rect l="0" t="0" r="r" b="b"/>
              <a:pathLst>
                <a:path w="228" h="67">
                  <a:moveTo>
                    <a:pt x="1" y="37"/>
                  </a:moveTo>
                  <a:cubicBezTo>
                    <a:pt x="0" y="35"/>
                    <a:pt x="0" y="32"/>
                    <a:pt x="1" y="30"/>
                  </a:cubicBezTo>
                  <a:lnTo>
                    <a:pt x="9" y="12"/>
                  </a:lnTo>
                  <a:cubicBezTo>
                    <a:pt x="10" y="10"/>
                    <a:pt x="12" y="9"/>
                    <a:pt x="14" y="8"/>
                  </a:cubicBezTo>
                  <a:lnTo>
                    <a:pt x="32" y="1"/>
                  </a:lnTo>
                  <a:cubicBezTo>
                    <a:pt x="33" y="0"/>
                    <a:pt x="36" y="0"/>
                    <a:pt x="37" y="1"/>
                  </a:cubicBezTo>
                  <a:lnTo>
                    <a:pt x="55" y="8"/>
                  </a:lnTo>
                  <a:cubicBezTo>
                    <a:pt x="57" y="9"/>
                    <a:pt x="59" y="10"/>
                    <a:pt x="60" y="12"/>
                  </a:cubicBezTo>
                  <a:lnTo>
                    <a:pt x="68" y="30"/>
                  </a:lnTo>
                  <a:cubicBezTo>
                    <a:pt x="69" y="32"/>
                    <a:pt x="69" y="35"/>
                    <a:pt x="68" y="37"/>
                  </a:cubicBezTo>
                  <a:lnTo>
                    <a:pt x="60" y="54"/>
                  </a:lnTo>
                  <a:cubicBezTo>
                    <a:pt x="59" y="56"/>
                    <a:pt x="57" y="57"/>
                    <a:pt x="56" y="58"/>
                  </a:cubicBezTo>
                  <a:lnTo>
                    <a:pt x="38" y="66"/>
                  </a:lnTo>
                  <a:cubicBezTo>
                    <a:pt x="36" y="67"/>
                    <a:pt x="33" y="67"/>
                    <a:pt x="31" y="66"/>
                  </a:cubicBezTo>
                  <a:lnTo>
                    <a:pt x="13" y="58"/>
                  </a:lnTo>
                  <a:cubicBezTo>
                    <a:pt x="11" y="57"/>
                    <a:pt x="10" y="56"/>
                    <a:pt x="9" y="54"/>
                  </a:cubicBezTo>
                  <a:lnTo>
                    <a:pt x="1" y="37"/>
                  </a:lnTo>
                  <a:close/>
                  <a:moveTo>
                    <a:pt x="24" y="47"/>
                  </a:moveTo>
                  <a:lnTo>
                    <a:pt x="20" y="43"/>
                  </a:lnTo>
                  <a:lnTo>
                    <a:pt x="38" y="51"/>
                  </a:lnTo>
                  <a:lnTo>
                    <a:pt x="31" y="51"/>
                  </a:lnTo>
                  <a:lnTo>
                    <a:pt x="49" y="43"/>
                  </a:lnTo>
                  <a:lnTo>
                    <a:pt x="45" y="47"/>
                  </a:lnTo>
                  <a:lnTo>
                    <a:pt x="53" y="30"/>
                  </a:lnTo>
                  <a:lnTo>
                    <a:pt x="53" y="37"/>
                  </a:lnTo>
                  <a:lnTo>
                    <a:pt x="45" y="19"/>
                  </a:lnTo>
                  <a:lnTo>
                    <a:pt x="50" y="23"/>
                  </a:lnTo>
                  <a:lnTo>
                    <a:pt x="32" y="16"/>
                  </a:lnTo>
                  <a:lnTo>
                    <a:pt x="37" y="16"/>
                  </a:lnTo>
                  <a:lnTo>
                    <a:pt x="19" y="23"/>
                  </a:lnTo>
                  <a:lnTo>
                    <a:pt x="24" y="19"/>
                  </a:lnTo>
                  <a:lnTo>
                    <a:pt x="16" y="37"/>
                  </a:lnTo>
                  <a:lnTo>
                    <a:pt x="16" y="30"/>
                  </a:lnTo>
                  <a:lnTo>
                    <a:pt x="24" y="47"/>
                  </a:lnTo>
                  <a:close/>
                  <a:moveTo>
                    <a:pt x="160" y="37"/>
                  </a:moveTo>
                  <a:cubicBezTo>
                    <a:pt x="159" y="35"/>
                    <a:pt x="159" y="32"/>
                    <a:pt x="160" y="30"/>
                  </a:cubicBezTo>
                  <a:lnTo>
                    <a:pt x="168" y="12"/>
                  </a:lnTo>
                  <a:cubicBezTo>
                    <a:pt x="169" y="10"/>
                    <a:pt x="171" y="9"/>
                    <a:pt x="173" y="8"/>
                  </a:cubicBezTo>
                  <a:lnTo>
                    <a:pt x="191" y="1"/>
                  </a:lnTo>
                  <a:cubicBezTo>
                    <a:pt x="192" y="0"/>
                    <a:pt x="195" y="0"/>
                    <a:pt x="196" y="1"/>
                  </a:cubicBezTo>
                  <a:lnTo>
                    <a:pt x="214" y="8"/>
                  </a:lnTo>
                  <a:cubicBezTo>
                    <a:pt x="216" y="9"/>
                    <a:pt x="218" y="10"/>
                    <a:pt x="219" y="12"/>
                  </a:cubicBezTo>
                  <a:lnTo>
                    <a:pt x="227" y="30"/>
                  </a:lnTo>
                  <a:cubicBezTo>
                    <a:pt x="228" y="32"/>
                    <a:pt x="228" y="35"/>
                    <a:pt x="227" y="37"/>
                  </a:cubicBezTo>
                  <a:lnTo>
                    <a:pt x="219" y="54"/>
                  </a:lnTo>
                  <a:cubicBezTo>
                    <a:pt x="218" y="56"/>
                    <a:pt x="216" y="57"/>
                    <a:pt x="215" y="58"/>
                  </a:cubicBezTo>
                  <a:lnTo>
                    <a:pt x="197" y="66"/>
                  </a:lnTo>
                  <a:cubicBezTo>
                    <a:pt x="195" y="67"/>
                    <a:pt x="192" y="67"/>
                    <a:pt x="190" y="66"/>
                  </a:cubicBezTo>
                  <a:lnTo>
                    <a:pt x="172" y="58"/>
                  </a:lnTo>
                  <a:cubicBezTo>
                    <a:pt x="170" y="57"/>
                    <a:pt x="169" y="56"/>
                    <a:pt x="168" y="54"/>
                  </a:cubicBezTo>
                  <a:lnTo>
                    <a:pt x="160" y="37"/>
                  </a:lnTo>
                  <a:close/>
                  <a:moveTo>
                    <a:pt x="183" y="47"/>
                  </a:moveTo>
                  <a:lnTo>
                    <a:pt x="179" y="43"/>
                  </a:lnTo>
                  <a:lnTo>
                    <a:pt x="197" y="51"/>
                  </a:lnTo>
                  <a:lnTo>
                    <a:pt x="190" y="51"/>
                  </a:lnTo>
                  <a:lnTo>
                    <a:pt x="208" y="43"/>
                  </a:lnTo>
                  <a:lnTo>
                    <a:pt x="204" y="47"/>
                  </a:lnTo>
                  <a:lnTo>
                    <a:pt x="212" y="30"/>
                  </a:lnTo>
                  <a:lnTo>
                    <a:pt x="212" y="37"/>
                  </a:lnTo>
                  <a:lnTo>
                    <a:pt x="204" y="19"/>
                  </a:lnTo>
                  <a:lnTo>
                    <a:pt x="209" y="23"/>
                  </a:lnTo>
                  <a:lnTo>
                    <a:pt x="191" y="16"/>
                  </a:lnTo>
                  <a:lnTo>
                    <a:pt x="196" y="16"/>
                  </a:lnTo>
                  <a:lnTo>
                    <a:pt x="178" y="23"/>
                  </a:lnTo>
                  <a:lnTo>
                    <a:pt x="183" y="19"/>
                  </a:lnTo>
                  <a:lnTo>
                    <a:pt x="175" y="37"/>
                  </a:lnTo>
                  <a:lnTo>
                    <a:pt x="175" y="30"/>
                  </a:lnTo>
                  <a:lnTo>
                    <a:pt x="183" y="47"/>
                  </a:lnTo>
                  <a:close/>
                </a:path>
              </a:pathLst>
            </a:custGeom>
            <a:grp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77" name="Freeform 79"/>
            <p:cNvSpPr>
              <a:spLocks/>
            </p:cNvSpPr>
            <p:nvPr/>
          </p:nvSpPr>
          <p:spPr bwMode="auto">
            <a:xfrm>
              <a:off x="7248526" y="5057775"/>
              <a:ext cx="120650" cy="26987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74" y="34"/>
                </a:cxn>
                <a:cxn ang="0">
                  <a:pos x="72" y="34"/>
                </a:cxn>
                <a:cxn ang="0">
                  <a:pos x="140" y="45"/>
                </a:cxn>
                <a:cxn ang="0">
                  <a:pos x="137" y="45"/>
                </a:cxn>
                <a:cxn ang="0">
                  <a:pos x="204" y="34"/>
                </a:cxn>
                <a:cxn ang="0">
                  <a:pos x="202" y="34"/>
                </a:cxn>
                <a:cxn ang="0">
                  <a:pos x="269" y="0"/>
                </a:cxn>
                <a:cxn ang="0">
                  <a:pos x="276" y="15"/>
                </a:cxn>
                <a:cxn ang="0">
                  <a:pos x="209" y="49"/>
                </a:cxn>
                <a:cxn ang="0">
                  <a:pos x="207" y="49"/>
                </a:cxn>
                <a:cxn ang="0">
                  <a:pos x="140" y="60"/>
                </a:cxn>
                <a:cxn ang="0">
                  <a:pos x="137" y="60"/>
                </a:cxn>
                <a:cxn ang="0">
                  <a:pos x="69" y="49"/>
                </a:cxn>
                <a:cxn ang="0">
                  <a:pos x="67" y="49"/>
                </a:cxn>
                <a:cxn ang="0">
                  <a:pos x="0" y="15"/>
                </a:cxn>
                <a:cxn ang="0">
                  <a:pos x="7" y="0"/>
                </a:cxn>
              </a:cxnLst>
              <a:rect l="0" t="0" r="r" b="b"/>
              <a:pathLst>
                <a:path w="276" h="61">
                  <a:moveTo>
                    <a:pt x="7" y="0"/>
                  </a:moveTo>
                  <a:lnTo>
                    <a:pt x="74" y="34"/>
                  </a:lnTo>
                  <a:lnTo>
                    <a:pt x="72" y="34"/>
                  </a:lnTo>
                  <a:lnTo>
                    <a:pt x="140" y="45"/>
                  </a:lnTo>
                  <a:lnTo>
                    <a:pt x="137" y="45"/>
                  </a:lnTo>
                  <a:lnTo>
                    <a:pt x="204" y="34"/>
                  </a:lnTo>
                  <a:lnTo>
                    <a:pt x="202" y="34"/>
                  </a:lnTo>
                  <a:lnTo>
                    <a:pt x="269" y="0"/>
                  </a:lnTo>
                  <a:lnTo>
                    <a:pt x="276" y="15"/>
                  </a:lnTo>
                  <a:lnTo>
                    <a:pt x="209" y="49"/>
                  </a:lnTo>
                  <a:cubicBezTo>
                    <a:pt x="208" y="49"/>
                    <a:pt x="208" y="49"/>
                    <a:pt x="207" y="49"/>
                  </a:cubicBezTo>
                  <a:lnTo>
                    <a:pt x="140" y="60"/>
                  </a:lnTo>
                  <a:cubicBezTo>
                    <a:pt x="139" y="61"/>
                    <a:pt x="138" y="61"/>
                    <a:pt x="137" y="60"/>
                  </a:cubicBezTo>
                  <a:lnTo>
                    <a:pt x="69" y="49"/>
                  </a:lnTo>
                  <a:cubicBezTo>
                    <a:pt x="68" y="49"/>
                    <a:pt x="68" y="49"/>
                    <a:pt x="67" y="49"/>
                  </a:cubicBezTo>
                  <a:lnTo>
                    <a:pt x="0" y="15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78" name="Freeform 80"/>
            <p:cNvSpPr>
              <a:spLocks noEditPoints="1"/>
            </p:cNvSpPr>
            <p:nvPr/>
          </p:nvSpPr>
          <p:spPr bwMode="auto">
            <a:xfrm>
              <a:off x="7196138" y="4903788"/>
              <a:ext cx="223838" cy="220662"/>
            </a:xfrm>
            <a:custGeom>
              <a:avLst/>
              <a:gdLst/>
              <a:ahLst/>
              <a:cxnLst>
                <a:cxn ang="0">
                  <a:pos x="6" y="200"/>
                </a:cxn>
                <a:cxn ang="0">
                  <a:pos x="21" y="152"/>
                </a:cxn>
                <a:cxn ang="0">
                  <a:pos x="75" y="74"/>
                </a:cxn>
                <a:cxn ang="0">
                  <a:pos x="115" y="42"/>
                </a:cxn>
                <a:cxn ang="0">
                  <a:pos x="204" y="6"/>
                </a:cxn>
                <a:cxn ang="0">
                  <a:pos x="257" y="0"/>
                </a:cxn>
                <a:cxn ang="0">
                  <a:pos x="356" y="20"/>
                </a:cxn>
                <a:cxn ang="0">
                  <a:pos x="401" y="43"/>
                </a:cxn>
                <a:cxn ang="0">
                  <a:pos x="468" y="109"/>
                </a:cxn>
                <a:cxn ang="0">
                  <a:pos x="493" y="153"/>
                </a:cxn>
                <a:cxn ang="0">
                  <a:pos x="512" y="248"/>
                </a:cxn>
                <a:cxn ang="0">
                  <a:pos x="507" y="299"/>
                </a:cxn>
                <a:cxn ang="0">
                  <a:pos x="469" y="386"/>
                </a:cxn>
                <a:cxn ang="0">
                  <a:pos x="436" y="425"/>
                </a:cxn>
                <a:cxn ang="0">
                  <a:pos x="357" y="477"/>
                </a:cxn>
                <a:cxn ang="0">
                  <a:pos x="307" y="491"/>
                </a:cxn>
                <a:cxn ang="0">
                  <a:pos x="206" y="491"/>
                </a:cxn>
                <a:cxn ang="0">
                  <a:pos x="157" y="477"/>
                </a:cxn>
                <a:cxn ang="0">
                  <a:pos x="77" y="425"/>
                </a:cxn>
                <a:cxn ang="0">
                  <a:pos x="45" y="386"/>
                </a:cxn>
                <a:cxn ang="0">
                  <a:pos x="6" y="299"/>
                </a:cxn>
                <a:cxn ang="0">
                  <a:pos x="21" y="296"/>
                </a:cxn>
                <a:cxn ang="0">
                  <a:pos x="35" y="338"/>
                </a:cxn>
                <a:cxn ang="0">
                  <a:pos x="88" y="413"/>
                </a:cxn>
                <a:cxn ang="0">
                  <a:pos x="122" y="440"/>
                </a:cxn>
                <a:cxn ang="0">
                  <a:pos x="209" y="476"/>
                </a:cxn>
                <a:cxn ang="0">
                  <a:pos x="256" y="480"/>
                </a:cxn>
                <a:cxn ang="0">
                  <a:pos x="351" y="462"/>
                </a:cxn>
                <a:cxn ang="0">
                  <a:pos x="390" y="441"/>
                </a:cxn>
                <a:cxn ang="0">
                  <a:pos x="456" y="377"/>
                </a:cxn>
                <a:cxn ang="0">
                  <a:pos x="478" y="340"/>
                </a:cxn>
                <a:cxn ang="0">
                  <a:pos x="497" y="248"/>
                </a:cxn>
                <a:cxn ang="0">
                  <a:pos x="492" y="203"/>
                </a:cxn>
                <a:cxn ang="0">
                  <a:pos x="455" y="118"/>
                </a:cxn>
                <a:cxn ang="0">
                  <a:pos x="426" y="86"/>
                </a:cxn>
                <a:cxn ang="0">
                  <a:pos x="350" y="35"/>
                </a:cxn>
                <a:cxn ang="0">
                  <a:pos x="306" y="21"/>
                </a:cxn>
                <a:cxn ang="0">
                  <a:pos x="207" y="21"/>
                </a:cxn>
                <a:cxn ang="0">
                  <a:pos x="164" y="35"/>
                </a:cxn>
                <a:cxn ang="0">
                  <a:pos x="87" y="86"/>
                </a:cxn>
                <a:cxn ang="0">
                  <a:pos x="58" y="118"/>
                </a:cxn>
                <a:cxn ang="0">
                  <a:pos x="21" y="203"/>
                </a:cxn>
                <a:cxn ang="0">
                  <a:pos x="16" y="248"/>
                </a:cxn>
              </a:cxnLst>
              <a:rect l="0" t="0" r="r" b="b"/>
              <a:pathLst>
                <a:path w="512" h="496">
                  <a:moveTo>
                    <a:pt x="1" y="249"/>
                  </a:moveTo>
                  <a:cubicBezTo>
                    <a:pt x="0" y="249"/>
                    <a:pt x="0" y="248"/>
                    <a:pt x="1" y="248"/>
                  </a:cubicBezTo>
                  <a:lnTo>
                    <a:pt x="6" y="200"/>
                  </a:lnTo>
                  <a:cubicBezTo>
                    <a:pt x="6" y="199"/>
                    <a:pt x="6" y="198"/>
                    <a:pt x="6" y="198"/>
                  </a:cubicBezTo>
                  <a:lnTo>
                    <a:pt x="21" y="153"/>
                  </a:lnTo>
                  <a:cubicBezTo>
                    <a:pt x="21" y="152"/>
                    <a:pt x="21" y="152"/>
                    <a:pt x="21" y="152"/>
                  </a:cubicBezTo>
                  <a:lnTo>
                    <a:pt x="44" y="111"/>
                  </a:lnTo>
                  <a:cubicBezTo>
                    <a:pt x="45" y="110"/>
                    <a:pt x="45" y="110"/>
                    <a:pt x="45" y="109"/>
                  </a:cubicBezTo>
                  <a:lnTo>
                    <a:pt x="75" y="74"/>
                  </a:lnTo>
                  <a:cubicBezTo>
                    <a:pt x="76" y="74"/>
                    <a:pt x="76" y="74"/>
                    <a:pt x="76" y="73"/>
                  </a:cubicBezTo>
                  <a:lnTo>
                    <a:pt x="113" y="43"/>
                  </a:lnTo>
                  <a:cubicBezTo>
                    <a:pt x="114" y="43"/>
                    <a:pt x="114" y="43"/>
                    <a:pt x="115" y="42"/>
                  </a:cubicBezTo>
                  <a:lnTo>
                    <a:pt x="157" y="20"/>
                  </a:lnTo>
                  <a:cubicBezTo>
                    <a:pt x="157" y="20"/>
                    <a:pt x="158" y="20"/>
                    <a:pt x="158" y="20"/>
                  </a:cubicBezTo>
                  <a:lnTo>
                    <a:pt x="204" y="6"/>
                  </a:lnTo>
                  <a:cubicBezTo>
                    <a:pt x="205" y="6"/>
                    <a:pt x="205" y="6"/>
                    <a:pt x="206" y="5"/>
                  </a:cubicBezTo>
                  <a:lnTo>
                    <a:pt x="256" y="0"/>
                  </a:lnTo>
                  <a:cubicBezTo>
                    <a:pt x="256" y="0"/>
                    <a:pt x="257" y="0"/>
                    <a:pt x="257" y="0"/>
                  </a:cubicBezTo>
                  <a:lnTo>
                    <a:pt x="307" y="5"/>
                  </a:lnTo>
                  <a:cubicBezTo>
                    <a:pt x="308" y="6"/>
                    <a:pt x="308" y="6"/>
                    <a:pt x="309" y="6"/>
                  </a:cubicBezTo>
                  <a:lnTo>
                    <a:pt x="356" y="20"/>
                  </a:lnTo>
                  <a:cubicBezTo>
                    <a:pt x="356" y="20"/>
                    <a:pt x="357" y="20"/>
                    <a:pt x="357" y="20"/>
                  </a:cubicBezTo>
                  <a:lnTo>
                    <a:pt x="399" y="42"/>
                  </a:lnTo>
                  <a:cubicBezTo>
                    <a:pt x="400" y="43"/>
                    <a:pt x="400" y="43"/>
                    <a:pt x="401" y="43"/>
                  </a:cubicBezTo>
                  <a:lnTo>
                    <a:pt x="437" y="73"/>
                  </a:lnTo>
                  <a:cubicBezTo>
                    <a:pt x="437" y="74"/>
                    <a:pt x="437" y="74"/>
                    <a:pt x="437" y="74"/>
                  </a:cubicBezTo>
                  <a:lnTo>
                    <a:pt x="468" y="109"/>
                  </a:lnTo>
                  <a:cubicBezTo>
                    <a:pt x="469" y="110"/>
                    <a:pt x="469" y="110"/>
                    <a:pt x="469" y="111"/>
                  </a:cubicBezTo>
                  <a:lnTo>
                    <a:pt x="492" y="152"/>
                  </a:lnTo>
                  <a:cubicBezTo>
                    <a:pt x="493" y="152"/>
                    <a:pt x="493" y="153"/>
                    <a:pt x="493" y="153"/>
                  </a:cubicBezTo>
                  <a:lnTo>
                    <a:pt x="507" y="198"/>
                  </a:lnTo>
                  <a:cubicBezTo>
                    <a:pt x="507" y="199"/>
                    <a:pt x="507" y="199"/>
                    <a:pt x="507" y="200"/>
                  </a:cubicBezTo>
                  <a:lnTo>
                    <a:pt x="512" y="248"/>
                  </a:lnTo>
                  <a:cubicBezTo>
                    <a:pt x="512" y="248"/>
                    <a:pt x="512" y="249"/>
                    <a:pt x="512" y="249"/>
                  </a:cubicBezTo>
                  <a:lnTo>
                    <a:pt x="507" y="297"/>
                  </a:lnTo>
                  <a:cubicBezTo>
                    <a:pt x="507" y="298"/>
                    <a:pt x="507" y="298"/>
                    <a:pt x="507" y="299"/>
                  </a:cubicBezTo>
                  <a:lnTo>
                    <a:pt x="493" y="345"/>
                  </a:lnTo>
                  <a:cubicBezTo>
                    <a:pt x="493" y="345"/>
                    <a:pt x="493" y="346"/>
                    <a:pt x="492" y="346"/>
                  </a:cubicBezTo>
                  <a:lnTo>
                    <a:pt x="469" y="386"/>
                  </a:lnTo>
                  <a:cubicBezTo>
                    <a:pt x="469" y="387"/>
                    <a:pt x="469" y="387"/>
                    <a:pt x="469" y="388"/>
                  </a:cubicBezTo>
                  <a:lnTo>
                    <a:pt x="438" y="424"/>
                  </a:lnTo>
                  <a:cubicBezTo>
                    <a:pt x="437" y="424"/>
                    <a:pt x="437" y="424"/>
                    <a:pt x="436" y="425"/>
                  </a:cubicBezTo>
                  <a:lnTo>
                    <a:pt x="400" y="454"/>
                  </a:lnTo>
                  <a:cubicBezTo>
                    <a:pt x="400" y="454"/>
                    <a:pt x="400" y="454"/>
                    <a:pt x="399" y="455"/>
                  </a:cubicBezTo>
                  <a:lnTo>
                    <a:pt x="357" y="477"/>
                  </a:lnTo>
                  <a:cubicBezTo>
                    <a:pt x="357" y="477"/>
                    <a:pt x="356" y="477"/>
                    <a:pt x="356" y="477"/>
                  </a:cubicBezTo>
                  <a:lnTo>
                    <a:pt x="309" y="491"/>
                  </a:lnTo>
                  <a:cubicBezTo>
                    <a:pt x="308" y="491"/>
                    <a:pt x="308" y="491"/>
                    <a:pt x="307" y="491"/>
                  </a:cubicBezTo>
                  <a:lnTo>
                    <a:pt x="257" y="496"/>
                  </a:lnTo>
                  <a:cubicBezTo>
                    <a:pt x="257" y="496"/>
                    <a:pt x="256" y="496"/>
                    <a:pt x="256" y="496"/>
                  </a:cubicBezTo>
                  <a:lnTo>
                    <a:pt x="206" y="491"/>
                  </a:lnTo>
                  <a:cubicBezTo>
                    <a:pt x="205" y="491"/>
                    <a:pt x="205" y="491"/>
                    <a:pt x="204" y="491"/>
                  </a:cubicBezTo>
                  <a:lnTo>
                    <a:pt x="158" y="477"/>
                  </a:lnTo>
                  <a:cubicBezTo>
                    <a:pt x="158" y="477"/>
                    <a:pt x="157" y="477"/>
                    <a:pt x="157" y="477"/>
                  </a:cubicBezTo>
                  <a:lnTo>
                    <a:pt x="115" y="455"/>
                  </a:lnTo>
                  <a:cubicBezTo>
                    <a:pt x="114" y="454"/>
                    <a:pt x="114" y="454"/>
                    <a:pt x="114" y="454"/>
                  </a:cubicBezTo>
                  <a:lnTo>
                    <a:pt x="77" y="425"/>
                  </a:lnTo>
                  <a:cubicBezTo>
                    <a:pt x="76" y="424"/>
                    <a:pt x="76" y="424"/>
                    <a:pt x="75" y="424"/>
                  </a:cubicBezTo>
                  <a:lnTo>
                    <a:pt x="45" y="388"/>
                  </a:lnTo>
                  <a:cubicBezTo>
                    <a:pt x="45" y="387"/>
                    <a:pt x="45" y="387"/>
                    <a:pt x="45" y="386"/>
                  </a:cubicBezTo>
                  <a:lnTo>
                    <a:pt x="22" y="346"/>
                  </a:lnTo>
                  <a:cubicBezTo>
                    <a:pt x="21" y="346"/>
                    <a:pt x="21" y="345"/>
                    <a:pt x="21" y="345"/>
                  </a:cubicBezTo>
                  <a:lnTo>
                    <a:pt x="6" y="299"/>
                  </a:lnTo>
                  <a:cubicBezTo>
                    <a:pt x="6" y="298"/>
                    <a:pt x="6" y="298"/>
                    <a:pt x="6" y="297"/>
                  </a:cubicBezTo>
                  <a:lnTo>
                    <a:pt x="1" y="249"/>
                  </a:lnTo>
                  <a:close/>
                  <a:moveTo>
                    <a:pt x="21" y="296"/>
                  </a:moveTo>
                  <a:lnTo>
                    <a:pt x="21" y="294"/>
                  </a:lnTo>
                  <a:lnTo>
                    <a:pt x="36" y="340"/>
                  </a:lnTo>
                  <a:lnTo>
                    <a:pt x="35" y="338"/>
                  </a:lnTo>
                  <a:lnTo>
                    <a:pt x="58" y="378"/>
                  </a:lnTo>
                  <a:lnTo>
                    <a:pt x="58" y="377"/>
                  </a:lnTo>
                  <a:lnTo>
                    <a:pt x="88" y="413"/>
                  </a:lnTo>
                  <a:lnTo>
                    <a:pt x="86" y="412"/>
                  </a:lnTo>
                  <a:lnTo>
                    <a:pt x="123" y="441"/>
                  </a:lnTo>
                  <a:lnTo>
                    <a:pt x="122" y="440"/>
                  </a:lnTo>
                  <a:lnTo>
                    <a:pt x="164" y="462"/>
                  </a:lnTo>
                  <a:lnTo>
                    <a:pt x="163" y="462"/>
                  </a:lnTo>
                  <a:lnTo>
                    <a:pt x="209" y="476"/>
                  </a:lnTo>
                  <a:lnTo>
                    <a:pt x="207" y="475"/>
                  </a:lnTo>
                  <a:lnTo>
                    <a:pt x="257" y="480"/>
                  </a:lnTo>
                  <a:lnTo>
                    <a:pt x="256" y="480"/>
                  </a:lnTo>
                  <a:lnTo>
                    <a:pt x="306" y="475"/>
                  </a:lnTo>
                  <a:lnTo>
                    <a:pt x="304" y="476"/>
                  </a:lnTo>
                  <a:lnTo>
                    <a:pt x="351" y="462"/>
                  </a:lnTo>
                  <a:lnTo>
                    <a:pt x="350" y="462"/>
                  </a:lnTo>
                  <a:lnTo>
                    <a:pt x="392" y="440"/>
                  </a:lnTo>
                  <a:lnTo>
                    <a:pt x="390" y="441"/>
                  </a:lnTo>
                  <a:lnTo>
                    <a:pt x="426" y="412"/>
                  </a:lnTo>
                  <a:lnTo>
                    <a:pt x="425" y="413"/>
                  </a:lnTo>
                  <a:lnTo>
                    <a:pt x="456" y="377"/>
                  </a:lnTo>
                  <a:lnTo>
                    <a:pt x="456" y="378"/>
                  </a:lnTo>
                  <a:lnTo>
                    <a:pt x="479" y="338"/>
                  </a:lnTo>
                  <a:lnTo>
                    <a:pt x="478" y="340"/>
                  </a:lnTo>
                  <a:lnTo>
                    <a:pt x="492" y="294"/>
                  </a:lnTo>
                  <a:lnTo>
                    <a:pt x="492" y="296"/>
                  </a:lnTo>
                  <a:lnTo>
                    <a:pt x="497" y="248"/>
                  </a:lnTo>
                  <a:lnTo>
                    <a:pt x="497" y="249"/>
                  </a:lnTo>
                  <a:lnTo>
                    <a:pt x="492" y="201"/>
                  </a:lnTo>
                  <a:lnTo>
                    <a:pt x="492" y="203"/>
                  </a:lnTo>
                  <a:lnTo>
                    <a:pt x="478" y="158"/>
                  </a:lnTo>
                  <a:lnTo>
                    <a:pt x="478" y="159"/>
                  </a:lnTo>
                  <a:lnTo>
                    <a:pt x="455" y="118"/>
                  </a:lnTo>
                  <a:lnTo>
                    <a:pt x="456" y="120"/>
                  </a:lnTo>
                  <a:lnTo>
                    <a:pt x="425" y="85"/>
                  </a:lnTo>
                  <a:lnTo>
                    <a:pt x="426" y="86"/>
                  </a:lnTo>
                  <a:lnTo>
                    <a:pt x="390" y="56"/>
                  </a:lnTo>
                  <a:lnTo>
                    <a:pt x="392" y="57"/>
                  </a:lnTo>
                  <a:lnTo>
                    <a:pt x="350" y="35"/>
                  </a:lnTo>
                  <a:lnTo>
                    <a:pt x="351" y="35"/>
                  </a:lnTo>
                  <a:lnTo>
                    <a:pt x="304" y="21"/>
                  </a:lnTo>
                  <a:lnTo>
                    <a:pt x="306" y="21"/>
                  </a:lnTo>
                  <a:lnTo>
                    <a:pt x="256" y="16"/>
                  </a:lnTo>
                  <a:lnTo>
                    <a:pt x="257" y="16"/>
                  </a:lnTo>
                  <a:lnTo>
                    <a:pt x="207" y="21"/>
                  </a:lnTo>
                  <a:lnTo>
                    <a:pt x="209" y="21"/>
                  </a:lnTo>
                  <a:lnTo>
                    <a:pt x="163" y="35"/>
                  </a:lnTo>
                  <a:lnTo>
                    <a:pt x="164" y="35"/>
                  </a:lnTo>
                  <a:lnTo>
                    <a:pt x="122" y="57"/>
                  </a:lnTo>
                  <a:lnTo>
                    <a:pt x="124" y="56"/>
                  </a:lnTo>
                  <a:lnTo>
                    <a:pt x="87" y="86"/>
                  </a:lnTo>
                  <a:lnTo>
                    <a:pt x="88" y="85"/>
                  </a:lnTo>
                  <a:lnTo>
                    <a:pt x="58" y="120"/>
                  </a:lnTo>
                  <a:lnTo>
                    <a:pt x="58" y="118"/>
                  </a:lnTo>
                  <a:lnTo>
                    <a:pt x="35" y="159"/>
                  </a:lnTo>
                  <a:lnTo>
                    <a:pt x="36" y="158"/>
                  </a:lnTo>
                  <a:lnTo>
                    <a:pt x="21" y="203"/>
                  </a:lnTo>
                  <a:lnTo>
                    <a:pt x="21" y="201"/>
                  </a:lnTo>
                  <a:lnTo>
                    <a:pt x="16" y="249"/>
                  </a:lnTo>
                  <a:lnTo>
                    <a:pt x="16" y="248"/>
                  </a:lnTo>
                  <a:lnTo>
                    <a:pt x="21" y="296"/>
                  </a:lnTo>
                  <a:close/>
                </a:path>
              </a:pathLst>
            </a:custGeom>
            <a:grp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79" name="Oval 81"/>
            <p:cNvSpPr>
              <a:spLocks noChangeArrowheads="1"/>
            </p:cNvSpPr>
            <p:nvPr/>
          </p:nvSpPr>
          <p:spPr bwMode="auto">
            <a:xfrm>
              <a:off x="7466013" y="4857750"/>
              <a:ext cx="211138" cy="214312"/>
            </a:xfrm>
            <a:prstGeom prst="ellipse">
              <a:avLst/>
            </a:pr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80" name="Freeform 82"/>
            <p:cNvSpPr>
              <a:spLocks noEditPoints="1"/>
            </p:cNvSpPr>
            <p:nvPr/>
          </p:nvSpPr>
          <p:spPr bwMode="auto">
            <a:xfrm>
              <a:off x="7526338" y="4921250"/>
              <a:ext cx="88900" cy="22225"/>
            </a:xfrm>
            <a:custGeom>
              <a:avLst/>
              <a:gdLst/>
              <a:ahLst/>
              <a:cxnLst>
                <a:cxn ang="0">
                  <a:pos x="0" y="25"/>
                </a:cxn>
                <a:cxn ang="0">
                  <a:pos x="25" y="0"/>
                </a:cxn>
                <a:cxn ang="0">
                  <a:pos x="50" y="25"/>
                </a:cxn>
                <a:cxn ang="0">
                  <a:pos x="25" y="50"/>
                </a:cxn>
                <a:cxn ang="0">
                  <a:pos x="0" y="25"/>
                </a:cxn>
                <a:cxn ang="0">
                  <a:pos x="153" y="25"/>
                </a:cxn>
                <a:cxn ang="0">
                  <a:pos x="178" y="0"/>
                </a:cxn>
                <a:cxn ang="0">
                  <a:pos x="203" y="25"/>
                </a:cxn>
                <a:cxn ang="0">
                  <a:pos x="178" y="50"/>
                </a:cxn>
                <a:cxn ang="0">
                  <a:pos x="153" y="25"/>
                </a:cxn>
              </a:cxnLst>
              <a:rect l="0" t="0" r="r" b="b"/>
              <a:pathLst>
                <a:path w="203" h="50">
                  <a:moveTo>
                    <a:pt x="0" y="25"/>
                  </a:moveTo>
                  <a:cubicBezTo>
                    <a:pt x="0" y="11"/>
                    <a:pt x="11" y="0"/>
                    <a:pt x="25" y="0"/>
                  </a:cubicBezTo>
                  <a:cubicBezTo>
                    <a:pt x="38" y="0"/>
                    <a:pt x="50" y="11"/>
                    <a:pt x="50" y="25"/>
                  </a:cubicBezTo>
                  <a:cubicBezTo>
                    <a:pt x="50" y="38"/>
                    <a:pt x="38" y="50"/>
                    <a:pt x="25" y="50"/>
                  </a:cubicBezTo>
                  <a:cubicBezTo>
                    <a:pt x="11" y="50"/>
                    <a:pt x="0" y="38"/>
                    <a:pt x="0" y="25"/>
                  </a:cubicBezTo>
                  <a:close/>
                  <a:moveTo>
                    <a:pt x="153" y="25"/>
                  </a:moveTo>
                  <a:cubicBezTo>
                    <a:pt x="153" y="11"/>
                    <a:pt x="165" y="0"/>
                    <a:pt x="178" y="0"/>
                  </a:cubicBezTo>
                  <a:cubicBezTo>
                    <a:pt x="192" y="0"/>
                    <a:pt x="203" y="11"/>
                    <a:pt x="203" y="25"/>
                  </a:cubicBezTo>
                  <a:cubicBezTo>
                    <a:pt x="203" y="38"/>
                    <a:pt x="192" y="50"/>
                    <a:pt x="178" y="50"/>
                  </a:cubicBezTo>
                  <a:cubicBezTo>
                    <a:pt x="165" y="50"/>
                    <a:pt x="153" y="38"/>
                    <a:pt x="153" y="25"/>
                  </a:cubicBezTo>
                  <a:close/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81" name="Freeform 83"/>
            <p:cNvSpPr>
              <a:spLocks noEditPoints="1"/>
            </p:cNvSpPr>
            <p:nvPr/>
          </p:nvSpPr>
          <p:spPr bwMode="auto">
            <a:xfrm>
              <a:off x="7523163" y="4918075"/>
              <a:ext cx="96838" cy="30162"/>
            </a:xfrm>
            <a:custGeom>
              <a:avLst/>
              <a:gdLst/>
              <a:ahLst/>
              <a:cxnLst>
                <a:cxn ang="0">
                  <a:pos x="1" y="31"/>
                </a:cxn>
                <a:cxn ang="0">
                  <a:pos x="13" y="8"/>
                </a:cxn>
                <a:cxn ang="0">
                  <a:pos x="37" y="1"/>
                </a:cxn>
                <a:cxn ang="0">
                  <a:pos x="58" y="12"/>
                </a:cxn>
                <a:cxn ang="0">
                  <a:pos x="66" y="37"/>
                </a:cxn>
                <a:cxn ang="0">
                  <a:pos x="54" y="58"/>
                </a:cxn>
                <a:cxn ang="0">
                  <a:pos x="30" y="66"/>
                </a:cxn>
                <a:cxn ang="0">
                  <a:pos x="8" y="54"/>
                </a:cxn>
                <a:cxn ang="0">
                  <a:pos x="23" y="47"/>
                </a:cxn>
                <a:cxn ang="0">
                  <a:pos x="37" y="51"/>
                </a:cxn>
                <a:cxn ang="0">
                  <a:pos x="47" y="43"/>
                </a:cxn>
                <a:cxn ang="0">
                  <a:pos x="51" y="30"/>
                </a:cxn>
                <a:cxn ang="0">
                  <a:pos x="43" y="19"/>
                </a:cxn>
                <a:cxn ang="0">
                  <a:pos x="30" y="16"/>
                </a:cxn>
                <a:cxn ang="0">
                  <a:pos x="18" y="23"/>
                </a:cxn>
                <a:cxn ang="0">
                  <a:pos x="16" y="36"/>
                </a:cxn>
                <a:cxn ang="0">
                  <a:pos x="23" y="47"/>
                </a:cxn>
                <a:cxn ang="0">
                  <a:pos x="154" y="30"/>
                </a:cxn>
                <a:cxn ang="0">
                  <a:pos x="166" y="8"/>
                </a:cxn>
                <a:cxn ang="0">
                  <a:pos x="189" y="1"/>
                </a:cxn>
                <a:cxn ang="0">
                  <a:pos x="212" y="13"/>
                </a:cxn>
                <a:cxn ang="0">
                  <a:pos x="219" y="37"/>
                </a:cxn>
                <a:cxn ang="0">
                  <a:pos x="208" y="58"/>
                </a:cxn>
                <a:cxn ang="0">
                  <a:pos x="183" y="66"/>
                </a:cxn>
                <a:cxn ang="0">
                  <a:pos x="162" y="54"/>
                </a:cxn>
                <a:cxn ang="0">
                  <a:pos x="177" y="47"/>
                </a:cxn>
                <a:cxn ang="0">
                  <a:pos x="190" y="51"/>
                </a:cxn>
                <a:cxn ang="0">
                  <a:pos x="201" y="43"/>
                </a:cxn>
                <a:cxn ang="0">
                  <a:pos x="204" y="30"/>
                </a:cxn>
                <a:cxn ang="0">
                  <a:pos x="197" y="18"/>
                </a:cxn>
                <a:cxn ang="0">
                  <a:pos x="184" y="16"/>
                </a:cxn>
                <a:cxn ang="0">
                  <a:pos x="173" y="23"/>
                </a:cxn>
                <a:cxn ang="0">
                  <a:pos x="169" y="37"/>
                </a:cxn>
                <a:cxn ang="0">
                  <a:pos x="177" y="47"/>
                </a:cxn>
              </a:cxnLst>
              <a:rect l="0" t="0" r="r" b="b"/>
              <a:pathLst>
                <a:path w="220" h="67">
                  <a:moveTo>
                    <a:pt x="1" y="37"/>
                  </a:moveTo>
                  <a:cubicBezTo>
                    <a:pt x="0" y="35"/>
                    <a:pt x="0" y="32"/>
                    <a:pt x="1" y="31"/>
                  </a:cubicBezTo>
                  <a:lnTo>
                    <a:pt x="8" y="13"/>
                  </a:lnTo>
                  <a:cubicBezTo>
                    <a:pt x="9" y="10"/>
                    <a:pt x="10" y="9"/>
                    <a:pt x="13" y="8"/>
                  </a:cubicBezTo>
                  <a:lnTo>
                    <a:pt x="31" y="1"/>
                  </a:lnTo>
                  <a:cubicBezTo>
                    <a:pt x="32" y="0"/>
                    <a:pt x="35" y="0"/>
                    <a:pt x="37" y="1"/>
                  </a:cubicBezTo>
                  <a:lnTo>
                    <a:pt x="54" y="8"/>
                  </a:lnTo>
                  <a:cubicBezTo>
                    <a:pt x="55" y="9"/>
                    <a:pt x="57" y="10"/>
                    <a:pt x="58" y="12"/>
                  </a:cubicBezTo>
                  <a:lnTo>
                    <a:pt x="66" y="30"/>
                  </a:lnTo>
                  <a:cubicBezTo>
                    <a:pt x="67" y="32"/>
                    <a:pt x="67" y="35"/>
                    <a:pt x="66" y="37"/>
                  </a:cubicBezTo>
                  <a:lnTo>
                    <a:pt x="58" y="54"/>
                  </a:lnTo>
                  <a:cubicBezTo>
                    <a:pt x="57" y="56"/>
                    <a:pt x="56" y="57"/>
                    <a:pt x="54" y="58"/>
                  </a:cubicBezTo>
                  <a:lnTo>
                    <a:pt x="37" y="66"/>
                  </a:lnTo>
                  <a:cubicBezTo>
                    <a:pt x="35" y="67"/>
                    <a:pt x="32" y="67"/>
                    <a:pt x="30" y="66"/>
                  </a:cubicBezTo>
                  <a:lnTo>
                    <a:pt x="12" y="58"/>
                  </a:lnTo>
                  <a:cubicBezTo>
                    <a:pt x="10" y="57"/>
                    <a:pt x="9" y="55"/>
                    <a:pt x="8" y="54"/>
                  </a:cubicBezTo>
                  <a:lnTo>
                    <a:pt x="1" y="37"/>
                  </a:lnTo>
                  <a:close/>
                  <a:moveTo>
                    <a:pt x="23" y="47"/>
                  </a:moveTo>
                  <a:lnTo>
                    <a:pt x="19" y="43"/>
                  </a:lnTo>
                  <a:lnTo>
                    <a:pt x="37" y="51"/>
                  </a:lnTo>
                  <a:lnTo>
                    <a:pt x="30" y="51"/>
                  </a:lnTo>
                  <a:lnTo>
                    <a:pt x="47" y="43"/>
                  </a:lnTo>
                  <a:lnTo>
                    <a:pt x="43" y="47"/>
                  </a:lnTo>
                  <a:lnTo>
                    <a:pt x="51" y="30"/>
                  </a:lnTo>
                  <a:lnTo>
                    <a:pt x="51" y="37"/>
                  </a:lnTo>
                  <a:lnTo>
                    <a:pt x="43" y="19"/>
                  </a:lnTo>
                  <a:lnTo>
                    <a:pt x="47" y="23"/>
                  </a:lnTo>
                  <a:lnTo>
                    <a:pt x="30" y="16"/>
                  </a:lnTo>
                  <a:lnTo>
                    <a:pt x="36" y="16"/>
                  </a:lnTo>
                  <a:lnTo>
                    <a:pt x="18" y="23"/>
                  </a:lnTo>
                  <a:lnTo>
                    <a:pt x="23" y="18"/>
                  </a:lnTo>
                  <a:lnTo>
                    <a:pt x="16" y="36"/>
                  </a:lnTo>
                  <a:lnTo>
                    <a:pt x="16" y="30"/>
                  </a:lnTo>
                  <a:lnTo>
                    <a:pt x="23" y="47"/>
                  </a:lnTo>
                  <a:close/>
                  <a:moveTo>
                    <a:pt x="154" y="37"/>
                  </a:moveTo>
                  <a:cubicBezTo>
                    <a:pt x="153" y="35"/>
                    <a:pt x="153" y="32"/>
                    <a:pt x="154" y="30"/>
                  </a:cubicBezTo>
                  <a:lnTo>
                    <a:pt x="162" y="12"/>
                  </a:lnTo>
                  <a:cubicBezTo>
                    <a:pt x="163" y="10"/>
                    <a:pt x="165" y="9"/>
                    <a:pt x="166" y="8"/>
                  </a:cubicBezTo>
                  <a:lnTo>
                    <a:pt x="183" y="1"/>
                  </a:lnTo>
                  <a:cubicBezTo>
                    <a:pt x="185" y="0"/>
                    <a:pt x="187" y="0"/>
                    <a:pt x="189" y="1"/>
                  </a:cubicBezTo>
                  <a:lnTo>
                    <a:pt x="207" y="8"/>
                  </a:lnTo>
                  <a:cubicBezTo>
                    <a:pt x="209" y="9"/>
                    <a:pt x="211" y="10"/>
                    <a:pt x="212" y="13"/>
                  </a:cubicBezTo>
                  <a:lnTo>
                    <a:pt x="219" y="31"/>
                  </a:lnTo>
                  <a:cubicBezTo>
                    <a:pt x="220" y="32"/>
                    <a:pt x="220" y="35"/>
                    <a:pt x="219" y="37"/>
                  </a:cubicBezTo>
                  <a:lnTo>
                    <a:pt x="212" y="54"/>
                  </a:lnTo>
                  <a:cubicBezTo>
                    <a:pt x="211" y="55"/>
                    <a:pt x="210" y="57"/>
                    <a:pt x="208" y="58"/>
                  </a:cubicBezTo>
                  <a:lnTo>
                    <a:pt x="190" y="66"/>
                  </a:lnTo>
                  <a:cubicBezTo>
                    <a:pt x="188" y="67"/>
                    <a:pt x="185" y="67"/>
                    <a:pt x="183" y="66"/>
                  </a:cubicBezTo>
                  <a:lnTo>
                    <a:pt x="166" y="58"/>
                  </a:lnTo>
                  <a:cubicBezTo>
                    <a:pt x="164" y="57"/>
                    <a:pt x="163" y="56"/>
                    <a:pt x="162" y="54"/>
                  </a:cubicBezTo>
                  <a:lnTo>
                    <a:pt x="154" y="37"/>
                  </a:lnTo>
                  <a:close/>
                  <a:moveTo>
                    <a:pt x="177" y="47"/>
                  </a:moveTo>
                  <a:lnTo>
                    <a:pt x="173" y="43"/>
                  </a:lnTo>
                  <a:lnTo>
                    <a:pt x="190" y="51"/>
                  </a:lnTo>
                  <a:lnTo>
                    <a:pt x="183" y="51"/>
                  </a:lnTo>
                  <a:lnTo>
                    <a:pt x="201" y="43"/>
                  </a:lnTo>
                  <a:lnTo>
                    <a:pt x="197" y="47"/>
                  </a:lnTo>
                  <a:lnTo>
                    <a:pt x="204" y="30"/>
                  </a:lnTo>
                  <a:lnTo>
                    <a:pt x="204" y="36"/>
                  </a:lnTo>
                  <a:lnTo>
                    <a:pt x="197" y="18"/>
                  </a:lnTo>
                  <a:lnTo>
                    <a:pt x="202" y="23"/>
                  </a:lnTo>
                  <a:lnTo>
                    <a:pt x="184" y="16"/>
                  </a:lnTo>
                  <a:lnTo>
                    <a:pt x="190" y="16"/>
                  </a:lnTo>
                  <a:lnTo>
                    <a:pt x="173" y="23"/>
                  </a:lnTo>
                  <a:lnTo>
                    <a:pt x="177" y="19"/>
                  </a:lnTo>
                  <a:lnTo>
                    <a:pt x="169" y="37"/>
                  </a:lnTo>
                  <a:lnTo>
                    <a:pt x="169" y="30"/>
                  </a:lnTo>
                  <a:lnTo>
                    <a:pt x="177" y="47"/>
                  </a:lnTo>
                  <a:close/>
                </a:path>
              </a:pathLst>
            </a:custGeom>
            <a:grp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82" name="Freeform 84"/>
            <p:cNvSpPr>
              <a:spLocks/>
            </p:cNvSpPr>
            <p:nvPr/>
          </p:nvSpPr>
          <p:spPr bwMode="auto">
            <a:xfrm>
              <a:off x="7512051" y="5008563"/>
              <a:ext cx="117475" cy="26987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72" y="34"/>
                </a:cxn>
                <a:cxn ang="0">
                  <a:pos x="70" y="34"/>
                </a:cxn>
                <a:cxn ang="0">
                  <a:pos x="135" y="45"/>
                </a:cxn>
                <a:cxn ang="0">
                  <a:pos x="132" y="45"/>
                </a:cxn>
                <a:cxn ang="0">
                  <a:pos x="197" y="34"/>
                </a:cxn>
                <a:cxn ang="0">
                  <a:pos x="195" y="34"/>
                </a:cxn>
                <a:cxn ang="0">
                  <a:pos x="260" y="0"/>
                </a:cxn>
                <a:cxn ang="0">
                  <a:pos x="267" y="15"/>
                </a:cxn>
                <a:cxn ang="0">
                  <a:pos x="202" y="49"/>
                </a:cxn>
                <a:cxn ang="0">
                  <a:pos x="200" y="49"/>
                </a:cxn>
                <a:cxn ang="0">
                  <a:pos x="135" y="60"/>
                </a:cxn>
                <a:cxn ang="0">
                  <a:pos x="132" y="60"/>
                </a:cxn>
                <a:cxn ang="0">
                  <a:pos x="67" y="49"/>
                </a:cxn>
                <a:cxn ang="0">
                  <a:pos x="65" y="49"/>
                </a:cxn>
                <a:cxn ang="0">
                  <a:pos x="0" y="15"/>
                </a:cxn>
                <a:cxn ang="0">
                  <a:pos x="7" y="0"/>
                </a:cxn>
              </a:cxnLst>
              <a:rect l="0" t="0" r="r" b="b"/>
              <a:pathLst>
                <a:path w="267" h="61">
                  <a:moveTo>
                    <a:pt x="7" y="0"/>
                  </a:moveTo>
                  <a:lnTo>
                    <a:pt x="72" y="34"/>
                  </a:lnTo>
                  <a:lnTo>
                    <a:pt x="70" y="34"/>
                  </a:lnTo>
                  <a:lnTo>
                    <a:pt x="135" y="45"/>
                  </a:lnTo>
                  <a:lnTo>
                    <a:pt x="132" y="45"/>
                  </a:lnTo>
                  <a:lnTo>
                    <a:pt x="197" y="34"/>
                  </a:lnTo>
                  <a:lnTo>
                    <a:pt x="195" y="34"/>
                  </a:lnTo>
                  <a:lnTo>
                    <a:pt x="260" y="0"/>
                  </a:lnTo>
                  <a:lnTo>
                    <a:pt x="267" y="15"/>
                  </a:lnTo>
                  <a:lnTo>
                    <a:pt x="202" y="49"/>
                  </a:lnTo>
                  <a:cubicBezTo>
                    <a:pt x="201" y="49"/>
                    <a:pt x="201" y="49"/>
                    <a:pt x="200" y="49"/>
                  </a:cubicBezTo>
                  <a:lnTo>
                    <a:pt x="135" y="60"/>
                  </a:lnTo>
                  <a:cubicBezTo>
                    <a:pt x="134" y="61"/>
                    <a:pt x="133" y="61"/>
                    <a:pt x="132" y="60"/>
                  </a:cubicBezTo>
                  <a:lnTo>
                    <a:pt x="67" y="49"/>
                  </a:lnTo>
                  <a:cubicBezTo>
                    <a:pt x="66" y="49"/>
                    <a:pt x="66" y="49"/>
                    <a:pt x="65" y="49"/>
                  </a:cubicBezTo>
                  <a:lnTo>
                    <a:pt x="0" y="15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83" name="Freeform 85"/>
            <p:cNvSpPr>
              <a:spLocks noEditPoints="1"/>
            </p:cNvSpPr>
            <p:nvPr/>
          </p:nvSpPr>
          <p:spPr bwMode="auto">
            <a:xfrm>
              <a:off x="7462838" y="4854575"/>
              <a:ext cx="217488" cy="220662"/>
            </a:xfrm>
            <a:custGeom>
              <a:avLst/>
              <a:gdLst/>
              <a:ahLst/>
              <a:cxnLst>
                <a:cxn ang="0">
                  <a:pos x="6" y="200"/>
                </a:cxn>
                <a:cxn ang="0">
                  <a:pos x="20" y="152"/>
                </a:cxn>
                <a:cxn ang="0">
                  <a:pos x="73" y="74"/>
                </a:cxn>
                <a:cxn ang="0">
                  <a:pos x="111" y="42"/>
                </a:cxn>
                <a:cxn ang="0">
                  <a:pos x="198" y="6"/>
                </a:cxn>
                <a:cxn ang="0">
                  <a:pos x="249" y="0"/>
                </a:cxn>
                <a:cxn ang="0">
                  <a:pos x="345" y="20"/>
                </a:cxn>
                <a:cxn ang="0">
                  <a:pos x="388" y="43"/>
                </a:cxn>
                <a:cxn ang="0">
                  <a:pos x="454" y="109"/>
                </a:cxn>
                <a:cxn ang="0">
                  <a:pos x="477" y="153"/>
                </a:cxn>
                <a:cxn ang="0">
                  <a:pos x="496" y="248"/>
                </a:cxn>
                <a:cxn ang="0">
                  <a:pos x="491" y="299"/>
                </a:cxn>
                <a:cxn ang="0">
                  <a:pos x="454" y="386"/>
                </a:cxn>
                <a:cxn ang="0">
                  <a:pos x="423" y="425"/>
                </a:cxn>
                <a:cxn ang="0">
                  <a:pos x="346" y="476"/>
                </a:cxn>
                <a:cxn ang="0">
                  <a:pos x="297" y="491"/>
                </a:cxn>
                <a:cxn ang="0">
                  <a:pos x="200" y="491"/>
                </a:cxn>
                <a:cxn ang="0">
                  <a:pos x="152" y="477"/>
                </a:cxn>
                <a:cxn ang="0">
                  <a:pos x="74" y="425"/>
                </a:cxn>
                <a:cxn ang="0">
                  <a:pos x="42" y="386"/>
                </a:cxn>
                <a:cxn ang="0">
                  <a:pos x="6" y="299"/>
                </a:cxn>
                <a:cxn ang="0">
                  <a:pos x="21" y="296"/>
                </a:cxn>
                <a:cxn ang="0">
                  <a:pos x="34" y="339"/>
                </a:cxn>
                <a:cxn ang="0">
                  <a:pos x="86" y="413"/>
                </a:cxn>
                <a:cxn ang="0">
                  <a:pos x="118" y="440"/>
                </a:cxn>
                <a:cxn ang="0">
                  <a:pos x="203" y="476"/>
                </a:cxn>
                <a:cxn ang="0">
                  <a:pos x="248" y="480"/>
                </a:cxn>
                <a:cxn ang="0">
                  <a:pos x="340" y="462"/>
                </a:cxn>
                <a:cxn ang="0">
                  <a:pos x="377" y="441"/>
                </a:cxn>
                <a:cxn ang="0">
                  <a:pos x="441" y="377"/>
                </a:cxn>
                <a:cxn ang="0">
                  <a:pos x="462" y="340"/>
                </a:cxn>
                <a:cxn ang="0">
                  <a:pos x="481" y="248"/>
                </a:cxn>
                <a:cxn ang="0">
                  <a:pos x="476" y="203"/>
                </a:cxn>
                <a:cxn ang="0">
                  <a:pos x="440" y="118"/>
                </a:cxn>
                <a:cxn ang="0">
                  <a:pos x="413" y="86"/>
                </a:cxn>
                <a:cxn ang="0">
                  <a:pos x="339" y="34"/>
                </a:cxn>
                <a:cxn ang="0">
                  <a:pos x="296" y="21"/>
                </a:cxn>
                <a:cxn ang="0">
                  <a:pos x="201" y="21"/>
                </a:cxn>
                <a:cxn ang="0">
                  <a:pos x="159" y="35"/>
                </a:cxn>
                <a:cxn ang="0">
                  <a:pos x="85" y="86"/>
                </a:cxn>
                <a:cxn ang="0">
                  <a:pos x="57" y="118"/>
                </a:cxn>
                <a:cxn ang="0">
                  <a:pos x="21" y="203"/>
                </a:cxn>
                <a:cxn ang="0">
                  <a:pos x="16" y="248"/>
                </a:cxn>
              </a:cxnLst>
              <a:rect l="0" t="0" r="r" b="b"/>
              <a:pathLst>
                <a:path w="496" h="496">
                  <a:moveTo>
                    <a:pt x="1" y="249"/>
                  </a:moveTo>
                  <a:cubicBezTo>
                    <a:pt x="0" y="249"/>
                    <a:pt x="0" y="248"/>
                    <a:pt x="1" y="248"/>
                  </a:cubicBezTo>
                  <a:lnTo>
                    <a:pt x="6" y="200"/>
                  </a:lnTo>
                  <a:cubicBezTo>
                    <a:pt x="6" y="199"/>
                    <a:pt x="6" y="199"/>
                    <a:pt x="6" y="198"/>
                  </a:cubicBezTo>
                  <a:lnTo>
                    <a:pt x="20" y="153"/>
                  </a:lnTo>
                  <a:cubicBezTo>
                    <a:pt x="20" y="153"/>
                    <a:pt x="20" y="152"/>
                    <a:pt x="20" y="152"/>
                  </a:cubicBezTo>
                  <a:lnTo>
                    <a:pt x="42" y="111"/>
                  </a:lnTo>
                  <a:cubicBezTo>
                    <a:pt x="43" y="110"/>
                    <a:pt x="43" y="110"/>
                    <a:pt x="43" y="109"/>
                  </a:cubicBezTo>
                  <a:lnTo>
                    <a:pt x="73" y="74"/>
                  </a:lnTo>
                  <a:cubicBezTo>
                    <a:pt x="74" y="74"/>
                    <a:pt x="74" y="74"/>
                    <a:pt x="74" y="73"/>
                  </a:cubicBezTo>
                  <a:lnTo>
                    <a:pt x="109" y="43"/>
                  </a:lnTo>
                  <a:cubicBezTo>
                    <a:pt x="110" y="43"/>
                    <a:pt x="110" y="43"/>
                    <a:pt x="111" y="42"/>
                  </a:cubicBezTo>
                  <a:lnTo>
                    <a:pt x="152" y="20"/>
                  </a:lnTo>
                  <a:cubicBezTo>
                    <a:pt x="152" y="20"/>
                    <a:pt x="153" y="20"/>
                    <a:pt x="153" y="20"/>
                  </a:cubicBezTo>
                  <a:lnTo>
                    <a:pt x="198" y="6"/>
                  </a:lnTo>
                  <a:cubicBezTo>
                    <a:pt x="199" y="6"/>
                    <a:pt x="199" y="6"/>
                    <a:pt x="200" y="5"/>
                  </a:cubicBezTo>
                  <a:lnTo>
                    <a:pt x="248" y="0"/>
                  </a:lnTo>
                  <a:cubicBezTo>
                    <a:pt x="248" y="0"/>
                    <a:pt x="249" y="0"/>
                    <a:pt x="249" y="0"/>
                  </a:cubicBezTo>
                  <a:lnTo>
                    <a:pt x="297" y="5"/>
                  </a:lnTo>
                  <a:cubicBezTo>
                    <a:pt x="298" y="6"/>
                    <a:pt x="298" y="6"/>
                    <a:pt x="299" y="6"/>
                  </a:cubicBezTo>
                  <a:lnTo>
                    <a:pt x="345" y="20"/>
                  </a:lnTo>
                  <a:cubicBezTo>
                    <a:pt x="345" y="20"/>
                    <a:pt x="346" y="20"/>
                    <a:pt x="346" y="20"/>
                  </a:cubicBezTo>
                  <a:lnTo>
                    <a:pt x="386" y="42"/>
                  </a:lnTo>
                  <a:cubicBezTo>
                    <a:pt x="387" y="43"/>
                    <a:pt x="387" y="43"/>
                    <a:pt x="388" y="43"/>
                  </a:cubicBezTo>
                  <a:lnTo>
                    <a:pt x="424" y="73"/>
                  </a:lnTo>
                  <a:cubicBezTo>
                    <a:pt x="424" y="74"/>
                    <a:pt x="424" y="74"/>
                    <a:pt x="425" y="74"/>
                  </a:cubicBezTo>
                  <a:lnTo>
                    <a:pt x="454" y="109"/>
                  </a:lnTo>
                  <a:cubicBezTo>
                    <a:pt x="454" y="110"/>
                    <a:pt x="454" y="110"/>
                    <a:pt x="455" y="111"/>
                  </a:cubicBezTo>
                  <a:lnTo>
                    <a:pt x="477" y="152"/>
                  </a:lnTo>
                  <a:cubicBezTo>
                    <a:pt x="477" y="152"/>
                    <a:pt x="477" y="153"/>
                    <a:pt x="477" y="153"/>
                  </a:cubicBezTo>
                  <a:lnTo>
                    <a:pt x="491" y="198"/>
                  </a:lnTo>
                  <a:cubicBezTo>
                    <a:pt x="491" y="199"/>
                    <a:pt x="491" y="199"/>
                    <a:pt x="491" y="200"/>
                  </a:cubicBezTo>
                  <a:lnTo>
                    <a:pt x="496" y="248"/>
                  </a:lnTo>
                  <a:cubicBezTo>
                    <a:pt x="496" y="248"/>
                    <a:pt x="496" y="249"/>
                    <a:pt x="496" y="249"/>
                  </a:cubicBezTo>
                  <a:lnTo>
                    <a:pt x="491" y="297"/>
                  </a:lnTo>
                  <a:cubicBezTo>
                    <a:pt x="491" y="298"/>
                    <a:pt x="491" y="298"/>
                    <a:pt x="491" y="299"/>
                  </a:cubicBezTo>
                  <a:lnTo>
                    <a:pt x="477" y="345"/>
                  </a:lnTo>
                  <a:cubicBezTo>
                    <a:pt x="477" y="345"/>
                    <a:pt x="477" y="346"/>
                    <a:pt x="476" y="346"/>
                  </a:cubicBezTo>
                  <a:lnTo>
                    <a:pt x="454" y="386"/>
                  </a:lnTo>
                  <a:cubicBezTo>
                    <a:pt x="454" y="387"/>
                    <a:pt x="454" y="387"/>
                    <a:pt x="454" y="387"/>
                  </a:cubicBezTo>
                  <a:lnTo>
                    <a:pt x="425" y="423"/>
                  </a:lnTo>
                  <a:cubicBezTo>
                    <a:pt x="424" y="424"/>
                    <a:pt x="424" y="424"/>
                    <a:pt x="423" y="425"/>
                  </a:cubicBezTo>
                  <a:lnTo>
                    <a:pt x="387" y="454"/>
                  </a:lnTo>
                  <a:cubicBezTo>
                    <a:pt x="387" y="454"/>
                    <a:pt x="387" y="454"/>
                    <a:pt x="386" y="454"/>
                  </a:cubicBezTo>
                  <a:lnTo>
                    <a:pt x="346" y="476"/>
                  </a:lnTo>
                  <a:cubicBezTo>
                    <a:pt x="346" y="477"/>
                    <a:pt x="345" y="477"/>
                    <a:pt x="345" y="477"/>
                  </a:cubicBezTo>
                  <a:lnTo>
                    <a:pt x="299" y="491"/>
                  </a:lnTo>
                  <a:cubicBezTo>
                    <a:pt x="298" y="491"/>
                    <a:pt x="298" y="491"/>
                    <a:pt x="297" y="491"/>
                  </a:cubicBezTo>
                  <a:lnTo>
                    <a:pt x="249" y="496"/>
                  </a:lnTo>
                  <a:cubicBezTo>
                    <a:pt x="249" y="496"/>
                    <a:pt x="248" y="496"/>
                    <a:pt x="248" y="496"/>
                  </a:cubicBezTo>
                  <a:lnTo>
                    <a:pt x="200" y="491"/>
                  </a:lnTo>
                  <a:cubicBezTo>
                    <a:pt x="199" y="491"/>
                    <a:pt x="199" y="491"/>
                    <a:pt x="198" y="491"/>
                  </a:cubicBezTo>
                  <a:lnTo>
                    <a:pt x="153" y="477"/>
                  </a:lnTo>
                  <a:cubicBezTo>
                    <a:pt x="153" y="477"/>
                    <a:pt x="152" y="477"/>
                    <a:pt x="152" y="477"/>
                  </a:cubicBezTo>
                  <a:lnTo>
                    <a:pt x="111" y="455"/>
                  </a:lnTo>
                  <a:cubicBezTo>
                    <a:pt x="110" y="454"/>
                    <a:pt x="110" y="454"/>
                    <a:pt x="109" y="454"/>
                  </a:cubicBezTo>
                  <a:lnTo>
                    <a:pt x="74" y="425"/>
                  </a:lnTo>
                  <a:cubicBezTo>
                    <a:pt x="74" y="424"/>
                    <a:pt x="74" y="424"/>
                    <a:pt x="73" y="424"/>
                  </a:cubicBezTo>
                  <a:lnTo>
                    <a:pt x="43" y="388"/>
                  </a:lnTo>
                  <a:cubicBezTo>
                    <a:pt x="43" y="387"/>
                    <a:pt x="43" y="387"/>
                    <a:pt x="42" y="386"/>
                  </a:cubicBezTo>
                  <a:lnTo>
                    <a:pt x="20" y="346"/>
                  </a:lnTo>
                  <a:cubicBezTo>
                    <a:pt x="20" y="346"/>
                    <a:pt x="20" y="345"/>
                    <a:pt x="20" y="345"/>
                  </a:cubicBezTo>
                  <a:lnTo>
                    <a:pt x="6" y="299"/>
                  </a:lnTo>
                  <a:cubicBezTo>
                    <a:pt x="6" y="298"/>
                    <a:pt x="6" y="298"/>
                    <a:pt x="6" y="297"/>
                  </a:cubicBezTo>
                  <a:lnTo>
                    <a:pt x="1" y="249"/>
                  </a:lnTo>
                  <a:close/>
                  <a:moveTo>
                    <a:pt x="21" y="296"/>
                  </a:moveTo>
                  <a:lnTo>
                    <a:pt x="21" y="294"/>
                  </a:lnTo>
                  <a:lnTo>
                    <a:pt x="35" y="340"/>
                  </a:lnTo>
                  <a:lnTo>
                    <a:pt x="34" y="339"/>
                  </a:lnTo>
                  <a:lnTo>
                    <a:pt x="56" y="379"/>
                  </a:lnTo>
                  <a:lnTo>
                    <a:pt x="56" y="377"/>
                  </a:lnTo>
                  <a:lnTo>
                    <a:pt x="86" y="413"/>
                  </a:lnTo>
                  <a:lnTo>
                    <a:pt x="85" y="412"/>
                  </a:lnTo>
                  <a:lnTo>
                    <a:pt x="120" y="441"/>
                  </a:lnTo>
                  <a:lnTo>
                    <a:pt x="118" y="440"/>
                  </a:lnTo>
                  <a:lnTo>
                    <a:pt x="159" y="462"/>
                  </a:lnTo>
                  <a:lnTo>
                    <a:pt x="158" y="462"/>
                  </a:lnTo>
                  <a:lnTo>
                    <a:pt x="203" y="476"/>
                  </a:lnTo>
                  <a:lnTo>
                    <a:pt x="201" y="475"/>
                  </a:lnTo>
                  <a:lnTo>
                    <a:pt x="249" y="480"/>
                  </a:lnTo>
                  <a:lnTo>
                    <a:pt x="248" y="480"/>
                  </a:lnTo>
                  <a:lnTo>
                    <a:pt x="296" y="475"/>
                  </a:lnTo>
                  <a:lnTo>
                    <a:pt x="294" y="476"/>
                  </a:lnTo>
                  <a:lnTo>
                    <a:pt x="340" y="462"/>
                  </a:lnTo>
                  <a:lnTo>
                    <a:pt x="339" y="462"/>
                  </a:lnTo>
                  <a:lnTo>
                    <a:pt x="379" y="440"/>
                  </a:lnTo>
                  <a:lnTo>
                    <a:pt x="377" y="441"/>
                  </a:lnTo>
                  <a:lnTo>
                    <a:pt x="413" y="412"/>
                  </a:lnTo>
                  <a:lnTo>
                    <a:pt x="412" y="413"/>
                  </a:lnTo>
                  <a:lnTo>
                    <a:pt x="441" y="377"/>
                  </a:lnTo>
                  <a:lnTo>
                    <a:pt x="440" y="379"/>
                  </a:lnTo>
                  <a:lnTo>
                    <a:pt x="462" y="339"/>
                  </a:lnTo>
                  <a:lnTo>
                    <a:pt x="462" y="340"/>
                  </a:lnTo>
                  <a:lnTo>
                    <a:pt x="476" y="294"/>
                  </a:lnTo>
                  <a:lnTo>
                    <a:pt x="476" y="296"/>
                  </a:lnTo>
                  <a:lnTo>
                    <a:pt x="481" y="248"/>
                  </a:lnTo>
                  <a:lnTo>
                    <a:pt x="481" y="249"/>
                  </a:lnTo>
                  <a:lnTo>
                    <a:pt x="476" y="201"/>
                  </a:lnTo>
                  <a:lnTo>
                    <a:pt x="476" y="203"/>
                  </a:lnTo>
                  <a:lnTo>
                    <a:pt x="462" y="158"/>
                  </a:lnTo>
                  <a:lnTo>
                    <a:pt x="462" y="159"/>
                  </a:lnTo>
                  <a:lnTo>
                    <a:pt x="440" y="118"/>
                  </a:lnTo>
                  <a:lnTo>
                    <a:pt x="441" y="120"/>
                  </a:lnTo>
                  <a:lnTo>
                    <a:pt x="412" y="85"/>
                  </a:lnTo>
                  <a:lnTo>
                    <a:pt x="413" y="86"/>
                  </a:lnTo>
                  <a:lnTo>
                    <a:pt x="377" y="56"/>
                  </a:lnTo>
                  <a:lnTo>
                    <a:pt x="379" y="56"/>
                  </a:lnTo>
                  <a:lnTo>
                    <a:pt x="339" y="34"/>
                  </a:lnTo>
                  <a:lnTo>
                    <a:pt x="340" y="35"/>
                  </a:lnTo>
                  <a:lnTo>
                    <a:pt x="294" y="21"/>
                  </a:lnTo>
                  <a:lnTo>
                    <a:pt x="296" y="21"/>
                  </a:lnTo>
                  <a:lnTo>
                    <a:pt x="248" y="16"/>
                  </a:lnTo>
                  <a:lnTo>
                    <a:pt x="249" y="16"/>
                  </a:lnTo>
                  <a:lnTo>
                    <a:pt x="201" y="21"/>
                  </a:lnTo>
                  <a:lnTo>
                    <a:pt x="203" y="21"/>
                  </a:lnTo>
                  <a:lnTo>
                    <a:pt x="158" y="35"/>
                  </a:lnTo>
                  <a:lnTo>
                    <a:pt x="159" y="35"/>
                  </a:lnTo>
                  <a:lnTo>
                    <a:pt x="118" y="57"/>
                  </a:lnTo>
                  <a:lnTo>
                    <a:pt x="120" y="56"/>
                  </a:lnTo>
                  <a:lnTo>
                    <a:pt x="85" y="86"/>
                  </a:lnTo>
                  <a:lnTo>
                    <a:pt x="86" y="85"/>
                  </a:lnTo>
                  <a:lnTo>
                    <a:pt x="56" y="120"/>
                  </a:lnTo>
                  <a:lnTo>
                    <a:pt x="57" y="118"/>
                  </a:lnTo>
                  <a:lnTo>
                    <a:pt x="35" y="159"/>
                  </a:lnTo>
                  <a:lnTo>
                    <a:pt x="35" y="158"/>
                  </a:lnTo>
                  <a:lnTo>
                    <a:pt x="21" y="203"/>
                  </a:lnTo>
                  <a:lnTo>
                    <a:pt x="21" y="201"/>
                  </a:lnTo>
                  <a:lnTo>
                    <a:pt x="16" y="249"/>
                  </a:lnTo>
                  <a:lnTo>
                    <a:pt x="16" y="248"/>
                  </a:lnTo>
                  <a:lnTo>
                    <a:pt x="21" y="296"/>
                  </a:lnTo>
                  <a:close/>
                </a:path>
              </a:pathLst>
            </a:custGeom>
            <a:grp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84" name="Oval 86"/>
            <p:cNvSpPr>
              <a:spLocks noChangeArrowheads="1"/>
            </p:cNvSpPr>
            <p:nvPr/>
          </p:nvSpPr>
          <p:spPr bwMode="auto">
            <a:xfrm>
              <a:off x="7943851" y="4857750"/>
              <a:ext cx="209550" cy="214312"/>
            </a:xfrm>
            <a:prstGeom prst="ellipse">
              <a:avLst/>
            </a:pr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85" name="Freeform 87"/>
            <p:cNvSpPr>
              <a:spLocks noEditPoints="1"/>
            </p:cNvSpPr>
            <p:nvPr/>
          </p:nvSpPr>
          <p:spPr bwMode="auto">
            <a:xfrm>
              <a:off x="8004176" y="4921250"/>
              <a:ext cx="88900" cy="22225"/>
            </a:xfrm>
            <a:custGeom>
              <a:avLst/>
              <a:gdLst/>
              <a:ahLst/>
              <a:cxnLst>
                <a:cxn ang="0">
                  <a:pos x="0" y="25"/>
                </a:cxn>
                <a:cxn ang="0">
                  <a:pos x="25" y="0"/>
                </a:cxn>
                <a:cxn ang="0">
                  <a:pos x="50" y="25"/>
                </a:cxn>
                <a:cxn ang="0">
                  <a:pos x="25" y="50"/>
                </a:cxn>
                <a:cxn ang="0">
                  <a:pos x="0" y="25"/>
                </a:cxn>
                <a:cxn ang="0">
                  <a:pos x="153" y="25"/>
                </a:cxn>
                <a:cxn ang="0">
                  <a:pos x="178" y="0"/>
                </a:cxn>
                <a:cxn ang="0">
                  <a:pos x="203" y="25"/>
                </a:cxn>
                <a:cxn ang="0">
                  <a:pos x="178" y="50"/>
                </a:cxn>
                <a:cxn ang="0">
                  <a:pos x="153" y="25"/>
                </a:cxn>
              </a:cxnLst>
              <a:rect l="0" t="0" r="r" b="b"/>
              <a:pathLst>
                <a:path w="203" h="50">
                  <a:moveTo>
                    <a:pt x="0" y="25"/>
                  </a:moveTo>
                  <a:cubicBezTo>
                    <a:pt x="0" y="11"/>
                    <a:pt x="11" y="0"/>
                    <a:pt x="25" y="0"/>
                  </a:cubicBezTo>
                  <a:cubicBezTo>
                    <a:pt x="38" y="0"/>
                    <a:pt x="50" y="11"/>
                    <a:pt x="50" y="25"/>
                  </a:cubicBezTo>
                  <a:cubicBezTo>
                    <a:pt x="50" y="38"/>
                    <a:pt x="38" y="50"/>
                    <a:pt x="25" y="50"/>
                  </a:cubicBezTo>
                  <a:cubicBezTo>
                    <a:pt x="11" y="50"/>
                    <a:pt x="0" y="38"/>
                    <a:pt x="0" y="25"/>
                  </a:cubicBezTo>
                  <a:close/>
                  <a:moveTo>
                    <a:pt x="153" y="25"/>
                  </a:moveTo>
                  <a:cubicBezTo>
                    <a:pt x="153" y="11"/>
                    <a:pt x="165" y="0"/>
                    <a:pt x="178" y="0"/>
                  </a:cubicBezTo>
                  <a:cubicBezTo>
                    <a:pt x="192" y="0"/>
                    <a:pt x="203" y="11"/>
                    <a:pt x="203" y="25"/>
                  </a:cubicBezTo>
                  <a:cubicBezTo>
                    <a:pt x="203" y="38"/>
                    <a:pt x="192" y="50"/>
                    <a:pt x="178" y="50"/>
                  </a:cubicBezTo>
                  <a:cubicBezTo>
                    <a:pt x="165" y="50"/>
                    <a:pt x="153" y="38"/>
                    <a:pt x="153" y="25"/>
                  </a:cubicBezTo>
                  <a:close/>
                </a:path>
              </a:pathLst>
            </a:custGeom>
            <a:grp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86" name="Freeform 88"/>
            <p:cNvSpPr>
              <a:spLocks noEditPoints="1"/>
            </p:cNvSpPr>
            <p:nvPr/>
          </p:nvSpPr>
          <p:spPr bwMode="auto">
            <a:xfrm>
              <a:off x="8001001" y="4918075"/>
              <a:ext cx="96838" cy="30162"/>
            </a:xfrm>
            <a:custGeom>
              <a:avLst/>
              <a:gdLst/>
              <a:ahLst/>
              <a:cxnLst>
                <a:cxn ang="0">
                  <a:pos x="1" y="31"/>
                </a:cxn>
                <a:cxn ang="0">
                  <a:pos x="13" y="8"/>
                </a:cxn>
                <a:cxn ang="0">
                  <a:pos x="37" y="1"/>
                </a:cxn>
                <a:cxn ang="0">
                  <a:pos x="58" y="12"/>
                </a:cxn>
                <a:cxn ang="0">
                  <a:pos x="66" y="37"/>
                </a:cxn>
                <a:cxn ang="0">
                  <a:pos x="54" y="58"/>
                </a:cxn>
                <a:cxn ang="0">
                  <a:pos x="30" y="66"/>
                </a:cxn>
                <a:cxn ang="0">
                  <a:pos x="8" y="54"/>
                </a:cxn>
                <a:cxn ang="0">
                  <a:pos x="23" y="47"/>
                </a:cxn>
                <a:cxn ang="0">
                  <a:pos x="37" y="51"/>
                </a:cxn>
                <a:cxn ang="0">
                  <a:pos x="47" y="43"/>
                </a:cxn>
                <a:cxn ang="0">
                  <a:pos x="51" y="30"/>
                </a:cxn>
                <a:cxn ang="0">
                  <a:pos x="43" y="19"/>
                </a:cxn>
                <a:cxn ang="0">
                  <a:pos x="30" y="16"/>
                </a:cxn>
                <a:cxn ang="0">
                  <a:pos x="18" y="23"/>
                </a:cxn>
                <a:cxn ang="0">
                  <a:pos x="16" y="36"/>
                </a:cxn>
                <a:cxn ang="0">
                  <a:pos x="23" y="47"/>
                </a:cxn>
                <a:cxn ang="0">
                  <a:pos x="154" y="30"/>
                </a:cxn>
                <a:cxn ang="0">
                  <a:pos x="166" y="8"/>
                </a:cxn>
                <a:cxn ang="0">
                  <a:pos x="189" y="1"/>
                </a:cxn>
                <a:cxn ang="0">
                  <a:pos x="212" y="13"/>
                </a:cxn>
                <a:cxn ang="0">
                  <a:pos x="219" y="37"/>
                </a:cxn>
                <a:cxn ang="0">
                  <a:pos x="208" y="58"/>
                </a:cxn>
                <a:cxn ang="0">
                  <a:pos x="183" y="66"/>
                </a:cxn>
                <a:cxn ang="0">
                  <a:pos x="162" y="54"/>
                </a:cxn>
                <a:cxn ang="0">
                  <a:pos x="177" y="47"/>
                </a:cxn>
                <a:cxn ang="0">
                  <a:pos x="190" y="51"/>
                </a:cxn>
                <a:cxn ang="0">
                  <a:pos x="201" y="43"/>
                </a:cxn>
                <a:cxn ang="0">
                  <a:pos x="204" y="30"/>
                </a:cxn>
                <a:cxn ang="0">
                  <a:pos x="197" y="18"/>
                </a:cxn>
                <a:cxn ang="0">
                  <a:pos x="184" y="16"/>
                </a:cxn>
                <a:cxn ang="0">
                  <a:pos x="173" y="23"/>
                </a:cxn>
                <a:cxn ang="0">
                  <a:pos x="169" y="37"/>
                </a:cxn>
                <a:cxn ang="0">
                  <a:pos x="177" y="47"/>
                </a:cxn>
              </a:cxnLst>
              <a:rect l="0" t="0" r="r" b="b"/>
              <a:pathLst>
                <a:path w="220" h="67">
                  <a:moveTo>
                    <a:pt x="1" y="37"/>
                  </a:moveTo>
                  <a:cubicBezTo>
                    <a:pt x="0" y="35"/>
                    <a:pt x="0" y="32"/>
                    <a:pt x="1" y="31"/>
                  </a:cubicBezTo>
                  <a:lnTo>
                    <a:pt x="8" y="13"/>
                  </a:lnTo>
                  <a:cubicBezTo>
                    <a:pt x="9" y="10"/>
                    <a:pt x="10" y="9"/>
                    <a:pt x="13" y="8"/>
                  </a:cubicBezTo>
                  <a:lnTo>
                    <a:pt x="31" y="1"/>
                  </a:lnTo>
                  <a:cubicBezTo>
                    <a:pt x="32" y="0"/>
                    <a:pt x="35" y="0"/>
                    <a:pt x="37" y="1"/>
                  </a:cubicBezTo>
                  <a:lnTo>
                    <a:pt x="54" y="8"/>
                  </a:lnTo>
                  <a:cubicBezTo>
                    <a:pt x="55" y="9"/>
                    <a:pt x="57" y="10"/>
                    <a:pt x="58" y="12"/>
                  </a:cubicBezTo>
                  <a:lnTo>
                    <a:pt x="66" y="30"/>
                  </a:lnTo>
                  <a:cubicBezTo>
                    <a:pt x="67" y="32"/>
                    <a:pt x="67" y="35"/>
                    <a:pt x="66" y="37"/>
                  </a:cubicBezTo>
                  <a:lnTo>
                    <a:pt x="58" y="54"/>
                  </a:lnTo>
                  <a:cubicBezTo>
                    <a:pt x="57" y="56"/>
                    <a:pt x="56" y="57"/>
                    <a:pt x="54" y="58"/>
                  </a:cubicBezTo>
                  <a:lnTo>
                    <a:pt x="37" y="66"/>
                  </a:lnTo>
                  <a:cubicBezTo>
                    <a:pt x="35" y="67"/>
                    <a:pt x="32" y="67"/>
                    <a:pt x="30" y="66"/>
                  </a:cubicBezTo>
                  <a:lnTo>
                    <a:pt x="12" y="58"/>
                  </a:lnTo>
                  <a:cubicBezTo>
                    <a:pt x="10" y="57"/>
                    <a:pt x="9" y="55"/>
                    <a:pt x="8" y="54"/>
                  </a:cubicBezTo>
                  <a:lnTo>
                    <a:pt x="1" y="37"/>
                  </a:lnTo>
                  <a:close/>
                  <a:moveTo>
                    <a:pt x="23" y="47"/>
                  </a:moveTo>
                  <a:lnTo>
                    <a:pt x="19" y="43"/>
                  </a:lnTo>
                  <a:lnTo>
                    <a:pt x="37" y="51"/>
                  </a:lnTo>
                  <a:lnTo>
                    <a:pt x="30" y="51"/>
                  </a:lnTo>
                  <a:lnTo>
                    <a:pt x="47" y="43"/>
                  </a:lnTo>
                  <a:lnTo>
                    <a:pt x="43" y="47"/>
                  </a:lnTo>
                  <a:lnTo>
                    <a:pt x="51" y="30"/>
                  </a:lnTo>
                  <a:lnTo>
                    <a:pt x="51" y="37"/>
                  </a:lnTo>
                  <a:lnTo>
                    <a:pt x="43" y="19"/>
                  </a:lnTo>
                  <a:lnTo>
                    <a:pt x="47" y="23"/>
                  </a:lnTo>
                  <a:lnTo>
                    <a:pt x="30" y="16"/>
                  </a:lnTo>
                  <a:lnTo>
                    <a:pt x="36" y="16"/>
                  </a:lnTo>
                  <a:lnTo>
                    <a:pt x="18" y="23"/>
                  </a:lnTo>
                  <a:lnTo>
                    <a:pt x="23" y="18"/>
                  </a:lnTo>
                  <a:lnTo>
                    <a:pt x="16" y="36"/>
                  </a:lnTo>
                  <a:lnTo>
                    <a:pt x="16" y="30"/>
                  </a:lnTo>
                  <a:lnTo>
                    <a:pt x="23" y="47"/>
                  </a:lnTo>
                  <a:close/>
                  <a:moveTo>
                    <a:pt x="154" y="37"/>
                  </a:moveTo>
                  <a:cubicBezTo>
                    <a:pt x="153" y="35"/>
                    <a:pt x="153" y="32"/>
                    <a:pt x="154" y="30"/>
                  </a:cubicBezTo>
                  <a:lnTo>
                    <a:pt x="162" y="12"/>
                  </a:lnTo>
                  <a:cubicBezTo>
                    <a:pt x="163" y="10"/>
                    <a:pt x="165" y="9"/>
                    <a:pt x="166" y="8"/>
                  </a:cubicBezTo>
                  <a:lnTo>
                    <a:pt x="183" y="1"/>
                  </a:lnTo>
                  <a:cubicBezTo>
                    <a:pt x="185" y="0"/>
                    <a:pt x="187" y="0"/>
                    <a:pt x="189" y="1"/>
                  </a:cubicBezTo>
                  <a:lnTo>
                    <a:pt x="207" y="8"/>
                  </a:lnTo>
                  <a:cubicBezTo>
                    <a:pt x="209" y="9"/>
                    <a:pt x="211" y="10"/>
                    <a:pt x="212" y="13"/>
                  </a:cubicBezTo>
                  <a:lnTo>
                    <a:pt x="219" y="31"/>
                  </a:lnTo>
                  <a:cubicBezTo>
                    <a:pt x="220" y="32"/>
                    <a:pt x="220" y="35"/>
                    <a:pt x="219" y="37"/>
                  </a:cubicBezTo>
                  <a:lnTo>
                    <a:pt x="212" y="54"/>
                  </a:lnTo>
                  <a:cubicBezTo>
                    <a:pt x="211" y="55"/>
                    <a:pt x="210" y="57"/>
                    <a:pt x="208" y="58"/>
                  </a:cubicBezTo>
                  <a:lnTo>
                    <a:pt x="190" y="66"/>
                  </a:lnTo>
                  <a:cubicBezTo>
                    <a:pt x="188" y="67"/>
                    <a:pt x="185" y="67"/>
                    <a:pt x="183" y="66"/>
                  </a:cubicBezTo>
                  <a:lnTo>
                    <a:pt x="166" y="58"/>
                  </a:lnTo>
                  <a:cubicBezTo>
                    <a:pt x="164" y="57"/>
                    <a:pt x="163" y="56"/>
                    <a:pt x="162" y="54"/>
                  </a:cubicBezTo>
                  <a:lnTo>
                    <a:pt x="154" y="37"/>
                  </a:lnTo>
                  <a:close/>
                  <a:moveTo>
                    <a:pt x="177" y="47"/>
                  </a:moveTo>
                  <a:lnTo>
                    <a:pt x="173" y="43"/>
                  </a:lnTo>
                  <a:lnTo>
                    <a:pt x="190" y="51"/>
                  </a:lnTo>
                  <a:lnTo>
                    <a:pt x="183" y="51"/>
                  </a:lnTo>
                  <a:lnTo>
                    <a:pt x="201" y="43"/>
                  </a:lnTo>
                  <a:lnTo>
                    <a:pt x="197" y="47"/>
                  </a:lnTo>
                  <a:lnTo>
                    <a:pt x="204" y="30"/>
                  </a:lnTo>
                  <a:lnTo>
                    <a:pt x="204" y="36"/>
                  </a:lnTo>
                  <a:lnTo>
                    <a:pt x="197" y="18"/>
                  </a:lnTo>
                  <a:lnTo>
                    <a:pt x="202" y="23"/>
                  </a:lnTo>
                  <a:lnTo>
                    <a:pt x="184" y="16"/>
                  </a:lnTo>
                  <a:lnTo>
                    <a:pt x="190" y="16"/>
                  </a:lnTo>
                  <a:lnTo>
                    <a:pt x="173" y="23"/>
                  </a:lnTo>
                  <a:lnTo>
                    <a:pt x="177" y="19"/>
                  </a:lnTo>
                  <a:lnTo>
                    <a:pt x="169" y="37"/>
                  </a:lnTo>
                  <a:lnTo>
                    <a:pt x="169" y="30"/>
                  </a:lnTo>
                  <a:lnTo>
                    <a:pt x="177" y="47"/>
                  </a:lnTo>
                  <a:close/>
                </a:path>
              </a:pathLst>
            </a:custGeom>
            <a:grp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87" name="Freeform 89"/>
            <p:cNvSpPr>
              <a:spLocks/>
            </p:cNvSpPr>
            <p:nvPr/>
          </p:nvSpPr>
          <p:spPr bwMode="auto">
            <a:xfrm>
              <a:off x="7989888" y="5008563"/>
              <a:ext cx="117475" cy="26987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72" y="34"/>
                </a:cxn>
                <a:cxn ang="0">
                  <a:pos x="70" y="34"/>
                </a:cxn>
                <a:cxn ang="0">
                  <a:pos x="135" y="45"/>
                </a:cxn>
                <a:cxn ang="0">
                  <a:pos x="132" y="45"/>
                </a:cxn>
                <a:cxn ang="0">
                  <a:pos x="197" y="34"/>
                </a:cxn>
                <a:cxn ang="0">
                  <a:pos x="195" y="34"/>
                </a:cxn>
                <a:cxn ang="0">
                  <a:pos x="260" y="0"/>
                </a:cxn>
                <a:cxn ang="0">
                  <a:pos x="267" y="15"/>
                </a:cxn>
                <a:cxn ang="0">
                  <a:pos x="202" y="49"/>
                </a:cxn>
                <a:cxn ang="0">
                  <a:pos x="200" y="49"/>
                </a:cxn>
                <a:cxn ang="0">
                  <a:pos x="135" y="60"/>
                </a:cxn>
                <a:cxn ang="0">
                  <a:pos x="132" y="60"/>
                </a:cxn>
                <a:cxn ang="0">
                  <a:pos x="67" y="49"/>
                </a:cxn>
                <a:cxn ang="0">
                  <a:pos x="65" y="49"/>
                </a:cxn>
                <a:cxn ang="0">
                  <a:pos x="0" y="15"/>
                </a:cxn>
                <a:cxn ang="0">
                  <a:pos x="7" y="0"/>
                </a:cxn>
              </a:cxnLst>
              <a:rect l="0" t="0" r="r" b="b"/>
              <a:pathLst>
                <a:path w="267" h="61">
                  <a:moveTo>
                    <a:pt x="7" y="0"/>
                  </a:moveTo>
                  <a:lnTo>
                    <a:pt x="72" y="34"/>
                  </a:lnTo>
                  <a:lnTo>
                    <a:pt x="70" y="34"/>
                  </a:lnTo>
                  <a:lnTo>
                    <a:pt x="135" y="45"/>
                  </a:lnTo>
                  <a:lnTo>
                    <a:pt x="132" y="45"/>
                  </a:lnTo>
                  <a:lnTo>
                    <a:pt x="197" y="34"/>
                  </a:lnTo>
                  <a:lnTo>
                    <a:pt x="195" y="34"/>
                  </a:lnTo>
                  <a:lnTo>
                    <a:pt x="260" y="0"/>
                  </a:lnTo>
                  <a:lnTo>
                    <a:pt x="267" y="15"/>
                  </a:lnTo>
                  <a:lnTo>
                    <a:pt x="202" y="49"/>
                  </a:lnTo>
                  <a:cubicBezTo>
                    <a:pt x="201" y="49"/>
                    <a:pt x="201" y="49"/>
                    <a:pt x="200" y="49"/>
                  </a:cubicBezTo>
                  <a:lnTo>
                    <a:pt x="135" y="60"/>
                  </a:lnTo>
                  <a:cubicBezTo>
                    <a:pt x="134" y="61"/>
                    <a:pt x="133" y="61"/>
                    <a:pt x="132" y="60"/>
                  </a:cubicBezTo>
                  <a:lnTo>
                    <a:pt x="67" y="49"/>
                  </a:lnTo>
                  <a:cubicBezTo>
                    <a:pt x="66" y="49"/>
                    <a:pt x="65" y="49"/>
                    <a:pt x="65" y="49"/>
                  </a:cubicBezTo>
                  <a:lnTo>
                    <a:pt x="0" y="15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88" name="Freeform 90"/>
            <p:cNvSpPr>
              <a:spLocks noEditPoints="1"/>
            </p:cNvSpPr>
            <p:nvPr/>
          </p:nvSpPr>
          <p:spPr bwMode="auto">
            <a:xfrm>
              <a:off x="7939088" y="4854575"/>
              <a:ext cx="217488" cy="220662"/>
            </a:xfrm>
            <a:custGeom>
              <a:avLst/>
              <a:gdLst/>
              <a:ahLst/>
              <a:cxnLst>
                <a:cxn ang="0">
                  <a:pos x="6" y="200"/>
                </a:cxn>
                <a:cxn ang="0">
                  <a:pos x="20" y="152"/>
                </a:cxn>
                <a:cxn ang="0">
                  <a:pos x="73" y="74"/>
                </a:cxn>
                <a:cxn ang="0">
                  <a:pos x="111" y="42"/>
                </a:cxn>
                <a:cxn ang="0">
                  <a:pos x="198" y="6"/>
                </a:cxn>
                <a:cxn ang="0">
                  <a:pos x="249" y="0"/>
                </a:cxn>
                <a:cxn ang="0">
                  <a:pos x="345" y="20"/>
                </a:cxn>
                <a:cxn ang="0">
                  <a:pos x="388" y="43"/>
                </a:cxn>
                <a:cxn ang="0">
                  <a:pos x="454" y="109"/>
                </a:cxn>
                <a:cxn ang="0">
                  <a:pos x="477" y="153"/>
                </a:cxn>
                <a:cxn ang="0">
                  <a:pos x="496" y="248"/>
                </a:cxn>
                <a:cxn ang="0">
                  <a:pos x="491" y="299"/>
                </a:cxn>
                <a:cxn ang="0">
                  <a:pos x="454" y="386"/>
                </a:cxn>
                <a:cxn ang="0">
                  <a:pos x="423" y="425"/>
                </a:cxn>
                <a:cxn ang="0">
                  <a:pos x="346" y="476"/>
                </a:cxn>
                <a:cxn ang="0">
                  <a:pos x="297" y="491"/>
                </a:cxn>
                <a:cxn ang="0">
                  <a:pos x="200" y="491"/>
                </a:cxn>
                <a:cxn ang="0">
                  <a:pos x="152" y="477"/>
                </a:cxn>
                <a:cxn ang="0">
                  <a:pos x="74" y="425"/>
                </a:cxn>
                <a:cxn ang="0">
                  <a:pos x="42" y="386"/>
                </a:cxn>
                <a:cxn ang="0">
                  <a:pos x="6" y="299"/>
                </a:cxn>
                <a:cxn ang="0">
                  <a:pos x="21" y="296"/>
                </a:cxn>
                <a:cxn ang="0">
                  <a:pos x="34" y="339"/>
                </a:cxn>
                <a:cxn ang="0">
                  <a:pos x="86" y="413"/>
                </a:cxn>
                <a:cxn ang="0">
                  <a:pos x="118" y="440"/>
                </a:cxn>
                <a:cxn ang="0">
                  <a:pos x="203" y="476"/>
                </a:cxn>
                <a:cxn ang="0">
                  <a:pos x="248" y="480"/>
                </a:cxn>
                <a:cxn ang="0">
                  <a:pos x="340" y="462"/>
                </a:cxn>
                <a:cxn ang="0">
                  <a:pos x="377" y="441"/>
                </a:cxn>
                <a:cxn ang="0">
                  <a:pos x="441" y="377"/>
                </a:cxn>
                <a:cxn ang="0">
                  <a:pos x="462" y="340"/>
                </a:cxn>
                <a:cxn ang="0">
                  <a:pos x="481" y="248"/>
                </a:cxn>
                <a:cxn ang="0">
                  <a:pos x="476" y="203"/>
                </a:cxn>
                <a:cxn ang="0">
                  <a:pos x="440" y="118"/>
                </a:cxn>
                <a:cxn ang="0">
                  <a:pos x="413" y="86"/>
                </a:cxn>
                <a:cxn ang="0">
                  <a:pos x="339" y="34"/>
                </a:cxn>
                <a:cxn ang="0">
                  <a:pos x="296" y="21"/>
                </a:cxn>
                <a:cxn ang="0">
                  <a:pos x="201" y="21"/>
                </a:cxn>
                <a:cxn ang="0">
                  <a:pos x="159" y="35"/>
                </a:cxn>
                <a:cxn ang="0">
                  <a:pos x="85" y="86"/>
                </a:cxn>
                <a:cxn ang="0">
                  <a:pos x="57" y="118"/>
                </a:cxn>
                <a:cxn ang="0">
                  <a:pos x="21" y="203"/>
                </a:cxn>
                <a:cxn ang="0">
                  <a:pos x="16" y="248"/>
                </a:cxn>
              </a:cxnLst>
              <a:rect l="0" t="0" r="r" b="b"/>
              <a:pathLst>
                <a:path w="496" h="496">
                  <a:moveTo>
                    <a:pt x="1" y="249"/>
                  </a:moveTo>
                  <a:cubicBezTo>
                    <a:pt x="0" y="249"/>
                    <a:pt x="0" y="248"/>
                    <a:pt x="1" y="248"/>
                  </a:cubicBezTo>
                  <a:lnTo>
                    <a:pt x="6" y="200"/>
                  </a:lnTo>
                  <a:cubicBezTo>
                    <a:pt x="6" y="199"/>
                    <a:pt x="6" y="199"/>
                    <a:pt x="6" y="198"/>
                  </a:cubicBezTo>
                  <a:lnTo>
                    <a:pt x="20" y="153"/>
                  </a:lnTo>
                  <a:cubicBezTo>
                    <a:pt x="20" y="153"/>
                    <a:pt x="20" y="152"/>
                    <a:pt x="20" y="152"/>
                  </a:cubicBezTo>
                  <a:lnTo>
                    <a:pt x="42" y="111"/>
                  </a:lnTo>
                  <a:cubicBezTo>
                    <a:pt x="43" y="110"/>
                    <a:pt x="43" y="110"/>
                    <a:pt x="43" y="109"/>
                  </a:cubicBezTo>
                  <a:lnTo>
                    <a:pt x="73" y="74"/>
                  </a:lnTo>
                  <a:cubicBezTo>
                    <a:pt x="74" y="74"/>
                    <a:pt x="74" y="74"/>
                    <a:pt x="74" y="73"/>
                  </a:cubicBezTo>
                  <a:lnTo>
                    <a:pt x="109" y="43"/>
                  </a:lnTo>
                  <a:cubicBezTo>
                    <a:pt x="110" y="43"/>
                    <a:pt x="110" y="43"/>
                    <a:pt x="111" y="42"/>
                  </a:cubicBezTo>
                  <a:lnTo>
                    <a:pt x="152" y="20"/>
                  </a:lnTo>
                  <a:cubicBezTo>
                    <a:pt x="152" y="20"/>
                    <a:pt x="153" y="20"/>
                    <a:pt x="153" y="20"/>
                  </a:cubicBezTo>
                  <a:lnTo>
                    <a:pt x="198" y="6"/>
                  </a:lnTo>
                  <a:cubicBezTo>
                    <a:pt x="199" y="6"/>
                    <a:pt x="199" y="6"/>
                    <a:pt x="200" y="5"/>
                  </a:cubicBezTo>
                  <a:lnTo>
                    <a:pt x="248" y="0"/>
                  </a:lnTo>
                  <a:cubicBezTo>
                    <a:pt x="248" y="0"/>
                    <a:pt x="249" y="0"/>
                    <a:pt x="249" y="0"/>
                  </a:cubicBezTo>
                  <a:lnTo>
                    <a:pt x="297" y="5"/>
                  </a:lnTo>
                  <a:cubicBezTo>
                    <a:pt x="298" y="6"/>
                    <a:pt x="298" y="6"/>
                    <a:pt x="299" y="6"/>
                  </a:cubicBezTo>
                  <a:lnTo>
                    <a:pt x="345" y="20"/>
                  </a:lnTo>
                  <a:cubicBezTo>
                    <a:pt x="345" y="20"/>
                    <a:pt x="346" y="20"/>
                    <a:pt x="346" y="20"/>
                  </a:cubicBezTo>
                  <a:lnTo>
                    <a:pt x="386" y="42"/>
                  </a:lnTo>
                  <a:cubicBezTo>
                    <a:pt x="387" y="43"/>
                    <a:pt x="387" y="43"/>
                    <a:pt x="388" y="43"/>
                  </a:cubicBezTo>
                  <a:lnTo>
                    <a:pt x="424" y="73"/>
                  </a:lnTo>
                  <a:cubicBezTo>
                    <a:pt x="424" y="74"/>
                    <a:pt x="424" y="74"/>
                    <a:pt x="425" y="74"/>
                  </a:cubicBezTo>
                  <a:lnTo>
                    <a:pt x="454" y="109"/>
                  </a:lnTo>
                  <a:cubicBezTo>
                    <a:pt x="454" y="110"/>
                    <a:pt x="454" y="110"/>
                    <a:pt x="455" y="111"/>
                  </a:cubicBezTo>
                  <a:lnTo>
                    <a:pt x="477" y="152"/>
                  </a:lnTo>
                  <a:cubicBezTo>
                    <a:pt x="477" y="152"/>
                    <a:pt x="477" y="153"/>
                    <a:pt x="477" y="153"/>
                  </a:cubicBezTo>
                  <a:lnTo>
                    <a:pt x="491" y="198"/>
                  </a:lnTo>
                  <a:cubicBezTo>
                    <a:pt x="491" y="199"/>
                    <a:pt x="491" y="199"/>
                    <a:pt x="491" y="200"/>
                  </a:cubicBezTo>
                  <a:lnTo>
                    <a:pt x="496" y="248"/>
                  </a:lnTo>
                  <a:cubicBezTo>
                    <a:pt x="496" y="248"/>
                    <a:pt x="496" y="249"/>
                    <a:pt x="496" y="249"/>
                  </a:cubicBezTo>
                  <a:lnTo>
                    <a:pt x="491" y="297"/>
                  </a:lnTo>
                  <a:cubicBezTo>
                    <a:pt x="491" y="298"/>
                    <a:pt x="491" y="298"/>
                    <a:pt x="491" y="299"/>
                  </a:cubicBezTo>
                  <a:lnTo>
                    <a:pt x="477" y="345"/>
                  </a:lnTo>
                  <a:cubicBezTo>
                    <a:pt x="477" y="345"/>
                    <a:pt x="477" y="346"/>
                    <a:pt x="476" y="346"/>
                  </a:cubicBezTo>
                  <a:lnTo>
                    <a:pt x="454" y="386"/>
                  </a:lnTo>
                  <a:cubicBezTo>
                    <a:pt x="454" y="387"/>
                    <a:pt x="454" y="387"/>
                    <a:pt x="454" y="387"/>
                  </a:cubicBezTo>
                  <a:lnTo>
                    <a:pt x="425" y="423"/>
                  </a:lnTo>
                  <a:cubicBezTo>
                    <a:pt x="424" y="424"/>
                    <a:pt x="424" y="424"/>
                    <a:pt x="423" y="425"/>
                  </a:cubicBezTo>
                  <a:lnTo>
                    <a:pt x="387" y="454"/>
                  </a:lnTo>
                  <a:cubicBezTo>
                    <a:pt x="387" y="454"/>
                    <a:pt x="387" y="454"/>
                    <a:pt x="386" y="454"/>
                  </a:cubicBezTo>
                  <a:lnTo>
                    <a:pt x="346" y="476"/>
                  </a:lnTo>
                  <a:cubicBezTo>
                    <a:pt x="346" y="477"/>
                    <a:pt x="345" y="477"/>
                    <a:pt x="345" y="477"/>
                  </a:cubicBezTo>
                  <a:lnTo>
                    <a:pt x="299" y="491"/>
                  </a:lnTo>
                  <a:cubicBezTo>
                    <a:pt x="298" y="491"/>
                    <a:pt x="298" y="491"/>
                    <a:pt x="297" y="491"/>
                  </a:cubicBezTo>
                  <a:lnTo>
                    <a:pt x="249" y="496"/>
                  </a:lnTo>
                  <a:cubicBezTo>
                    <a:pt x="249" y="496"/>
                    <a:pt x="248" y="496"/>
                    <a:pt x="248" y="496"/>
                  </a:cubicBezTo>
                  <a:lnTo>
                    <a:pt x="200" y="491"/>
                  </a:lnTo>
                  <a:cubicBezTo>
                    <a:pt x="199" y="491"/>
                    <a:pt x="199" y="491"/>
                    <a:pt x="198" y="491"/>
                  </a:cubicBezTo>
                  <a:lnTo>
                    <a:pt x="153" y="477"/>
                  </a:lnTo>
                  <a:cubicBezTo>
                    <a:pt x="153" y="477"/>
                    <a:pt x="152" y="477"/>
                    <a:pt x="152" y="477"/>
                  </a:cubicBezTo>
                  <a:lnTo>
                    <a:pt x="111" y="455"/>
                  </a:lnTo>
                  <a:cubicBezTo>
                    <a:pt x="110" y="454"/>
                    <a:pt x="110" y="454"/>
                    <a:pt x="109" y="454"/>
                  </a:cubicBezTo>
                  <a:lnTo>
                    <a:pt x="74" y="425"/>
                  </a:lnTo>
                  <a:cubicBezTo>
                    <a:pt x="74" y="424"/>
                    <a:pt x="74" y="424"/>
                    <a:pt x="73" y="424"/>
                  </a:cubicBezTo>
                  <a:lnTo>
                    <a:pt x="43" y="388"/>
                  </a:lnTo>
                  <a:cubicBezTo>
                    <a:pt x="43" y="387"/>
                    <a:pt x="43" y="387"/>
                    <a:pt x="42" y="386"/>
                  </a:cubicBezTo>
                  <a:lnTo>
                    <a:pt x="20" y="346"/>
                  </a:lnTo>
                  <a:cubicBezTo>
                    <a:pt x="20" y="346"/>
                    <a:pt x="20" y="345"/>
                    <a:pt x="20" y="345"/>
                  </a:cubicBezTo>
                  <a:lnTo>
                    <a:pt x="6" y="299"/>
                  </a:lnTo>
                  <a:cubicBezTo>
                    <a:pt x="6" y="298"/>
                    <a:pt x="6" y="298"/>
                    <a:pt x="6" y="297"/>
                  </a:cubicBezTo>
                  <a:lnTo>
                    <a:pt x="1" y="249"/>
                  </a:lnTo>
                  <a:close/>
                  <a:moveTo>
                    <a:pt x="21" y="296"/>
                  </a:moveTo>
                  <a:lnTo>
                    <a:pt x="21" y="294"/>
                  </a:lnTo>
                  <a:lnTo>
                    <a:pt x="35" y="340"/>
                  </a:lnTo>
                  <a:lnTo>
                    <a:pt x="34" y="339"/>
                  </a:lnTo>
                  <a:lnTo>
                    <a:pt x="56" y="379"/>
                  </a:lnTo>
                  <a:lnTo>
                    <a:pt x="56" y="377"/>
                  </a:lnTo>
                  <a:lnTo>
                    <a:pt x="86" y="413"/>
                  </a:lnTo>
                  <a:lnTo>
                    <a:pt x="85" y="412"/>
                  </a:lnTo>
                  <a:lnTo>
                    <a:pt x="120" y="441"/>
                  </a:lnTo>
                  <a:lnTo>
                    <a:pt x="118" y="440"/>
                  </a:lnTo>
                  <a:lnTo>
                    <a:pt x="159" y="462"/>
                  </a:lnTo>
                  <a:lnTo>
                    <a:pt x="158" y="462"/>
                  </a:lnTo>
                  <a:lnTo>
                    <a:pt x="203" y="476"/>
                  </a:lnTo>
                  <a:lnTo>
                    <a:pt x="201" y="475"/>
                  </a:lnTo>
                  <a:lnTo>
                    <a:pt x="249" y="480"/>
                  </a:lnTo>
                  <a:lnTo>
                    <a:pt x="248" y="480"/>
                  </a:lnTo>
                  <a:lnTo>
                    <a:pt x="296" y="475"/>
                  </a:lnTo>
                  <a:lnTo>
                    <a:pt x="294" y="476"/>
                  </a:lnTo>
                  <a:lnTo>
                    <a:pt x="340" y="462"/>
                  </a:lnTo>
                  <a:lnTo>
                    <a:pt x="339" y="462"/>
                  </a:lnTo>
                  <a:lnTo>
                    <a:pt x="379" y="440"/>
                  </a:lnTo>
                  <a:lnTo>
                    <a:pt x="377" y="441"/>
                  </a:lnTo>
                  <a:lnTo>
                    <a:pt x="413" y="412"/>
                  </a:lnTo>
                  <a:lnTo>
                    <a:pt x="412" y="413"/>
                  </a:lnTo>
                  <a:lnTo>
                    <a:pt x="441" y="377"/>
                  </a:lnTo>
                  <a:lnTo>
                    <a:pt x="440" y="379"/>
                  </a:lnTo>
                  <a:lnTo>
                    <a:pt x="462" y="339"/>
                  </a:lnTo>
                  <a:lnTo>
                    <a:pt x="462" y="340"/>
                  </a:lnTo>
                  <a:lnTo>
                    <a:pt x="476" y="294"/>
                  </a:lnTo>
                  <a:lnTo>
                    <a:pt x="476" y="296"/>
                  </a:lnTo>
                  <a:lnTo>
                    <a:pt x="481" y="248"/>
                  </a:lnTo>
                  <a:lnTo>
                    <a:pt x="481" y="249"/>
                  </a:lnTo>
                  <a:lnTo>
                    <a:pt x="476" y="201"/>
                  </a:lnTo>
                  <a:lnTo>
                    <a:pt x="476" y="203"/>
                  </a:lnTo>
                  <a:lnTo>
                    <a:pt x="462" y="158"/>
                  </a:lnTo>
                  <a:lnTo>
                    <a:pt x="462" y="159"/>
                  </a:lnTo>
                  <a:lnTo>
                    <a:pt x="440" y="118"/>
                  </a:lnTo>
                  <a:lnTo>
                    <a:pt x="441" y="120"/>
                  </a:lnTo>
                  <a:lnTo>
                    <a:pt x="412" y="85"/>
                  </a:lnTo>
                  <a:lnTo>
                    <a:pt x="413" y="86"/>
                  </a:lnTo>
                  <a:lnTo>
                    <a:pt x="377" y="56"/>
                  </a:lnTo>
                  <a:lnTo>
                    <a:pt x="379" y="56"/>
                  </a:lnTo>
                  <a:lnTo>
                    <a:pt x="339" y="34"/>
                  </a:lnTo>
                  <a:lnTo>
                    <a:pt x="340" y="35"/>
                  </a:lnTo>
                  <a:lnTo>
                    <a:pt x="294" y="21"/>
                  </a:lnTo>
                  <a:lnTo>
                    <a:pt x="296" y="21"/>
                  </a:lnTo>
                  <a:lnTo>
                    <a:pt x="248" y="16"/>
                  </a:lnTo>
                  <a:lnTo>
                    <a:pt x="249" y="16"/>
                  </a:lnTo>
                  <a:lnTo>
                    <a:pt x="201" y="21"/>
                  </a:lnTo>
                  <a:lnTo>
                    <a:pt x="203" y="21"/>
                  </a:lnTo>
                  <a:lnTo>
                    <a:pt x="158" y="35"/>
                  </a:lnTo>
                  <a:lnTo>
                    <a:pt x="159" y="35"/>
                  </a:lnTo>
                  <a:lnTo>
                    <a:pt x="118" y="57"/>
                  </a:lnTo>
                  <a:lnTo>
                    <a:pt x="120" y="56"/>
                  </a:lnTo>
                  <a:lnTo>
                    <a:pt x="85" y="86"/>
                  </a:lnTo>
                  <a:lnTo>
                    <a:pt x="86" y="85"/>
                  </a:lnTo>
                  <a:lnTo>
                    <a:pt x="56" y="120"/>
                  </a:lnTo>
                  <a:lnTo>
                    <a:pt x="57" y="118"/>
                  </a:lnTo>
                  <a:lnTo>
                    <a:pt x="35" y="159"/>
                  </a:lnTo>
                  <a:lnTo>
                    <a:pt x="35" y="158"/>
                  </a:lnTo>
                  <a:lnTo>
                    <a:pt x="21" y="203"/>
                  </a:lnTo>
                  <a:lnTo>
                    <a:pt x="21" y="201"/>
                  </a:lnTo>
                  <a:lnTo>
                    <a:pt x="16" y="249"/>
                  </a:lnTo>
                  <a:lnTo>
                    <a:pt x="16" y="248"/>
                  </a:lnTo>
                  <a:lnTo>
                    <a:pt x="21" y="296"/>
                  </a:lnTo>
                  <a:close/>
                </a:path>
              </a:pathLst>
            </a:custGeom>
            <a:grpFill/>
            <a:ln w="0" cap="flat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sp>
          <p:nvSpPr>
            <p:cNvPr id="289" name="Rectangle 107"/>
            <p:cNvSpPr>
              <a:spLocks noChangeArrowheads="1"/>
            </p:cNvSpPr>
            <p:nvPr/>
          </p:nvSpPr>
          <p:spPr bwMode="auto">
            <a:xfrm>
              <a:off x="6402388" y="4854575"/>
              <a:ext cx="295275" cy="3492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pic>
          <p:nvPicPr>
            <p:cNvPr id="290" name="Picture 108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405563" y="4857750"/>
              <a:ext cx="295275" cy="3492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  <p:pic>
          <p:nvPicPr>
            <p:cNvPr id="291" name="Picture 109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405563" y="4857750"/>
              <a:ext cx="295275" cy="3492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  <p:sp>
          <p:nvSpPr>
            <p:cNvPr id="292" name="Rectangle 124"/>
            <p:cNvSpPr>
              <a:spLocks noChangeArrowheads="1"/>
            </p:cNvSpPr>
            <p:nvPr/>
          </p:nvSpPr>
          <p:spPr bwMode="auto">
            <a:xfrm>
              <a:off x="7019926" y="4803775"/>
              <a:ext cx="295275" cy="3492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pic>
          <p:nvPicPr>
            <p:cNvPr id="293" name="Picture 125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7023101" y="4806950"/>
              <a:ext cx="295275" cy="3508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  <p:pic>
          <p:nvPicPr>
            <p:cNvPr id="294" name="Picture 126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023101" y="4806950"/>
              <a:ext cx="295275" cy="3508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  <p:sp>
          <p:nvSpPr>
            <p:cNvPr id="295" name="Rectangle 127"/>
            <p:cNvSpPr>
              <a:spLocks noChangeArrowheads="1"/>
            </p:cNvSpPr>
            <p:nvPr/>
          </p:nvSpPr>
          <p:spPr bwMode="auto">
            <a:xfrm>
              <a:off x="7602538" y="4697413"/>
              <a:ext cx="295275" cy="2984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hu-HU"/>
            </a:p>
          </p:txBody>
        </p:sp>
        <p:pic>
          <p:nvPicPr>
            <p:cNvPr id="296" name="Picture 128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7605713" y="4700588"/>
              <a:ext cx="295275" cy="3000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  <p:pic>
          <p:nvPicPr>
            <p:cNvPr id="297" name="Picture 129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7605713" y="4700588"/>
              <a:ext cx="295275" cy="3000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98" name="TextBox 297"/>
          <p:cNvSpPr txBox="1"/>
          <p:nvPr/>
        </p:nvSpPr>
        <p:spPr>
          <a:xfrm>
            <a:off x="143349" y="3645024"/>
            <a:ext cx="4010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dirty="0" smtClean="0"/>
              <a:t>2G</a:t>
            </a:r>
            <a:endParaRPr lang="hu-HU" sz="1200" dirty="0"/>
          </a:p>
        </p:txBody>
      </p:sp>
      <p:sp>
        <p:nvSpPr>
          <p:cNvPr id="299" name="TextBox 298"/>
          <p:cNvSpPr txBox="1"/>
          <p:nvPr/>
        </p:nvSpPr>
        <p:spPr>
          <a:xfrm>
            <a:off x="1403648" y="3717032"/>
            <a:ext cx="4010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dirty="0" smtClean="0"/>
              <a:t>3G</a:t>
            </a:r>
            <a:endParaRPr lang="hu-HU" sz="1200" dirty="0"/>
          </a:p>
        </p:txBody>
      </p:sp>
      <p:sp>
        <p:nvSpPr>
          <p:cNvPr id="300" name="TextBox 299"/>
          <p:cNvSpPr txBox="1"/>
          <p:nvPr/>
        </p:nvSpPr>
        <p:spPr>
          <a:xfrm>
            <a:off x="2555776" y="3717032"/>
            <a:ext cx="4010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dirty="0" smtClean="0"/>
              <a:t>4G</a:t>
            </a:r>
            <a:endParaRPr lang="hu-HU" sz="1200" dirty="0"/>
          </a:p>
        </p:txBody>
      </p:sp>
      <p:cxnSp>
        <p:nvCxnSpPr>
          <p:cNvPr id="302" name="Straight Connector 301"/>
          <p:cNvCxnSpPr/>
          <p:nvPr/>
        </p:nvCxnSpPr>
        <p:spPr bwMode="auto">
          <a:xfrm>
            <a:off x="611560" y="3429000"/>
            <a:ext cx="0" cy="43204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4" name="Straight Connector 303"/>
          <p:cNvCxnSpPr/>
          <p:nvPr/>
        </p:nvCxnSpPr>
        <p:spPr bwMode="auto">
          <a:xfrm>
            <a:off x="1331640" y="3429000"/>
            <a:ext cx="0" cy="57606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6" name="Straight Connector 305"/>
          <p:cNvCxnSpPr/>
          <p:nvPr/>
        </p:nvCxnSpPr>
        <p:spPr bwMode="auto">
          <a:xfrm>
            <a:off x="1907704" y="2492896"/>
            <a:ext cx="648072" cy="122413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08" name="Straight Connector 307"/>
          <p:cNvCxnSpPr/>
          <p:nvPr/>
        </p:nvCxnSpPr>
        <p:spPr bwMode="auto">
          <a:xfrm>
            <a:off x="1547664" y="2564904"/>
            <a:ext cx="0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10" name="Straight Connector 309"/>
          <p:cNvCxnSpPr>
            <a:endCxn id="165" idx="3"/>
          </p:cNvCxnSpPr>
          <p:nvPr/>
        </p:nvCxnSpPr>
        <p:spPr bwMode="auto">
          <a:xfrm flipH="1">
            <a:off x="883816" y="2564904"/>
            <a:ext cx="87784" cy="22401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11" name="Rectangle 310"/>
          <p:cNvSpPr/>
          <p:nvPr/>
        </p:nvSpPr>
        <p:spPr bwMode="auto">
          <a:xfrm>
            <a:off x="7740352" y="1484784"/>
            <a:ext cx="1080120" cy="4104456"/>
          </a:xfrm>
          <a:prstGeom prst="rect">
            <a:avLst/>
          </a:prstGeom>
          <a:noFill/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Cloud 121"/>
          <p:cNvSpPr/>
          <p:nvPr/>
        </p:nvSpPr>
        <p:spPr bwMode="auto">
          <a:xfrm>
            <a:off x="7020272" y="620688"/>
            <a:ext cx="1872208" cy="1008112"/>
          </a:xfrm>
          <a:prstGeom prst="cloud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121" name="Cloud 120"/>
          <p:cNvSpPr/>
          <p:nvPr/>
        </p:nvSpPr>
        <p:spPr bwMode="auto">
          <a:xfrm>
            <a:off x="1835696" y="620688"/>
            <a:ext cx="1872208" cy="1008112"/>
          </a:xfrm>
          <a:prstGeom prst="cloud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220D8D-B886-4F62-A99A-D75D8F522669}" type="slidenum">
              <a:rPr lang="en-US"/>
              <a:pPr/>
              <a:t>16</a:t>
            </a:fld>
            <a:endParaRPr lang="en-US"/>
          </a:p>
        </p:txBody>
      </p:sp>
      <p:sp>
        <p:nvSpPr>
          <p:cNvPr id="1603586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116632"/>
            <a:ext cx="7694612" cy="914400"/>
          </a:xfrm>
        </p:spPr>
        <p:txBody>
          <a:bodyPr/>
          <a:lstStyle/>
          <a:p>
            <a:r>
              <a:rPr lang="en-US" dirty="0" smtClean="0"/>
              <a:t>Current situation</a:t>
            </a:r>
          </a:p>
        </p:txBody>
      </p:sp>
      <p:sp>
        <p:nvSpPr>
          <p:cNvPr id="13" name="Rectangle 12"/>
          <p:cNvSpPr/>
          <p:nvPr/>
        </p:nvSpPr>
        <p:spPr bwMode="auto">
          <a:xfrm>
            <a:off x="2267744" y="1764105"/>
            <a:ext cx="1152128" cy="57606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6588224" y="1700808"/>
            <a:ext cx="1152128" cy="576064"/>
          </a:xfrm>
          <a:prstGeom prst="rect">
            <a:avLst/>
          </a:prstGeom>
          <a:solidFill>
            <a:srgbClr val="FFC000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611560" y="2848290"/>
            <a:ext cx="1152128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37" name="Rectangle 36"/>
          <p:cNvSpPr/>
          <p:nvPr/>
        </p:nvSpPr>
        <p:spPr bwMode="auto">
          <a:xfrm>
            <a:off x="7092280" y="2812286"/>
            <a:ext cx="864096" cy="369332"/>
          </a:xfrm>
          <a:prstGeom prst="rect">
            <a:avLst/>
          </a:prstGeom>
          <a:solidFill>
            <a:srgbClr val="FFC000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cxnSp>
        <p:nvCxnSpPr>
          <p:cNvPr id="40" name="Straight Connector 39"/>
          <p:cNvCxnSpPr/>
          <p:nvPr/>
        </p:nvCxnSpPr>
        <p:spPr bwMode="auto">
          <a:xfrm>
            <a:off x="2555776" y="3356992"/>
            <a:ext cx="0" cy="230425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Straight Connector 42"/>
          <p:cNvCxnSpPr>
            <a:stCxn id="37" idx="2"/>
            <a:endCxn id="27" idx="3"/>
          </p:cNvCxnSpPr>
          <p:nvPr/>
        </p:nvCxnSpPr>
        <p:spPr bwMode="auto">
          <a:xfrm>
            <a:off x="7524328" y="3181618"/>
            <a:ext cx="0" cy="164847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Straight Connector 46"/>
          <p:cNvCxnSpPr>
            <a:stCxn id="14" idx="2"/>
            <a:endCxn id="37" idx="0"/>
          </p:cNvCxnSpPr>
          <p:nvPr/>
        </p:nvCxnSpPr>
        <p:spPr bwMode="auto">
          <a:xfrm>
            <a:off x="7164288" y="2276872"/>
            <a:ext cx="360040" cy="53541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Straight Connector 49"/>
          <p:cNvCxnSpPr>
            <a:stCxn id="36" idx="0"/>
            <a:endCxn id="13" idx="2"/>
          </p:cNvCxnSpPr>
          <p:nvPr/>
        </p:nvCxnSpPr>
        <p:spPr bwMode="auto">
          <a:xfrm flipV="1">
            <a:off x="1187624" y="2340169"/>
            <a:ext cx="1656184" cy="5081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5" name="TextBox 54"/>
          <p:cNvSpPr txBox="1"/>
          <p:nvPr/>
        </p:nvSpPr>
        <p:spPr>
          <a:xfrm>
            <a:off x="2339752" y="1836113"/>
            <a:ext cx="1080120" cy="58477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hu-HU" sz="1600" dirty="0" smtClean="0"/>
              <a:t>OpCo1 CN</a:t>
            </a:r>
            <a:endParaRPr lang="hu-HU" sz="1600" dirty="0"/>
          </a:p>
        </p:txBody>
      </p:sp>
      <p:sp>
        <p:nvSpPr>
          <p:cNvPr id="56" name="TextBox 55"/>
          <p:cNvSpPr txBox="1"/>
          <p:nvPr/>
        </p:nvSpPr>
        <p:spPr>
          <a:xfrm>
            <a:off x="6660232" y="1772816"/>
            <a:ext cx="1008112" cy="58477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hu-HU" sz="1600" dirty="0" smtClean="0"/>
              <a:t>OpCo2 CN</a:t>
            </a:r>
            <a:endParaRPr lang="hu-HU" sz="1600" dirty="0"/>
          </a:p>
        </p:txBody>
      </p:sp>
      <p:sp>
        <p:nvSpPr>
          <p:cNvPr id="57" name="TextBox 56"/>
          <p:cNvSpPr txBox="1"/>
          <p:nvPr/>
        </p:nvSpPr>
        <p:spPr>
          <a:xfrm>
            <a:off x="539552" y="2852936"/>
            <a:ext cx="1296144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hu-HU" sz="1600" dirty="0" smtClean="0"/>
              <a:t>RNC</a:t>
            </a:r>
            <a:endParaRPr lang="hu-HU" sz="1600" dirty="0"/>
          </a:p>
        </p:txBody>
      </p:sp>
      <p:sp>
        <p:nvSpPr>
          <p:cNvPr id="58" name="TextBox 57"/>
          <p:cNvSpPr txBox="1"/>
          <p:nvPr/>
        </p:nvSpPr>
        <p:spPr>
          <a:xfrm>
            <a:off x="7092280" y="2780928"/>
            <a:ext cx="864096" cy="338554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hu-HU" sz="1600" dirty="0" smtClean="0"/>
              <a:t>RNC</a:t>
            </a:r>
            <a:endParaRPr lang="hu-HU" sz="1600" dirty="0"/>
          </a:p>
        </p:txBody>
      </p:sp>
      <p:sp>
        <p:nvSpPr>
          <p:cNvPr id="38" name="Rectangle 37"/>
          <p:cNvSpPr/>
          <p:nvPr/>
        </p:nvSpPr>
        <p:spPr bwMode="auto">
          <a:xfrm>
            <a:off x="1835696" y="2848290"/>
            <a:ext cx="1152128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39" name="Rectangle 38"/>
          <p:cNvSpPr/>
          <p:nvPr/>
        </p:nvSpPr>
        <p:spPr bwMode="auto">
          <a:xfrm>
            <a:off x="8279904" y="2812286"/>
            <a:ext cx="864096" cy="369332"/>
          </a:xfrm>
          <a:prstGeom prst="rect">
            <a:avLst/>
          </a:prstGeom>
          <a:solidFill>
            <a:srgbClr val="FFC000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763688" y="2852936"/>
            <a:ext cx="1296144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hu-HU" sz="1600" dirty="0" smtClean="0"/>
              <a:t>BSC</a:t>
            </a:r>
            <a:endParaRPr lang="hu-HU" sz="1600" dirty="0"/>
          </a:p>
        </p:txBody>
      </p:sp>
      <p:sp>
        <p:nvSpPr>
          <p:cNvPr id="42" name="TextBox 41"/>
          <p:cNvSpPr txBox="1"/>
          <p:nvPr/>
        </p:nvSpPr>
        <p:spPr>
          <a:xfrm>
            <a:off x="8279904" y="2780928"/>
            <a:ext cx="864096" cy="338554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hu-HU" sz="1600" dirty="0" smtClean="0"/>
              <a:t>BSC</a:t>
            </a:r>
            <a:endParaRPr lang="hu-HU" sz="1600" dirty="0"/>
          </a:p>
        </p:txBody>
      </p:sp>
      <p:cxnSp>
        <p:nvCxnSpPr>
          <p:cNvPr id="44" name="Straight Connector 43"/>
          <p:cNvCxnSpPr>
            <a:stCxn id="38" idx="0"/>
            <a:endCxn id="13" idx="2"/>
          </p:cNvCxnSpPr>
          <p:nvPr/>
        </p:nvCxnSpPr>
        <p:spPr bwMode="auto">
          <a:xfrm flipV="1">
            <a:off x="2411760" y="2340169"/>
            <a:ext cx="432048" cy="5081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Straight Connector 47"/>
          <p:cNvCxnSpPr>
            <a:stCxn id="14" idx="2"/>
            <a:endCxn id="39" idx="0"/>
          </p:cNvCxnSpPr>
          <p:nvPr/>
        </p:nvCxnSpPr>
        <p:spPr bwMode="auto">
          <a:xfrm>
            <a:off x="7164288" y="2276872"/>
            <a:ext cx="1547664" cy="53541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Straight Connector 51"/>
          <p:cNvCxnSpPr/>
          <p:nvPr/>
        </p:nvCxnSpPr>
        <p:spPr bwMode="auto">
          <a:xfrm>
            <a:off x="3275856" y="2492896"/>
            <a:ext cx="0" cy="158417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Straight Connector 58"/>
          <p:cNvCxnSpPr>
            <a:stCxn id="39" idx="2"/>
          </p:cNvCxnSpPr>
          <p:nvPr/>
        </p:nvCxnSpPr>
        <p:spPr bwMode="auto">
          <a:xfrm>
            <a:off x="8711952" y="3181618"/>
            <a:ext cx="36512" cy="247963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2" name="Group 84"/>
          <p:cNvGrpSpPr/>
          <p:nvPr/>
        </p:nvGrpSpPr>
        <p:grpSpPr>
          <a:xfrm>
            <a:off x="899592" y="5642664"/>
            <a:ext cx="2808312" cy="594648"/>
            <a:chOff x="1331640" y="5498648"/>
            <a:chExt cx="2376264" cy="594648"/>
          </a:xfrm>
        </p:grpSpPr>
        <p:sp>
          <p:nvSpPr>
            <p:cNvPr id="61" name="Cloud 60"/>
            <p:cNvSpPr/>
            <p:nvPr/>
          </p:nvSpPr>
          <p:spPr bwMode="auto">
            <a:xfrm>
              <a:off x="1331640" y="5498648"/>
              <a:ext cx="2376264" cy="562213"/>
            </a:xfrm>
            <a:prstGeom prst="cloud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62" name="Smiley Face 61"/>
            <p:cNvSpPr/>
            <p:nvPr/>
          </p:nvSpPr>
          <p:spPr bwMode="auto">
            <a:xfrm>
              <a:off x="1619672" y="5733256"/>
              <a:ext cx="288032" cy="288032"/>
            </a:xfrm>
            <a:prstGeom prst="smileyFac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63" name="Smiley Face 62"/>
            <p:cNvSpPr/>
            <p:nvPr/>
          </p:nvSpPr>
          <p:spPr bwMode="auto">
            <a:xfrm>
              <a:off x="2051720" y="5805264"/>
              <a:ext cx="288032" cy="288032"/>
            </a:xfrm>
            <a:prstGeom prst="smileyFac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64" name="Smiley Face 63"/>
            <p:cNvSpPr/>
            <p:nvPr/>
          </p:nvSpPr>
          <p:spPr bwMode="auto">
            <a:xfrm>
              <a:off x="2987824" y="5805264"/>
              <a:ext cx="288032" cy="288032"/>
            </a:xfrm>
            <a:prstGeom prst="smileyFac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65" name="Smiley Face 64"/>
            <p:cNvSpPr/>
            <p:nvPr/>
          </p:nvSpPr>
          <p:spPr bwMode="auto">
            <a:xfrm>
              <a:off x="2339752" y="5733256"/>
              <a:ext cx="288032" cy="288032"/>
            </a:xfrm>
            <a:prstGeom prst="smileyFac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66" name="Smiley Face 65"/>
            <p:cNvSpPr/>
            <p:nvPr/>
          </p:nvSpPr>
          <p:spPr bwMode="auto">
            <a:xfrm>
              <a:off x="2699792" y="5661248"/>
              <a:ext cx="288032" cy="288032"/>
            </a:xfrm>
            <a:prstGeom prst="smileyFac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67" name="Smiley Face 66"/>
            <p:cNvSpPr/>
            <p:nvPr/>
          </p:nvSpPr>
          <p:spPr bwMode="auto">
            <a:xfrm>
              <a:off x="3347864" y="5661248"/>
              <a:ext cx="288032" cy="288032"/>
            </a:xfrm>
            <a:prstGeom prst="smileyFac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</p:grpSp>
      <p:sp>
        <p:nvSpPr>
          <p:cNvPr id="69" name="Cloud 68"/>
          <p:cNvSpPr/>
          <p:nvPr/>
        </p:nvSpPr>
        <p:spPr bwMode="auto">
          <a:xfrm>
            <a:off x="6479704" y="5642664"/>
            <a:ext cx="2664296" cy="562213"/>
          </a:xfrm>
          <a:prstGeom prst="cloud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70" name="Smiley Face 69"/>
          <p:cNvSpPr/>
          <p:nvPr/>
        </p:nvSpPr>
        <p:spPr bwMode="auto">
          <a:xfrm>
            <a:off x="6695728" y="5786680"/>
            <a:ext cx="288032" cy="288032"/>
          </a:xfrm>
          <a:prstGeom prst="smileyFace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71" name="Smiley Face 70"/>
          <p:cNvSpPr/>
          <p:nvPr/>
        </p:nvSpPr>
        <p:spPr bwMode="auto">
          <a:xfrm>
            <a:off x="7127776" y="5858688"/>
            <a:ext cx="288032" cy="288032"/>
          </a:xfrm>
          <a:prstGeom prst="smileyFace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72" name="Smiley Face 71"/>
          <p:cNvSpPr/>
          <p:nvPr/>
        </p:nvSpPr>
        <p:spPr bwMode="auto">
          <a:xfrm>
            <a:off x="8063880" y="5858688"/>
            <a:ext cx="288032" cy="288032"/>
          </a:xfrm>
          <a:prstGeom prst="smileyFace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73" name="Smiley Face 72"/>
          <p:cNvSpPr/>
          <p:nvPr/>
        </p:nvSpPr>
        <p:spPr bwMode="auto">
          <a:xfrm>
            <a:off x="7415808" y="5786680"/>
            <a:ext cx="288032" cy="288032"/>
          </a:xfrm>
          <a:prstGeom prst="smileyFace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74" name="Smiley Face 73"/>
          <p:cNvSpPr/>
          <p:nvPr/>
        </p:nvSpPr>
        <p:spPr bwMode="auto">
          <a:xfrm>
            <a:off x="7775848" y="5714672"/>
            <a:ext cx="288032" cy="288032"/>
          </a:xfrm>
          <a:prstGeom prst="smileyFace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75" name="Smiley Face 74"/>
          <p:cNvSpPr/>
          <p:nvPr/>
        </p:nvSpPr>
        <p:spPr bwMode="auto">
          <a:xfrm>
            <a:off x="8495928" y="5714672"/>
            <a:ext cx="288032" cy="288032"/>
          </a:xfrm>
          <a:prstGeom prst="smileyFace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grpSp>
        <p:nvGrpSpPr>
          <p:cNvPr id="3" name="Group 79"/>
          <p:cNvGrpSpPr/>
          <p:nvPr/>
        </p:nvGrpSpPr>
        <p:grpSpPr>
          <a:xfrm>
            <a:off x="1331640" y="4869160"/>
            <a:ext cx="1872208" cy="576064"/>
            <a:chOff x="3779912" y="4149080"/>
            <a:chExt cx="1872208" cy="1008112"/>
          </a:xfrm>
        </p:grpSpPr>
        <p:sp>
          <p:nvSpPr>
            <p:cNvPr id="18" name="Cloud 17"/>
            <p:cNvSpPr/>
            <p:nvPr/>
          </p:nvSpPr>
          <p:spPr bwMode="auto">
            <a:xfrm>
              <a:off x="3779912" y="4149080"/>
              <a:ext cx="1872208" cy="1008112"/>
            </a:xfrm>
            <a:prstGeom prst="cloud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20" name="Smiley Face 19"/>
            <p:cNvSpPr/>
            <p:nvPr/>
          </p:nvSpPr>
          <p:spPr bwMode="auto">
            <a:xfrm>
              <a:off x="3995936" y="4437112"/>
              <a:ext cx="288032" cy="288032"/>
            </a:xfrm>
            <a:prstGeom prst="smileyFac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21" name="Smiley Face 20"/>
            <p:cNvSpPr/>
            <p:nvPr/>
          </p:nvSpPr>
          <p:spPr bwMode="auto">
            <a:xfrm>
              <a:off x="4139952" y="4725144"/>
              <a:ext cx="288032" cy="288032"/>
            </a:xfrm>
            <a:prstGeom prst="smileyFac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23" name="Smiley Face 22"/>
            <p:cNvSpPr/>
            <p:nvPr/>
          </p:nvSpPr>
          <p:spPr bwMode="auto">
            <a:xfrm>
              <a:off x="4788024" y="4293096"/>
              <a:ext cx="288032" cy="288032"/>
            </a:xfrm>
            <a:prstGeom prst="smileyFac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24" name="Smiley Face 23"/>
            <p:cNvSpPr/>
            <p:nvPr/>
          </p:nvSpPr>
          <p:spPr bwMode="auto">
            <a:xfrm>
              <a:off x="4499992" y="4653136"/>
              <a:ext cx="288032" cy="288032"/>
            </a:xfrm>
            <a:prstGeom prst="smileyFac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34" name="Smiley Face 33"/>
            <p:cNvSpPr/>
            <p:nvPr/>
          </p:nvSpPr>
          <p:spPr bwMode="auto">
            <a:xfrm>
              <a:off x="4932040" y="4581128"/>
              <a:ext cx="288032" cy="288032"/>
            </a:xfrm>
            <a:prstGeom prst="smileyFac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35" name="Smiley Face 34"/>
            <p:cNvSpPr/>
            <p:nvPr/>
          </p:nvSpPr>
          <p:spPr bwMode="auto">
            <a:xfrm>
              <a:off x="4427984" y="4293096"/>
              <a:ext cx="288032" cy="288032"/>
            </a:xfrm>
            <a:prstGeom prst="smileyFac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92" name="Smiley Face 91"/>
            <p:cNvSpPr/>
            <p:nvPr/>
          </p:nvSpPr>
          <p:spPr bwMode="auto">
            <a:xfrm>
              <a:off x="4283968" y="4509120"/>
              <a:ext cx="288032" cy="288032"/>
            </a:xfrm>
            <a:prstGeom prst="smileyFac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93" name="Smiley Face 92"/>
            <p:cNvSpPr/>
            <p:nvPr/>
          </p:nvSpPr>
          <p:spPr bwMode="auto">
            <a:xfrm>
              <a:off x="5076056" y="4149080"/>
              <a:ext cx="288032" cy="288032"/>
            </a:xfrm>
            <a:prstGeom prst="smileyFac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</p:grpSp>
      <p:grpSp>
        <p:nvGrpSpPr>
          <p:cNvPr id="5" name="Group 80"/>
          <p:cNvGrpSpPr/>
          <p:nvPr/>
        </p:nvGrpSpPr>
        <p:grpSpPr>
          <a:xfrm>
            <a:off x="6588224" y="4797152"/>
            <a:ext cx="1872208" cy="576064"/>
            <a:chOff x="6444208" y="4149080"/>
            <a:chExt cx="1872208" cy="1008112"/>
          </a:xfrm>
        </p:grpSpPr>
        <p:sp>
          <p:nvSpPr>
            <p:cNvPr id="27" name="Cloud 26"/>
            <p:cNvSpPr/>
            <p:nvPr/>
          </p:nvSpPr>
          <p:spPr bwMode="auto">
            <a:xfrm>
              <a:off x="6444208" y="4149080"/>
              <a:ext cx="1872208" cy="1008112"/>
            </a:xfrm>
            <a:prstGeom prst="cloud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26" name="Smiley Face 25"/>
            <p:cNvSpPr/>
            <p:nvPr/>
          </p:nvSpPr>
          <p:spPr bwMode="auto">
            <a:xfrm>
              <a:off x="6732240" y="4365104"/>
              <a:ext cx="288032" cy="288032"/>
            </a:xfrm>
            <a:prstGeom prst="smileyFace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28" name="Smiley Face 27"/>
            <p:cNvSpPr/>
            <p:nvPr/>
          </p:nvSpPr>
          <p:spPr bwMode="auto">
            <a:xfrm>
              <a:off x="6804248" y="4725144"/>
              <a:ext cx="288032" cy="288032"/>
            </a:xfrm>
            <a:prstGeom prst="smileyFace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30" name="Smiley Face 29"/>
            <p:cNvSpPr/>
            <p:nvPr/>
          </p:nvSpPr>
          <p:spPr bwMode="auto">
            <a:xfrm>
              <a:off x="7236296" y="4725144"/>
              <a:ext cx="288032" cy="288032"/>
            </a:xfrm>
            <a:prstGeom prst="smileyFace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31" name="Smiley Face 30"/>
            <p:cNvSpPr/>
            <p:nvPr/>
          </p:nvSpPr>
          <p:spPr bwMode="auto">
            <a:xfrm>
              <a:off x="7380312" y="4293096"/>
              <a:ext cx="288032" cy="288032"/>
            </a:xfrm>
            <a:prstGeom prst="smileyFace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32" name="Smiley Face 31"/>
            <p:cNvSpPr/>
            <p:nvPr/>
          </p:nvSpPr>
          <p:spPr bwMode="auto">
            <a:xfrm>
              <a:off x="7092280" y="4293096"/>
              <a:ext cx="288032" cy="288032"/>
            </a:xfrm>
            <a:prstGeom prst="smileyFace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33" name="Smiley Face 32"/>
            <p:cNvSpPr/>
            <p:nvPr/>
          </p:nvSpPr>
          <p:spPr bwMode="auto">
            <a:xfrm>
              <a:off x="7668344" y="4581128"/>
              <a:ext cx="288032" cy="288032"/>
            </a:xfrm>
            <a:prstGeom prst="smileyFace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94" name="Smiley Face 93"/>
            <p:cNvSpPr/>
            <p:nvPr/>
          </p:nvSpPr>
          <p:spPr bwMode="auto">
            <a:xfrm>
              <a:off x="7020272" y="4581128"/>
              <a:ext cx="288032" cy="288032"/>
            </a:xfrm>
            <a:prstGeom prst="smileyFace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95" name="Smiley Face 94"/>
            <p:cNvSpPr/>
            <p:nvPr/>
          </p:nvSpPr>
          <p:spPr bwMode="auto">
            <a:xfrm>
              <a:off x="7956376" y="4509120"/>
              <a:ext cx="288032" cy="288032"/>
            </a:xfrm>
            <a:prstGeom prst="smileyFace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</p:grpSp>
      <p:pic>
        <p:nvPicPr>
          <p:cNvPr id="132" name="Content Placeholder 131" descr="11949849161257289955radio_wireless_tower_cor__svg_med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51920" y="4978561"/>
            <a:ext cx="397990" cy="466663"/>
          </a:xfrm>
          <a:solidFill>
            <a:schemeClr val="bg1">
              <a:lumMod val="85000"/>
            </a:schemeClr>
          </a:solidFill>
        </p:spPr>
      </p:pic>
      <p:sp>
        <p:nvSpPr>
          <p:cNvPr id="119" name="TextBox 118"/>
          <p:cNvSpPr txBox="1"/>
          <p:nvPr/>
        </p:nvSpPr>
        <p:spPr>
          <a:xfrm>
            <a:off x="2267744" y="836712"/>
            <a:ext cx="1080120" cy="58477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hu-HU" sz="1600" dirty="0" smtClean="0"/>
              <a:t>OpCo1 </a:t>
            </a:r>
            <a:r>
              <a:rPr lang="hu-HU" sz="1600" dirty="0" err="1" smtClean="0"/>
              <a:t>Services</a:t>
            </a:r>
            <a:endParaRPr lang="hu-HU" sz="1600" dirty="0"/>
          </a:p>
        </p:txBody>
      </p:sp>
      <p:sp>
        <p:nvSpPr>
          <p:cNvPr id="120" name="TextBox 119"/>
          <p:cNvSpPr txBox="1"/>
          <p:nvPr/>
        </p:nvSpPr>
        <p:spPr>
          <a:xfrm>
            <a:off x="7380312" y="764704"/>
            <a:ext cx="1080120" cy="58477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hu-HU" sz="1600" dirty="0" smtClean="0"/>
              <a:t>OpCo2 </a:t>
            </a:r>
            <a:r>
              <a:rPr lang="hu-HU" sz="1600" dirty="0" err="1" smtClean="0"/>
              <a:t>Services</a:t>
            </a:r>
            <a:endParaRPr lang="hu-HU" sz="1600" dirty="0"/>
          </a:p>
        </p:txBody>
      </p:sp>
      <p:pic>
        <p:nvPicPr>
          <p:cNvPr id="133" name="Content Placeholder 131" descr="11949849161257289955radio_wireless_tower_cor__svg_me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3851920" y="5661248"/>
            <a:ext cx="397990" cy="466663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138" name="TextBox 137"/>
          <p:cNvSpPr txBox="1"/>
          <p:nvPr/>
        </p:nvSpPr>
        <p:spPr>
          <a:xfrm>
            <a:off x="4788024" y="5085184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400" dirty="0" smtClean="0"/>
              <a:t>UMTS</a:t>
            </a:r>
            <a:endParaRPr lang="hu-HU" sz="1400" dirty="0"/>
          </a:p>
        </p:txBody>
      </p:sp>
      <p:sp>
        <p:nvSpPr>
          <p:cNvPr id="140" name="TextBox 139"/>
          <p:cNvSpPr txBox="1"/>
          <p:nvPr/>
        </p:nvSpPr>
        <p:spPr>
          <a:xfrm>
            <a:off x="4788024" y="5661248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400" dirty="0" smtClean="0"/>
              <a:t>GSM</a:t>
            </a:r>
            <a:endParaRPr lang="hu-HU" sz="1400" dirty="0"/>
          </a:p>
        </p:txBody>
      </p:sp>
      <p:cxnSp>
        <p:nvCxnSpPr>
          <p:cNvPr id="148" name="Straight Connector 147"/>
          <p:cNvCxnSpPr/>
          <p:nvPr/>
        </p:nvCxnSpPr>
        <p:spPr bwMode="auto">
          <a:xfrm flipV="1">
            <a:off x="395536" y="5498648"/>
            <a:ext cx="8748464" cy="1858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9" name="Straight Connector 148"/>
          <p:cNvCxnSpPr/>
          <p:nvPr/>
        </p:nvCxnSpPr>
        <p:spPr bwMode="auto">
          <a:xfrm flipV="1">
            <a:off x="395536" y="6218728"/>
            <a:ext cx="8604448" cy="1858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3" name="Content Placeholder 2"/>
          <p:cNvSpPr txBox="1">
            <a:spLocks/>
          </p:cNvSpPr>
          <p:nvPr/>
        </p:nvSpPr>
        <p:spPr bwMode="auto">
          <a:xfrm>
            <a:off x="395537" y="1124744"/>
            <a:ext cx="1800199" cy="532859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271463" lvl="1" indent="-269875" algn="l">
              <a:spcBef>
                <a:spcPct val="20000"/>
              </a:spcBef>
              <a:spcAft>
                <a:spcPct val="30000"/>
              </a:spcAft>
              <a:buClr>
                <a:schemeClr val="tx1"/>
              </a:buClr>
              <a:buFont typeface="Verdana" pitchFamily="34" charset="0"/>
              <a:buChar char="•"/>
            </a:pPr>
            <a:endParaRPr kumimoji="0" lang="en-US" sz="1800" b="0" i="0" u="none" strike="noStrike" kern="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</p:txBody>
      </p:sp>
      <p:pic>
        <p:nvPicPr>
          <p:cNvPr id="86" name="Content Placeholder 131" descr="11949849161257289955radio_wireless_tower_cor__svg_me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5796136" y="5013176"/>
            <a:ext cx="397990" cy="466663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87" name="Content Placeholder 131" descr="11949849161257289955radio_wireless_tower_cor__svg_me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5796136" y="5695863"/>
            <a:ext cx="397990" cy="466663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algn="ctr">
            <a:noFill/>
            <a:miter lim="800000"/>
            <a:headEnd/>
            <a:tailEnd/>
          </a:ln>
          <a:effectLst/>
        </p:spPr>
      </p:pic>
      <p:grpSp>
        <p:nvGrpSpPr>
          <p:cNvPr id="6" name="Group 90"/>
          <p:cNvGrpSpPr/>
          <p:nvPr/>
        </p:nvGrpSpPr>
        <p:grpSpPr>
          <a:xfrm>
            <a:off x="1547664" y="4077072"/>
            <a:ext cx="1944216" cy="576064"/>
            <a:chOff x="3779912" y="4149080"/>
            <a:chExt cx="1872208" cy="1008112"/>
          </a:xfrm>
        </p:grpSpPr>
        <p:sp>
          <p:nvSpPr>
            <p:cNvPr id="96" name="Cloud 95"/>
            <p:cNvSpPr/>
            <p:nvPr/>
          </p:nvSpPr>
          <p:spPr bwMode="auto">
            <a:xfrm>
              <a:off x="3779912" y="4149080"/>
              <a:ext cx="1872208" cy="1008112"/>
            </a:xfrm>
            <a:prstGeom prst="cloud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97" name="Smiley Face 96"/>
            <p:cNvSpPr/>
            <p:nvPr/>
          </p:nvSpPr>
          <p:spPr bwMode="auto">
            <a:xfrm>
              <a:off x="3995936" y="4437112"/>
              <a:ext cx="288032" cy="288032"/>
            </a:xfrm>
            <a:prstGeom prst="smileyFac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98" name="Smiley Face 97"/>
            <p:cNvSpPr/>
            <p:nvPr/>
          </p:nvSpPr>
          <p:spPr bwMode="auto">
            <a:xfrm>
              <a:off x="4139952" y="4725144"/>
              <a:ext cx="288032" cy="288032"/>
            </a:xfrm>
            <a:prstGeom prst="smileyFac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99" name="Smiley Face 98"/>
            <p:cNvSpPr/>
            <p:nvPr/>
          </p:nvSpPr>
          <p:spPr bwMode="auto">
            <a:xfrm>
              <a:off x="4788024" y="4293096"/>
              <a:ext cx="288032" cy="288032"/>
            </a:xfrm>
            <a:prstGeom prst="smileyFac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100" name="Smiley Face 99"/>
            <p:cNvSpPr/>
            <p:nvPr/>
          </p:nvSpPr>
          <p:spPr bwMode="auto">
            <a:xfrm>
              <a:off x="4499992" y="4653136"/>
              <a:ext cx="288032" cy="288032"/>
            </a:xfrm>
            <a:prstGeom prst="smileyFac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101" name="Smiley Face 100"/>
            <p:cNvSpPr/>
            <p:nvPr/>
          </p:nvSpPr>
          <p:spPr bwMode="auto">
            <a:xfrm>
              <a:off x="4932040" y="4581128"/>
              <a:ext cx="288032" cy="288032"/>
            </a:xfrm>
            <a:prstGeom prst="smileyFac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102" name="Smiley Face 101"/>
            <p:cNvSpPr/>
            <p:nvPr/>
          </p:nvSpPr>
          <p:spPr bwMode="auto">
            <a:xfrm>
              <a:off x="4427984" y="4293096"/>
              <a:ext cx="288032" cy="288032"/>
            </a:xfrm>
            <a:prstGeom prst="smileyFac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103" name="Smiley Face 102"/>
            <p:cNvSpPr/>
            <p:nvPr/>
          </p:nvSpPr>
          <p:spPr bwMode="auto">
            <a:xfrm>
              <a:off x="4283968" y="4509120"/>
              <a:ext cx="288032" cy="288032"/>
            </a:xfrm>
            <a:prstGeom prst="smileyFac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104" name="Smiley Face 103"/>
            <p:cNvSpPr/>
            <p:nvPr/>
          </p:nvSpPr>
          <p:spPr bwMode="auto">
            <a:xfrm>
              <a:off x="5076056" y="4149080"/>
              <a:ext cx="288032" cy="288032"/>
            </a:xfrm>
            <a:prstGeom prst="smileyFac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</p:grpSp>
      <p:grpSp>
        <p:nvGrpSpPr>
          <p:cNvPr id="7" name="Group 104"/>
          <p:cNvGrpSpPr/>
          <p:nvPr/>
        </p:nvGrpSpPr>
        <p:grpSpPr>
          <a:xfrm>
            <a:off x="6444208" y="4077072"/>
            <a:ext cx="1872208" cy="576064"/>
            <a:chOff x="6444208" y="4149080"/>
            <a:chExt cx="1872208" cy="1008112"/>
          </a:xfrm>
        </p:grpSpPr>
        <p:sp>
          <p:nvSpPr>
            <p:cNvPr id="106" name="Cloud 105"/>
            <p:cNvSpPr/>
            <p:nvPr/>
          </p:nvSpPr>
          <p:spPr bwMode="auto">
            <a:xfrm>
              <a:off x="6444208" y="4149080"/>
              <a:ext cx="1872208" cy="1008112"/>
            </a:xfrm>
            <a:prstGeom prst="cloud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107" name="Smiley Face 106"/>
            <p:cNvSpPr/>
            <p:nvPr/>
          </p:nvSpPr>
          <p:spPr bwMode="auto">
            <a:xfrm>
              <a:off x="6732240" y="4365104"/>
              <a:ext cx="288032" cy="288032"/>
            </a:xfrm>
            <a:prstGeom prst="smileyFace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108" name="Smiley Face 107"/>
            <p:cNvSpPr/>
            <p:nvPr/>
          </p:nvSpPr>
          <p:spPr bwMode="auto">
            <a:xfrm>
              <a:off x="6804248" y="4725144"/>
              <a:ext cx="288032" cy="288032"/>
            </a:xfrm>
            <a:prstGeom prst="smileyFace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109" name="Smiley Face 108"/>
            <p:cNvSpPr/>
            <p:nvPr/>
          </p:nvSpPr>
          <p:spPr bwMode="auto">
            <a:xfrm>
              <a:off x="7236296" y="4725144"/>
              <a:ext cx="288032" cy="288032"/>
            </a:xfrm>
            <a:prstGeom prst="smileyFace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110" name="Smiley Face 109"/>
            <p:cNvSpPr/>
            <p:nvPr/>
          </p:nvSpPr>
          <p:spPr bwMode="auto">
            <a:xfrm>
              <a:off x="7380312" y="4293096"/>
              <a:ext cx="288032" cy="288032"/>
            </a:xfrm>
            <a:prstGeom prst="smileyFace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111" name="Smiley Face 110"/>
            <p:cNvSpPr/>
            <p:nvPr/>
          </p:nvSpPr>
          <p:spPr bwMode="auto">
            <a:xfrm>
              <a:off x="7092280" y="4293096"/>
              <a:ext cx="288032" cy="288032"/>
            </a:xfrm>
            <a:prstGeom prst="smileyFace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112" name="Smiley Face 111"/>
            <p:cNvSpPr/>
            <p:nvPr/>
          </p:nvSpPr>
          <p:spPr bwMode="auto">
            <a:xfrm>
              <a:off x="7668344" y="4581128"/>
              <a:ext cx="288032" cy="288032"/>
            </a:xfrm>
            <a:prstGeom prst="smileyFace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113" name="Smiley Face 112"/>
            <p:cNvSpPr/>
            <p:nvPr/>
          </p:nvSpPr>
          <p:spPr bwMode="auto">
            <a:xfrm>
              <a:off x="7020272" y="4581128"/>
              <a:ext cx="288032" cy="288032"/>
            </a:xfrm>
            <a:prstGeom prst="smileyFace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114" name="Smiley Face 113"/>
            <p:cNvSpPr/>
            <p:nvPr/>
          </p:nvSpPr>
          <p:spPr bwMode="auto">
            <a:xfrm>
              <a:off x="7956376" y="4509120"/>
              <a:ext cx="288032" cy="288032"/>
            </a:xfrm>
            <a:prstGeom prst="smileyFace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</p:grpSp>
      <p:pic>
        <p:nvPicPr>
          <p:cNvPr id="115" name="Content Placeholder 131" descr="11949849161257289955radio_wireless_tower_cor__svg_me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3851920" y="4223866"/>
            <a:ext cx="397990" cy="466663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116" name="TextBox 115"/>
          <p:cNvSpPr txBox="1"/>
          <p:nvPr/>
        </p:nvSpPr>
        <p:spPr>
          <a:xfrm>
            <a:off x="4788024" y="4330489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400" dirty="0" smtClean="0"/>
              <a:t>LTE</a:t>
            </a:r>
            <a:endParaRPr lang="hu-HU" sz="1400" dirty="0"/>
          </a:p>
        </p:txBody>
      </p:sp>
      <p:pic>
        <p:nvPicPr>
          <p:cNvPr id="117" name="Content Placeholder 131" descr="11949849161257289955radio_wireless_tower_cor__svg_me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5796136" y="4258481"/>
            <a:ext cx="397990" cy="466663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algn="ctr">
            <a:noFill/>
            <a:miter lim="800000"/>
            <a:headEnd/>
            <a:tailEnd/>
          </a:ln>
          <a:effectLst/>
        </p:spPr>
      </p:pic>
      <p:cxnSp>
        <p:nvCxnSpPr>
          <p:cNvPr id="118" name="Straight Connector 117"/>
          <p:cNvCxnSpPr/>
          <p:nvPr/>
        </p:nvCxnSpPr>
        <p:spPr bwMode="auto">
          <a:xfrm flipV="1">
            <a:off x="395536" y="4725144"/>
            <a:ext cx="8748464" cy="1858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4" name="Straight Connector 123"/>
          <p:cNvCxnSpPr/>
          <p:nvPr/>
        </p:nvCxnSpPr>
        <p:spPr bwMode="auto">
          <a:xfrm>
            <a:off x="1403648" y="3356992"/>
            <a:ext cx="0" cy="172819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5" name="Straight Connector 144"/>
          <p:cNvCxnSpPr/>
          <p:nvPr/>
        </p:nvCxnSpPr>
        <p:spPr bwMode="auto">
          <a:xfrm>
            <a:off x="6732240" y="2420888"/>
            <a:ext cx="0" cy="165618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Cloud 121"/>
          <p:cNvSpPr/>
          <p:nvPr/>
        </p:nvSpPr>
        <p:spPr bwMode="auto">
          <a:xfrm>
            <a:off x="7020272" y="620688"/>
            <a:ext cx="1872208" cy="1008112"/>
          </a:xfrm>
          <a:prstGeom prst="cloud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121" name="Cloud 120"/>
          <p:cNvSpPr/>
          <p:nvPr/>
        </p:nvSpPr>
        <p:spPr bwMode="auto">
          <a:xfrm>
            <a:off x="1835696" y="620688"/>
            <a:ext cx="1872208" cy="1008112"/>
          </a:xfrm>
          <a:prstGeom prst="cloud">
            <a:avLst/>
          </a:prstGeom>
          <a:solidFill>
            <a:schemeClr val="bg1">
              <a:lumMod val="8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220D8D-B886-4F62-A99A-D75D8F522669}" type="slidenum">
              <a:rPr lang="en-US"/>
              <a:pPr/>
              <a:t>17</a:t>
            </a:fld>
            <a:endParaRPr lang="en-US"/>
          </a:p>
        </p:txBody>
      </p:sp>
      <p:sp>
        <p:nvSpPr>
          <p:cNvPr id="1603586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116632"/>
            <a:ext cx="7694612" cy="914400"/>
          </a:xfrm>
        </p:spPr>
        <p:txBody>
          <a:bodyPr/>
          <a:lstStyle/>
          <a:p>
            <a:r>
              <a:rPr lang="hu-HU" dirty="0" smtClean="0"/>
              <a:t>LTE </a:t>
            </a:r>
            <a:r>
              <a:rPr lang="hu-HU" dirty="0" err="1" smtClean="0"/>
              <a:t>sharing</a:t>
            </a:r>
            <a:endParaRPr lang="en-US" dirty="0" smtClean="0"/>
          </a:p>
        </p:txBody>
      </p:sp>
      <p:sp>
        <p:nvSpPr>
          <p:cNvPr id="13" name="Rectangle 12"/>
          <p:cNvSpPr/>
          <p:nvPr/>
        </p:nvSpPr>
        <p:spPr bwMode="auto">
          <a:xfrm>
            <a:off x="2267744" y="1764105"/>
            <a:ext cx="1152128" cy="576064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6588224" y="1700808"/>
            <a:ext cx="1152128" cy="576064"/>
          </a:xfrm>
          <a:prstGeom prst="rect">
            <a:avLst/>
          </a:prstGeom>
          <a:solidFill>
            <a:srgbClr val="FFC000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611560" y="2848290"/>
            <a:ext cx="1152128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37" name="Rectangle 36"/>
          <p:cNvSpPr/>
          <p:nvPr/>
        </p:nvSpPr>
        <p:spPr bwMode="auto">
          <a:xfrm>
            <a:off x="7092280" y="2812286"/>
            <a:ext cx="864096" cy="369332"/>
          </a:xfrm>
          <a:prstGeom prst="rect">
            <a:avLst/>
          </a:prstGeom>
          <a:solidFill>
            <a:srgbClr val="FFC000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cxnSp>
        <p:nvCxnSpPr>
          <p:cNvPr id="40" name="Straight Connector 39"/>
          <p:cNvCxnSpPr/>
          <p:nvPr/>
        </p:nvCxnSpPr>
        <p:spPr bwMode="auto">
          <a:xfrm>
            <a:off x="2555776" y="3356992"/>
            <a:ext cx="0" cy="230425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3" name="Straight Connector 42"/>
          <p:cNvCxnSpPr>
            <a:stCxn id="37" idx="2"/>
            <a:endCxn id="27" idx="3"/>
          </p:cNvCxnSpPr>
          <p:nvPr/>
        </p:nvCxnSpPr>
        <p:spPr bwMode="auto">
          <a:xfrm>
            <a:off x="7524328" y="3181618"/>
            <a:ext cx="0" cy="164847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7" name="Straight Connector 46"/>
          <p:cNvCxnSpPr>
            <a:stCxn id="14" idx="2"/>
            <a:endCxn id="37" idx="0"/>
          </p:cNvCxnSpPr>
          <p:nvPr/>
        </p:nvCxnSpPr>
        <p:spPr bwMode="auto">
          <a:xfrm>
            <a:off x="7164288" y="2276872"/>
            <a:ext cx="360040" cy="53541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0" name="Straight Connector 49"/>
          <p:cNvCxnSpPr>
            <a:stCxn id="36" idx="0"/>
            <a:endCxn id="13" idx="2"/>
          </p:cNvCxnSpPr>
          <p:nvPr/>
        </p:nvCxnSpPr>
        <p:spPr bwMode="auto">
          <a:xfrm flipV="1">
            <a:off x="1187624" y="2340169"/>
            <a:ext cx="1656184" cy="5081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5" name="TextBox 54"/>
          <p:cNvSpPr txBox="1"/>
          <p:nvPr/>
        </p:nvSpPr>
        <p:spPr>
          <a:xfrm>
            <a:off x="2339752" y="1836113"/>
            <a:ext cx="1080120" cy="58477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hu-HU" sz="1600" dirty="0" smtClean="0"/>
              <a:t>OpCo1 CN</a:t>
            </a:r>
            <a:endParaRPr lang="hu-HU" sz="1600" dirty="0"/>
          </a:p>
        </p:txBody>
      </p:sp>
      <p:sp>
        <p:nvSpPr>
          <p:cNvPr id="56" name="TextBox 55"/>
          <p:cNvSpPr txBox="1"/>
          <p:nvPr/>
        </p:nvSpPr>
        <p:spPr>
          <a:xfrm>
            <a:off x="6660232" y="1772816"/>
            <a:ext cx="1008112" cy="58477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hu-HU" sz="1600" dirty="0" smtClean="0"/>
              <a:t>OpCo2 CN</a:t>
            </a:r>
            <a:endParaRPr lang="hu-HU" sz="1600" dirty="0"/>
          </a:p>
        </p:txBody>
      </p:sp>
      <p:sp>
        <p:nvSpPr>
          <p:cNvPr id="57" name="TextBox 56"/>
          <p:cNvSpPr txBox="1"/>
          <p:nvPr/>
        </p:nvSpPr>
        <p:spPr>
          <a:xfrm>
            <a:off x="539552" y="2852936"/>
            <a:ext cx="1296144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hu-HU" sz="1600" dirty="0" smtClean="0"/>
              <a:t>RNC</a:t>
            </a:r>
            <a:endParaRPr lang="hu-HU" sz="1600" dirty="0"/>
          </a:p>
        </p:txBody>
      </p:sp>
      <p:sp>
        <p:nvSpPr>
          <p:cNvPr id="58" name="TextBox 57"/>
          <p:cNvSpPr txBox="1"/>
          <p:nvPr/>
        </p:nvSpPr>
        <p:spPr>
          <a:xfrm>
            <a:off x="7092280" y="2780928"/>
            <a:ext cx="864096" cy="338554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hu-HU" sz="1600" dirty="0" smtClean="0"/>
              <a:t>RNC</a:t>
            </a:r>
            <a:endParaRPr lang="hu-HU" sz="1600" dirty="0"/>
          </a:p>
        </p:txBody>
      </p:sp>
      <p:sp>
        <p:nvSpPr>
          <p:cNvPr id="38" name="Rectangle 37"/>
          <p:cNvSpPr/>
          <p:nvPr/>
        </p:nvSpPr>
        <p:spPr bwMode="auto">
          <a:xfrm>
            <a:off x="1835696" y="2848290"/>
            <a:ext cx="1152128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39" name="Rectangle 38"/>
          <p:cNvSpPr/>
          <p:nvPr/>
        </p:nvSpPr>
        <p:spPr bwMode="auto">
          <a:xfrm>
            <a:off x="8279904" y="2812286"/>
            <a:ext cx="864096" cy="369332"/>
          </a:xfrm>
          <a:prstGeom prst="rect">
            <a:avLst/>
          </a:prstGeom>
          <a:solidFill>
            <a:srgbClr val="FFC000"/>
          </a:solidFill>
          <a:ln>
            <a:noFill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763688" y="2852936"/>
            <a:ext cx="1296144" cy="338554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hu-HU" sz="1600" dirty="0" smtClean="0"/>
              <a:t>BSC</a:t>
            </a:r>
            <a:endParaRPr lang="hu-HU" sz="1600" dirty="0"/>
          </a:p>
        </p:txBody>
      </p:sp>
      <p:sp>
        <p:nvSpPr>
          <p:cNvPr id="42" name="TextBox 41"/>
          <p:cNvSpPr txBox="1"/>
          <p:nvPr/>
        </p:nvSpPr>
        <p:spPr>
          <a:xfrm>
            <a:off x="8279904" y="2780928"/>
            <a:ext cx="864096" cy="338554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hu-HU" sz="1600" dirty="0" smtClean="0"/>
              <a:t>BSC</a:t>
            </a:r>
            <a:endParaRPr lang="hu-HU" sz="1600" dirty="0"/>
          </a:p>
        </p:txBody>
      </p:sp>
      <p:cxnSp>
        <p:nvCxnSpPr>
          <p:cNvPr id="44" name="Straight Connector 43"/>
          <p:cNvCxnSpPr>
            <a:stCxn id="38" idx="0"/>
            <a:endCxn id="13" idx="2"/>
          </p:cNvCxnSpPr>
          <p:nvPr/>
        </p:nvCxnSpPr>
        <p:spPr bwMode="auto">
          <a:xfrm flipV="1">
            <a:off x="2411760" y="2340169"/>
            <a:ext cx="432048" cy="5081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48" name="Straight Connector 47"/>
          <p:cNvCxnSpPr>
            <a:stCxn id="14" idx="2"/>
            <a:endCxn id="39" idx="0"/>
          </p:cNvCxnSpPr>
          <p:nvPr/>
        </p:nvCxnSpPr>
        <p:spPr bwMode="auto">
          <a:xfrm>
            <a:off x="7164288" y="2276872"/>
            <a:ext cx="1547664" cy="53541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2" name="Straight Connector 51"/>
          <p:cNvCxnSpPr/>
          <p:nvPr/>
        </p:nvCxnSpPr>
        <p:spPr bwMode="auto">
          <a:xfrm>
            <a:off x="3275856" y="2492896"/>
            <a:ext cx="0" cy="1584176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59" name="Straight Connector 58"/>
          <p:cNvCxnSpPr>
            <a:stCxn id="39" idx="2"/>
          </p:cNvCxnSpPr>
          <p:nvPr/>
        </p:nvCxnSpPr>
        <p:spPr bwMode="auto">
          <a:xfrm>
            <a:off x="8711952" y="3181618"/>
            <a:ext cx="36512" cy="247963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2" name="Group 84"/>
          <p:cNvGrpSpPr/>
          <p:nvPr/>
        </p:nvGrpSpPr>
        <p:grpSpPr>
          <a:xfrm>
            <a:off x="899592" y="5642664"/>
            <a:ext cx="2808312" cy="594648"/>
            <a:chOff x="1331640" y="5498648"/>
            <a:chExt cx="2376264" cy="594648"/>
          </a:xfrm>
        </p:grpSpPr>
        <p:sp>
          <p:nvSpPr>
            <p:cNvPr id="61" name="Cloud 60"/>
            <p:cNvSpPr/>
            <p:nvPr/>
          </p:nvSpPr>
          <p:spPr bwMode="auto">
            <a:xfrm>
              <a:off x="1331640" y="5498648"/>
              <a:ext cx="2376264" cy="562213"/>
            </a:xfrm>
            <a:prstGeom prst="cloud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62" name="Smiley Face 61"/>
            <p:cNvSpPr/>
            <p:nvPr/>
          </p:nvSpPr>
          <p:spPr bwMode="auto">
            <a:xfrm>
              <a:off x="1619672" y="5733256"/>
              <a:ext cx="288032" cy="288032"/>
            </a:xfrm>
            <a:prstGeom prst="smileyFac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63" name="Smiley Face 62"/>
            <p:cNvSpPr/>
            <p:nvPr/>
          </p:nvSpPr>
          <p:spPr bwMode="auto">
            <a:xfrm>
              <a:off x="2051720" y="5805264"/>
              <a:ext cx="288032" cy="288032"/>
            </a:xfrm>
            <a:prstGeom prst="smileyFac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64" name="Smiley Face 63"/>
            <p:cNvSpPr/>
            <p:nvPr/>
          </p:nvSpPr>
          <p:spPr bwMode="auto">
            <a:xfrm>
              <a:off x="2987824" y="5805264"/>
              <a:ext cx="288032" cy="288032"/>
            </a:xfrm>
            <a:prstGeom prst="smileyFac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65" name="Smiley Face 64"/>
            <p:cNvSpPr/>
            <p:nvPr/>
          </p:nvSpPr>
          <p:spPr bwMode="auto">
            <a:xfrm>
              <a:off x="2339752" y="5733256"/>
              <a:ext cx="288032" cy="288032"/>
            </a:xfrm>
            <a:prstGeom prst="smileyFac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66" name="Smiley Face 65"/>
            <p:cNvSpPr/>
            <p:nvPr/>
          </p:nvSpPr>
          <p:spPr bwMode="auto">
            <a:xfrm>
              <a:off x="2699792" y="5661248"/>
              <a:ext cx="288032" cy="288032"/>
            </a:xfrm>
            <a:prstGeom prst="smileyFac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67" name="Smiley Face 66"/>
            <p:cNvSpPr/>
            <p:nvPr/>
          </p:nvSpPr>
          <p:spPr bwMode="auto">
            <a:xfrm>
              <a:off x="3347864" y="5661248"/>
              <a:ext cx="288032" cy="288032"/>
            </a:xfrm>
            <a:prstGeom prst="smileyFac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</p:grpSp>
      <p:sp>
        <p:nvSpPr>
          <p:cNvPr id="69" name="Cloud 68"/>
          <p:cNvSpPr/>
          <p:nvPr/>
        </p:nvSpPr>
        <p:spPr bwMode="auto">
          <a:xfrm>
            <a:off x="6479704" y="5642664"/>
            <a:ext cx="2664296" cy="562213"/>
          </a:xfrm>
          <a:prstGeom prst="cloud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70" name="Smiley Face 69"/>
          <p:cNvSpPr/>
          <p:nvPr/>
        </p:nvSpPr>
        <p:spPr bwMode="auto">
          <a:xfrm>
            <a:off x="6695728" y="5786680"/>
            <a:ext cx="288032" cy="288032"/>
          </a:xfrm>
          <a:prstGeom prst="smileyFace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71" name="Smiley Face 70"/>
          <p:cNvSpPr/>
          <p:nvPr/>
        </p:nvSpPr>
        <p:spPr bwMode="auto">
          <a:xfrm>
            <a:off x="7127776" y="5858688"/>
            <a:ext cx="288032" cy="288032"/>
          </a:xfrm>
          <a:prstGeom prst="smileyFace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72" name="Smiley Face 71"/>
          <p:cNvSpPr/>
          <p:nvPr/>
        </p:nvSpPr>
        <p:spPr bwMode="auto">
          <a:xfrm>
            <a:off x="8063880" y="5858688"/>
            <a:ext cx="288032" cy="288032"/>
          </a:xfrm>
          <a:prstGeom prst="smileyFace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73" name="Smiley Face 72"/>
          <p:cNvSpPr/>
          <p:nvPr/>
        </p:nvSpPr>
        <p:spPr bwMode="auto">
          <a:xfrm>
            <a:off x="7415808" y="5786680"/>
            <a:ext cx="288032" cy="288032"/>
          </a:xfrm>
          <a:prstGeom prst="smileyFace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74" name="Smiley Face 73"/>
          <p:cNvSpPr/>
          <p:nvPr/>
        </p:nvSpPr>
        <p:spPr bwMode="auto">
          <a:xfrm>
            <a:off x="7775848" y="5714672"/>
            <a:ext cx="288032" cy="288032"/>
          </a:xfrm>
          <a:prstGeom prst="smileyFace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sp>
        <p:nvSpPr>
          <p:cNvPr id="75" name="Smiley Face 74"/>
          <p:cNvSpPr/>
          <p:nvPr/>
        </p:nvSpPr>
        <p:spPr bwMode="auto">
          <a:xfrm>
            <a:off x="8495928" y="5714672"/>
            <a:ext cx="288032" cy="288032"/>
          </a:xfrm>
          <a:prstGeom prst="smileyFace">
            <a:avLst/>
          </a:prstGeom>
          <a:solidFill>
            <a:srgbClr val="FFC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Verdana" pitchFamily="34" charset="0"/>
            </a:endParaRPr>
          </a:p>
        </p:txBody>
      </p:sp>
      <p:grpSp>
        <p:nvGrpSpPr>
          <p:cNvPr id="3" name="Group 79"/>
          <p:cNvGrpSpPr/>
          <p:nvPr/>
        </p:nvGrpSpPr>
        <p:grpSpPr>
          <a:xfrm>
            <a:off x="1331640" y="4869160"/>
            <a:ext cx="1872208" cy="576064"/>
            <a:chOff x="3779912" y="4149080"/>
            <a:chExt cx="1872208" cy="1008112"/>
          </a:xfrm>
        </p:grpSpPr>
        <p:sp>
          <p:nvSpPr>
            <p:cNvPr id="18" name="Cloud 17"/>
            <p:cNvSpPr/>
            <p:nvPr/>
          </p:nvSpPr>
          <p:spPr bwMode="auto">
            <a:xfrm>
              <a:off x="3779912" y="4149080"/>
              <a:ext cx="1872208" cy="1008112"/>
            </a:xfrm>
            <a:prstGeom prst="cloud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20" name="Smiley Face 19"/>
            <p:cNvSpPr/>
            <p:nvPr/>
          </p:nvSpPr>
          <p:spPr bwMode="auto">
            <a:xfrm>
              <a:off x="3995936" y="4437112"/>
              <a:ext cx="288032" cy="288032"/>
            </a:xfrm>
            <a:prstGeom prst="smileyFac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21" name="Smiley Face 20"/>
            <p:cNvSpPr/>
            <p:nvPr/>
          </p:nvSpPr>
          <p:spPr bwMode="auto">
            <a:xfrm>
              <a:off x="4139952" y="4725144"/>
              <a:ext cx="288032" cy="288032"/>
            </a:xfrm>
            <a:prstGeom prst="smileyFac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23" name="Smiley Face 22"/>
            <p:cNvSpPr/>
            <p:nvPr/>
          </p:nvSpPr>
          <p:spPr bwMode="auto">
            <a:xfrm>
              <a:off x="4788024" y="4293096"/>
              <a:ext cx="288032" cy="288032"/>
            </a:xfrm>
            <a:prstGeom prst="smileyFac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24" name="Smiley Face 23"/>
            <p:cNvSpPr/>
            <p:nvPr/>
          </p:nvSpPr>
          <p:spPr bwMode="auto">
            <a:xfrm>
              <a:off x="4499992" y="4653136"/>
              <a:ext cx="288032" cy="288032"/>
            </a:xfrm>
            <a:prstGeom prst="smileyFac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34" name="Smiley Face 33"/>
            <p:cNvSpPr/>
            <p:nvPr/>
          </p:nvSpPr>
          <p:spPr bwMode="auto">
            <a:xfrm>
              <a:off x="4932040" y="4581128"/>
              <a:ext cx="288032" cy="288032"/>
            </a:xfrm>
            <a:prstGeom prst="smileyFac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35" name="Smiley Face 34"/>
            <p:cNvSpPr/>
            <p:nvPr/>
          </p:nvSpPr>
          <p:spPr bwMode="auto">
            <a:xfrm>
              <a:off x="4427984" y="4293096"/>
              <a:ext cx="288032" cy="288032"/>
            </a:xfrm>
            <a:prstGeom prst="smileyFac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92" name="Smiley Face 91"/>
            <p:cNvSpPr/>
            <p:nvPr/>
          </p:nvSpPr>
          <p:spPr bwMode="auto">
            <a:xfrm>
              <a:off x="4283968" y="4509120"/>
              <a:ext cx="288032" cy="288032"/>
            </a:xfrm>
            <a:prstGeom prst="smileyFac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93" name="Smiley Face 92"/>
            <p:cNvSpPr/>
            <p:nvPr/>
          </p:nvSpPr>
          <p:spPr bwMode="auto">
            <a:xfrm>
              <a:off x="5076056" y="4149080"/>
              <a:ext cx="288032" cy="288032"/>
            </a:xfrm>
            <a:prstGeom prst="smileyFac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</p:grpSp>
      <p:grpSp>
        <p:nvGrpSpPr>
          <p:cNvPr id="5" name="Group 80"/>
          <p:cNvGrpSpPr/>
          <p:nvPr/>
        </p:nvGrpSpPr>
        <p:grpSpPr>
          <a:xfrm>
            <a:off x="6588224" y="4797152"/>
            <a:ext cx="1872208" cy="576064"/>
            <a:chOff x="6444208" y="4149080"/>
            <a:chExt cx="1872208" cy="1008112"/>
          </a:xfrm>
        </p:grpSpPr>
        <p:sp>
          <p:nvSpPr>
            <p:cNvPr id="27" name="Cloud 26"/>
            <p:cNvSpPr/>
            <p:nvPr/>
          </p:nvSpPr>
          <p:spPr bwMode="auto">
            <a:xfrm>
              <a:off x="6444208" y="4149080"/>
              <a:ext cx="1872208" cy="1008112"/>
            </a:xfrm>
            <a:prstGeom prst="cloud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26" name="Smiley Face 25"/>
            <p:cNvSpPr/>
            <p:nvPr/>
          </p:nvSpPr>
          <p:spPr bwMode="auto">
            <a:xfrm>
              <a:off x="6732240" y="4365104"/>
              <a:ext cx="288032" cy="288032"/>
            </a:xfrm>
            <a:prstGeom prst="smileyFace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28" name="Smiley Face 27"/>
            <p:cNvSpPr/>
            <p:nvPr/>
          </p:nvSpPr>
          <p:spPr bwMode="auto">
            <a:xfrm>
              <a:off x="6804248" y="4725144"/>
              <a:ext cx="288032" cy="288032"/>
            </a:xfrm>
            <a:prstGeom prst="smileyFace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30" name="Smiley Face 29"/>
            <p:cNvSpPr/>
            <p:nvPr/>
          </p:nvSpPr>
          <p:spPr bwMode="auto">
            <a:xfrm>
              <a:off x="7236296" y="4725144"/>
              <a:ext cx="288032" cy="288032"/>
            </a:xfrm>
            <a:prstGeom prst="smileyFace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31" name="Smiley Face 30"/>
            <p:cNvSpPr/>
            <p:nvPr/>
          </p:nvSpPr>
          <p:spPr bwMode="auto">
            <a:xfrm>
              <a:off x="7380312" y="4293096"/>
              <a:ext cx="288032" cy="288032"/>
            </a:xfrm>
            <a:prstGeom prst="smileyFace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32" name="Smiley Face 31"/>
            <p:cNvSpPr/>
            <p:nvPr/>
          </p:nvSpPr>
          <p:spPr bwMode="auto">
            <a:xfrm>
              <a:off x="7092280" y="4293096"/>
              <a:ext cx="288032" cy="288032"/>
            </a:xfrm>
            <a:prstGeom prst="smileyFace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33" name="Smiley Face 32"/>
            <p:cNvSpPr/>
            <p:nvPr/>
          </p:nvSpPr>
          <p:spPr bwMode="auto">
            <a:xfrm>
              <a:off x="7668344" y="4581128"/>
              <a:ext cx="288032" cy="288032"/>
            </a:xfrm>
            <a:prstGeom prst="smileyFace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94" name="Smiley Face 93"/>
            <p:cNvSpPr/>
            <p:nvPr/>
          </p:nvSpPr>
          <p:spPr bwMode="auto">
            <a:xfrm>
              <a:off x="7020272" y="4581128"/>
              <a:ext cx="288032" cy="288032"/>
            </a:xfrm>
            <a:prstGeom prst="smileyFace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95" name="Smiley Face 94"/>
            <p:cNvSpPr/>
            <p:nvPr/>
          </p:nvSpPr>
          <p:spPr bwMode="auto">
            <a:xfrm>
              <a:off x="7956376" y="4509120"/>
              <a:ext cx="288032" cy="288032"/>
            </a:xfrm>
            <a:prstGeom prst="smileyFace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</p:grpSp>
      <p:pic>
        <p:nvPicPr>
          <p:cNvPr id="132" name="Content Placeholder 131" descr="11949849161257289955radio_wireless_tower_cor__svg_med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51920" y="4978561"/>
            <a:ext cx="397990" cy="466663"/>
          </a:xfrm>
          <a:solidFill>
            <a:schemeClr val="bg1">
              <a:lumMod val="85000"/>
            </a:schemeClr>
          </a:solidFill>
        </p:spPr>
      </p:pic>
      <p:sp>
        <p:nvSpPr>
          <p:cNvPr id="119" name="TextBox 118"/>
          <p:cNvSpPr txBox="1"/>
          <p:nvPr/>
        </p:nvSpPr>
        <p:spPr>
          <a:xfrm>
            <a:off x="2267744" y="836712"/>
            <a:ext cx="1080120" cy="58477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txBody>
          <a:bodyPr wrap="square" rtlCol="0">
            <a:spAutoFit/>
          </a:bodyPr>
          <a:lstStyle/>
          <a:p>
            <a:r>
              <a:rPr lang="hu-HU" sz="1600" dirty="0" smtClean="0"/>
              <a:t>OpCo1 </a:t>
            </a:r>
            <a:r>
              <a:rPr lang="hu-HU" sz="1600" dirty="0" err="1" smtClean="0"/>
              <a:t>Services</a:t>
            </a:r>
            <a:endParaRPr lang="hu-HU" sz="1600" dirty="0"/>
          </a:p>
        </p:txBody>
      </p:sp>
      <p:sp>
        <p:nvSpPr>
          <p:cNvPr id="120" name="TextBox 119"/>
          <p:cNvSpPr txBox="1"/>
          <p:nvPr/>
        </p:nvSpPr>
        <p:spPr>
          <a:xfrm>
            <a:off x="7380312" y="764704"/>
            <a:ext cx="1080120" cy="58477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hu-HU" sz="1600" dirty="0" smtClean="0"/>
              <a:t>OpCo2 </a:t>
            </a:r>
            <a:r>
              <a:rPr lang="hu-HU" sz="1600" dirty="0" err="1" smtClean="0"/>
              <a:t>Services</a:t>
            </a:r>
            <a:endParaRPr lang="hu-HU" sz="1600" dirty="0"/>
          </a:p>
        </p:txBody>
      </p:sp>
      <p:pic>
        <p:nvPicPr>
          <p:cNvPr id="133" name="Content Placeholder 131" descr="11949849161257289955radio_wireless_tower_cor__svg_me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3851920" y="5661248"/>
            <a:ext cx="397990" cy="466663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138" name="TextBox 137"/>
          <p:cNvSpPr txBox="1"/>
          <p:nvPr/>
        </p:nvSpPr>
        <p:spPr>
          <a:xfrm>
            <a:off x="4355976" y="5085184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400" dirty="0" smtClean="0"/>
              <a:t>UMTS</a:t>
            </a:r>
            <a:endParaRPr lang="hu-HU" sz="1400" dirty="0"/>
          </a:p>
        </p:txBody>
      </p:sp>
      <p:sp>
        <p:nvSpPr>
          <p:cNvPr id="140" name="TextBox 139"/>
          <p:cNvSpPr txBox="1"/>
          <p:nvPr/>
        </p:nvSpPr>
        <p:spPr>
          <a:xfrm>
            <a:off x="4355976" y="5661248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400" dirty="0" smtClean="0"/>
              <a:t>GSM</a:t>
            </a:r>
            <a:endParaRPr lang="hu-HU" sz="1400" dirty="0"/>
          </a:p>
        </p:txBody>
      </p:sp>
      <p:cxnSp>
        <p:nvCxnSpPr>
          <p:cNvPr id="148" name="Straight Connector 147"/>
          <p:cNvCxnSpPr/>
          <p:nvPr/>
        </p:nvCxnSpPr>
        <p:spPr bwMode="auto">
          <a:xfrm flipV="1">
            <a:off x="395536" y="5498648"/>
            <a:ext cx="8748464" cy="1858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9" name="Straight Connector 148"/>
          <p:cNvCxnSpPr/>
          <p:nvPr/>
        </p:nvCxnSpPr>
        <p:spPr bwMode="auto">
          <a:xfrm flipV="1">
            <a:off x="395536" y="6218728"/>
            <a:ext cx="8604448" cy="1858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3" name="Content Placeholder 2"/>
          <p:cNvSpPr txBox="1">
            <a:spLocks/>
          </p:cNvSpPr>
          <p:nvPr/>
        </p:nvSpPr>
        <p:spPr bwMode="auto">
          <a:xfrm>
            <a:off x="395537" y="1124744"/>
            <a:ext cx="1800199" cy="532859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271463" lvl="1" indent="-269875" algn="l">
              <a:spcBef>
                <a:spcPct val="20000"/>
              </a:spcBef>
              <a:spcAft>
                <a:spcPct val="30000"/>
              </a:spcAft>
              <a:buClr>
                <a:schemeClr val="tx1"/>
              </a:buClr>
              <a:buFont typeface="Verdana" pitchFamily="34" charset="0"/>
              <a:buChar char="•"/>
            </a:pPr>
            <a:endParaRPr kumimoji="0" lang="en-US" sz="1800" b="0" i="0" u="none" strike="noStrike" kern="0" cap="none" spc="0" normalizeH="0" baseline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</a:endParaRPr>
          </a:p>
        </p:txBody>
      </p:sp>
      <p:pic>
        <p:nvPicPr>
          <p:cNvPr id="86" name="Content Placeholder 131" descr="11949849161257289955radio_wireless_tower_cor__svg_me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5364088" y="5013176"/>
            <a:ext cx="397990" cy="466663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87" name="Content Placeholder 131" descr="11949849161257289955radio_wireless_tower_cor__svg_me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5364088" y="5695863"/>
            <a:ext cx="397990" cy="466663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algn="ctr">
            <a:noFill/>
            <a:miter lim="800000"/>
            <a:headEnd/>
            <a:tailEnd/>
          </a:ln>
          <a:effectLst/>
        </p:spPr>
      </p:pic>
      <p:grpSp>
        <p:nvGrpSpPr>
          <p:cNvPr id="6" name="Group 90"/>
          <p:cNvGrpSpPr/>
          <p:nvPr/>
        </p:nvGrpSpPr>
        <p:grpSpPr>
          <a:xfrm>
            <a:off x="2051720" y="4077072"/>
            <a:ext cx="1584176" cy="576064"/>
            <a:chOff x="3779912" y="4149080"/>
            <a:chExt cx="1872208" cy="1008112"/>
          </a:xfrm>
        </p:grpSpPr>
        <p:sp>
          <p:nvSpPr>
            <p:cNvPr id="96" name="Cloud 95"/>
            <p:cNvSpPr/>
            <p:nvPr/>
          </p:nvSpPr>
          <p:spPr bwMode="auto">
            <a:xfrm>
              <a:off x="3779912" y="4149080"/>
              <a:ext cx="1872208" cy="1008112"/>
            </a:xfrm>
            <a:prstGeom prst="cloud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97" name="Smiley Face 96"/>
            <p:cNvSpPr/>
            <p:nvPr/>
          </p:nvSpPr>
          <p:spPr bwMode="auto">
            <a:xfrm>
              <a:off x="3995936" y="4437112"/>
              <a:ext cx="288032" cy="288032"/>
            </a:xfrm>
            <a:prstGeom prst="smileyFace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98" name="Smiley Face 97"/>
            <p:cNvSpPr/>
            <p:nvPr/>
          </p:nvSpPr>
          <p:spPr bwMode="auto">
            <a:xfrm>
              <a:off x="4139952" y="4725144"/>
              <a:ext cx="288032" cy="288032"/>
            </a:xfrm>
            <a:prstGeom prst="smileyFac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99" name="Smiley Face 98"/>
            <p:cNvSpPr/>
            <p:nvPr/>
          </p:nvSpPr>
          <p:spPr bwMode="auto">
            <a:xfrm>
              <a:off x="4788024" y="4293096"/>
              <a:ext cx="288032" cy="288032"/>
            </a:xfrm>
            <a:prstGeom prst="smileyFac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100" name="Smiley Face 99"/>
            <p:cNvSpPr/>
            <p:nvPr/>
          </p:nvSpPr>
          <p:spPr bwMode="auto">
            <a:xfrm>
              <a:off x="4499992" y="4653136"/>
              <a:ext cx="288032" cy="288032"/>
            </a:xfrm>
            <a:prstGeom prst="smileyFace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101" name="Smiley Face 100"/>
            <p:cNvSpPr/>
            <p:nvPr/>
          </p:nvSpPr>
          <p:spPr bwMode="auto">
            <a:xfrm>
              <a:off x="4932040" y="4581128"/>
              <a:ext cx="288032" cy="288032"/>
            </a:xfrm>
            <a:prstGeom prst="smileyFace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102" name="Smiley Face 101"/>
            <p:cNvSpPr/>
            <p:nvPr/>
          </p:nvSpPr>
          <p:spPr bwMode="auto">
            <a:xfrm>
              <a:off x="4427984" y="4293096"/>
              <a:ext cx="288032" cy="288032"/>
            </a:xfrm>
            <a:prstGeom prst="smileyFac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103" name="Smiley Face 102"/>
            <p:cNvSpPr/>
            <p:nvPr/>
          </p:nvSpPr>
          <p:spPr bwMode="auto">
            <a:xfrm>
              <a:off x="4283968" y="4509120"/>
              <a:ext cx="288032" cy="288032"/>
            </a:xfrm>
            <a:prstGeom prst="smileyFac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104" name="Smiley Face 103"/>
            <p:cNvSpPr/>
            <p:nvPr/>
          </p:nvSpPr>
          <p:spPr bwMode="auto">
            <a:xfrm>
              <a:off x="5076056" y="4149080"/>
              <a:ext cx="288032" cy="288032"/>
            </a:xfrm>
            <a:prstGeom prst="smileyFac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</p:grpSp>
      <p:grpSp>
        <p:nvGrpSpPr>
          <p:cNvPr id="7" name="Group 104"/>
          <p:cNvGrpSpPr/>
          <p:nvPr/>
        </p:nvGrpSpPr>
        <p:grpSpPr>
          <a:xfrm>
            <a:off x="6012160" y="4077072"/>
            <a:ext cx="1656184" cy="576064"/>
            <a:chOff x="6444208" y="4149080"/>
            <a:chExt cx="1872208" cy="1008112"/>
          </a:xfrm>
        </p:grpSpPr>
        <p:sp>
          <p:nvSpPr>
            <p:cNvPr id="106" name="Cloud 105"/>
            <p:cNvSpPr/>
            <p:nvPr/>
          </p:nvSpPr>
          <p:spPr bwMode="auto">
            <a:xfrm>
              <a:off x="6444208" y="4149080"/>
              <a:ext cx="1872208" cy="1008112"/>
            </a:xfrm>
            <a:prstGeom prst="cloud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107" name="Smiley Face 106"/>
            <p:cNvSpPr/>
            <p:nvPr/>
          </p:nvSpPr>
          <p:spPr bwMode="auto">
            <a:xfrm>
              <a:off x="6732240" y="4365104"/>
              <a:ext cx="288032" cy="288032"/>
            </a:xfrm>
            <a:prstGeom prst="smileyFace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108" name="Smiley Face 107"/>
            <p:cNvSpPr/>
            <p:nvPr/>
          </p:nvSpPr>
          <p:spPr bwMode="auto">
            <a:xfrm>
              <a:off x="6804248" y="4725144"/>
              <a:ext cx="288032" cy="288032"/>
            </a:xfrm>
            <a:prstGeom prst="smileyFac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109" name="Smiley Face 108"/>
            <p:cNvSpPr/>
            <p:nvPr/>
          </p:nvSpPr>
          <p:spPr bwMode="auto">
            <a:xfrm>
              <a:off x="7236296" y="4725144"/>
              <a:ext cx="288032" cy="288032"/>
            </a:xfrm>
            <a:prstGeom prst="smileyFac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110" name="Smiley Face 109"/>
            <p:cNvSpPr/>
            <p:nvPr/>
          </p:nvSpPr>
          <p:spPr bwMode="auto">
            <a:xfrm>
              <a:off x="7380312" y="4293096"/>
              <a:ext cx="288032" cy="288032"/>
            </a:xfrm>
            <a:prstGeom prst="smileyFace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111" name="Smiley Face 110"/>
            <p:cNvSpPr/>
            <p:nvPr/>
          </p:nvSpPr>
          <p:spPr bwMode="auto">
            <a:xfrm>
              <a:off x="7092280" y="4293096"/>
              <a:ext cx="288032" cy="288032"/>
            </a:xfrm>
            <a:prstGeom prst="smileyFace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112" name="Smiley Face 111"/>
            <p:cNvSpPr/>
            <p:nvPr/>
          </p:nvSpPr>
          <p:spPr bwMode="auto">
            <a:xfrm>
              <a:off x="7668344" y="4581128"/>
              <a:ext cx="288032" cy="288032"/>
            </a:xfrm>
            <a:prstGeom prst="smileyFace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113" name="Smiley Face 112"/>
            <p:cNvSpPr/>
            <p:nvPr/>
          </p:nvSpPr>
          <p:spPr bwMode="auto">
            <a:xfrm>
              <a:off x="7020272" y="4581128"/>
              <a:ext cx="288032" cy="288032"/>
            </a:xfrm>
            <a:prstGeom prst="smileyFace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  <p:sp>
          <p:nvSpPr>
            <p:cNvPr id="114" name="Smiley Face 113"/>
            <p:cNvSpPr/>
            <p:nvPr/>
          </p:nvSpPr>
          <p:spPr bwMode="auto">
            <a:xfrm>
              <a:off x="7956376" y="4509120"/>
              <a:ext cx="288032" cy="288032"/>
            </a:xfrm>
            <a:prstGeom prst="smileyFace">
              <a:avLst/>
            </a:prstGeom>
            <a:solidFill>
              <a:srgbClr val="FFC000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</a:endParaRPr>
            </a:p>
          </p:txBody>
        </p:sp>
      </p:grpSp>
      <p:pic>
        <p:nvPicPr>
          <p:cNvPr id="115" name="Content Placeholder 131" descr="11949849161257289955radio_wireless_tower_cor__svg_me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3851920" y="4223866"/>
            <a:ext cx="397990" cy="466663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116" name="TextBox 115"/>
          <p:cNvSpPr txBox="1"/>
          <p:nvPr/>
        </p:nvSpPr>
        <p:spPr>
          <a:xfrm>
            <a:off x="4355976" y="4330489"/>
            <a:ext cx="7920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400" dirty="0" smtClean="0"/>
              <a:t>LTE</a:t>
            </a:r>
            <a:endParaRPr lang="hu-HU" sz="1400" dirty="0"/>
          </a:p>
        </p:txBody>
      </p:sp>
      <p:pic>
        <p:nvPicPr>
          <p:cNvPr id="117" name="Content Placeholder 131" descr="11949849161257289955radio_wireless_tower_cor__svg_me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5364088" y="4258481"/>
            <a:ext cx="397990" cy="466663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algn="ctr">
            <a:noFill/>
            <a:miter lim="800000"/>
            <a:headEnd/>
            <a:tailEnd/>
          </a:ln>
          <a:effectLst/>
        </p:spPr>
      </p:pic>
      <p:cxnSp>
        <p:nvCxnSpPr>
          <p:cNvPr id="118" name="Straight Connector 117"/>
          <p:cNvCxnSpPr/>
          <p:nvPr/>
        </p:nvCxnSpPr>
        <p:spPr bwMode="auto">
          <a:xfrm flipV="1">
            <a:off x="395536" y="4725144"/>
            <a:ext cx="8748464" cy="1858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24" name="Straight Connector 123"/>
          <p:cNvCxnSpPr/>
          <p:nvPr/>
        </p:nvCxnSpPr>
        <p:spPr bwMode="auto">
          <a:xfrm>
            <a:off x="1403648" y="3356992"/>
            <a:ext cx="0" cy="172819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5" name="Straight Connector 144"/>
          <p:cNvCxnSpPr/>
          <p:nvPr/>
        </p:nvCxnSpPr>
        <p:spPr bwMode="auto">
          <a:xfrm>
            <a:off x="6732240" y="2420888"/>
            <a:ext cx="0" cy="1656184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36" name="TextBox 135"/>
          <p:cNvSpPr txBox="1"/>
          <p:nvPr/>
        </p:nvSpPr>
        <p:spPr>
          <a:xfrm>
            <a:off x="2339752" y="3789040"/>
            <a:ext cx="1080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400" dirty="0" smtClean="0"/>
              <a:t>LTE</a:t>
            </a:r>
            <a:endParaRPr lang="hu-HU" sz="1400" dirty="0"/>
          </a:p>
        </p:txBody>
      </p:sp>
      <p:sp>
        <p:nvSpPr>
          <p:cNvPr id="152" name="TextBox 151"/>
          <p:cNvSpPr txBox="1"/>
          <p:nvPr/>
        </p:nvSpPr>
        <p:spPr>
          <a:xfrm>
            <a:off x="5796136" y="3717032"/>
            <a:ext cx="1080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400" dirty="0" smtClean="0"/>
              <a:t>LTE</a:t>
            </a:r>
            <a:endParaRPr lang="hu-HU" sz="1400" dirty="0"/>
          </a:p>
        </p:txBody>
      </p:sp>
      <p:cxnSp>
        <p:nvCxnSpPr>
          <p:cNvPr id="155" name="Straight Connector 154"/>
          <p:cNvCxnSpPr>
            <a:endCxn id="108" idx="1"/>
          </p:cNvCxnSpPr>
          <p:nvPr/>
        </p:nvCxnSpPr>
        <p:spPr bwMode="auto">
          <a:xfrm>
            <a:off x="3419872" y="2492896"/>
            <a:ext cx="2948099" cy="1937459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57" name="Straight Connector 156"/>
          <p:cNvCxnSpPr/>
          <p:nvPr/>
        </p:nvCxnSpPr>
        <p:spPr bwMode="auto">
          <a:xfrm flipH="1">
            <a:off x="3275856" y="2276872"/>
            <a:ext cx="3312370" cy="2088232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1818" y="201123"/>
            <a:ext cx="7034135" cy="499730"/>
          </a:xfrm>
        </p:spPr>
        <p:txBody>
          <a:bodyPr/>
          <a:lstStyle/>
          <a:p>
            <a:r>
              <a:rPr lang="hu-HU" dirty="0" err="1" smtClean="0"/>
              <a:t>Next</a:t>
            </a:r>
            <a:r>
              <a:rPr lang="hu-HU" dirty="0" smtClean="0"/>
              <a:t> </a:t>
            </a:r>
            <a:r>
              <a:rPr lang="hu-HU" dirty="0" err="1" smtClean="0"/>
              <a:t>technology</a:t>
            </a:r>
            <a:r>
              <a:rPr lang="hu-HU" dirty="0" smtClean="0"/>
              <a:t> </a:t>
            </a:r>
            <a:r>
              <a:rPr lang="hu-HU" dirty="0" err="1" smtClean="0"/>
              <a:t>evolution</a:t>
            </a:r>
            <a:r>
              <a:rPr lang="hu-HU" dirty="0" smtClean="0"/>
              <a:t> </a:t>
            </a:r>
            <a:r>
              <a:rPr lang="hu-HU" dirty="0" err="1" smtClean="0"/>
              <a:t>step</a:t>
            </a:r>
            <a:r>
              <a:rPr lang="hu-HU" dirty="0" smtClean="0"/>
              <a:t>: LTE - A</a:t>
            </a:r>
            <a:endParaRPr lang="hu-H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023F5-5F04-4B0D-A6F7-CEC83EA2BCE0}" type="slidenum">
              <a:rPr lang="en-US" smtClean="0"/>
              <a:pPr/>
              <a:t>18</a:t>
            </a:fld>
            <a:endParaRPr lang="en-US"/>
          </a:p>
        </p:txBody>
      </p:sp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461820" y="4182852"/>
          <a:ext cx="8466280" cy="1645920"/>
        </p:xfrm>
        <a:graphic>
          <a:graphicData uri="http://schemas.openxmlformats.org/drawingml/2006/table">
            <a:tbl>
              <a:tblPr firstRow="1" bandRow="1">
                <a:tableStyleId>{6E25E649-3F16-4E02-A733-19D2CDBF48F0}</a:tableStyleId>
              </a:tblPr>
              <a:tblGrid>
                <a:gridCol w="3419065"/>
                <a:gridCol w="1329069"/>
                <a:gridCol w="1626782"/>
                <a:gridCol w="2091364"/>
              </a:tblGrid>
              <a:tr h="238588"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err="1" smtClean="0"/>
                        <a:t>Freq</a:t>
                      </a:r>
                      <a:r>
                        <a:rPr lang="hu-HU" sz="1200" dirty="0" smtClean="0"/>
                        <a:t>. </a:t>
                      </a:r>
                      <a:r>
                        <a:rPr lang="hu-HU" sz="1200" dirty="0" err="1" smtClean="0"/>
                        <a:t>Scenario</a:t>
                      </a:r>
                      <a:r>
                        <a:rPr lang="hu-HU" sz="1200" dirty="0" smtClean="0"/>
                        <a:t> (</a:t>
                      </a:r>
                      <a:r>
                        <a:rPr lang="hu-HU" sz="1200" dirty="0" err="1" smtClean="0"/>
                        <a:t>carrier</a:t>
                      </a:r>
                      <a:r>
                        <a:rPr lang="hu-HU" sz="1200" dirty="0" smtClean="0"/>
                        <a:t> </a:t>
                      </a:r>
                      <a:r>
                        <a:rPr lang="hu-HU" sz="1200" dirty="0" err="1" smtClean="0"/>
                        <a:t>aggregation</a:t>
                      </a:r>
                      <a:r>
                        <a:rPr lang="hu-HU" sz="1200" dirty="0" smtClean="0"/>
                        <a:t>)</a:t>
                      </a:r>
                      <a:endParaRPr lang="hu-HU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err="1" smtClean="0"/>
                        <a:t>Cell</a:t>
                      </a:r>
                      <a:r>
                        <a:rPr lang="hu-HU" sz="1200" dirty="0" smtClean="0"/>
                        <a:t> </a:t>
                      </a:r>
                      <a:r>
                        <a:rPr lang="hu-HU" sz="1200" dirty="0" err="1" smtClean="0"/>
                        <a:t>peak</a:t>
                      </a:r>
                      <a:r>
                        <a:rPr lang="hu-HU" sz="1200" dirty="0" smtClean="0"/>
                        <a:t> DL</a:t>
                      </a:r>
                      <a:endParaRPr lang="hu-HU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err="1" smtClean="0"/>
                        <a:t>Cell</a:t>
                      </a:r>
                      <a:r>
                        <a:rPr lang="hu-HU" sz="1200" dirty="0" smtClean="0"/>
                        <a:t> </a:t>
                      </a:r>
                      <a:r>
                        <a:rPr lang="hu-HU" sz="1200" dirty="0" err="1" smtClean="0"/>
                        <a:t>Avrg</a:t>
                      </a:r>
                      <a:r>
                        <a:rPr lang="hu-HU" sz="1200" dirty="0" smtClean="0"/>
                        <a:t>.</a:t>
                      </a:r>
                      <a:r>
                        <a:rPr lang="hu-HU" sz="1200" baseline="0" dirty="0" smtClean="0"/>
                        <a:t> (Site) DL</a:t>
                      </a:r>
                      <a:endParaRPr lang="hu-HU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/>
                        <a:t> </a:t>
                      </a:r>
                      <a:r>
                        <a:rPr lang="hu-HU" sz="1200" dirty="0" err="1" smtClean="0"/>
                        <a:t>Adv</a:t>
                      </a:r>
                      <a:r>
                        <a:rPr lang="hu-HU" sz="1200" dirty="0" smtClean="0"/>
                        <a:t>. </a:t>
                      </a:r>
                      <a:r>
                        <a:rPr lang="hu-HU" sz="1200" dirty="0" err="1" smtClean="0"/>
                        <a:t>Ant</a:t>
                      </a:r>
                      <a:r>
                        <a:rPr lang="hu-HU" sz="1200" dirty="0" smtClean="0"/>
                        <a:t> (4x4MiMO) </a:t>
                      </a:r>
                      <a:r>
                        <a:rPr lang="hu-HU" sz="1200" dirty="0" err="1" smtClean="0"/>
                        <a:t>Avrg</a:t>
                      </a:r>
                      <a:r>
                        <a:rPr lang="hu-HU" sz="1200" dirty="0" smtClean="0"/>
                        <a:t>.</a:t>
                      </a:r>
                      <a:endParaRPr lang="hu-HU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238588">
                <a:tc>
                  <a:txBody>
                    <a:bodyPr/>
                    <a:lstStyle/>
                    <a:p>
                      <a:r>
                        <a:rPr lang="hu-HU" sz="1200" dirty="0" smtClean="0"/>
                        <a:t>LTE 10MHz (L800)</a:t>
                      </a:r>
                      <a:endParaRPr lang="hu-HU" sz="12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/>
                        <a:t>86</a:t>
                      </a:r>
                      <a:endParaRPr lang="hu-H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/>
                        <a:t>16</a:t>
                      </a:r>
                      <a:endParaRPr lang="hu-H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/>
                        <a:t>24</a:t>
                      </a:r>
                      <a:endParaRPr lang="hu-HU" sz="1200" dirty="0"/>
                    </a:p>
                  </a:txBody>
                  <a:tcPr/>
                </a:tc>
              </a:tr>
              <a:tr h="238588">
                <a:tc>
                  <a:txBody>
                    <a:bodyPr/>
                    <a:lstStyle/>
                    <a:p>
                      <a:r>
                        <a:rPr lang="hu-HU" sz="1200" dirty="0" smtClean="0"/>
                        <a:t>LTE 20MHz (L1800)</a:t>
                      </a:r>
                      <a:endParaRPr lang="hu-HU" sz="1200" dirty="0">
                        <a:solidFill>
                          <a:srgbClr val="00206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/>
                        <a:t>173</a:t>
                      </a:r>
                      <a:endParaRPr lang="hu-H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/>
                        <a:t>33</a:t>
                      </a:r>
                      <a:endParaRPr lang="hu-HU" sz="12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/>
                        <a:t>50</a:t>
                      </a:r>
                      <a:endParaRPr lang="hu-HU" sz="1200" dirty="0"/>
                    </a:p>
                  </a:txBody>
                  <a:tcPr/>
                </a:tc>
              </a:tr>
              <a:tr h="238588">
                <a:tc>
                  <a:txBody>
                    <a:bodyPr/>
                    <a:lstStyle/>
                    <a:p>
                      <a:r>
                        <a:rPr lang="hu-HU" sz="1200" dirty="0" smtClean="0"/>
                        <a:t>LTE A 20MHz+10MHz (L1800; </a:t>
                      </a:r>
                      <a:r>
                        <a:rPr lang="hu-HU" sz="1200" dirty="0" err="1" smtClean="0"/>
                        <a:t>L1800</a:t>
                      </a:r>
                      <a:r>
                        <a:rPr lang="hu-HU" sz="1200" dirty="0" smtClean="0"/>
                        <a:t> + L800)</a:t>
                      </a:r>
                      <a:endParaRPr lang="hu-H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baseline="0" dirty="0" smtClean="0"/>
                        <a:t>173+86= 259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/>
                        <a:t>1,1x (16+33)= 54</a:t>
                      </a:r>
                      <a:endParaRPr lang="hu-H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/>
                        <a:t>81</a:t>
                      </a:r>
                      <a:endParaRPr lang="hu-HU" sz="1200" dirty="0"/>
                    </a:p>
                  </a:txBody>
                  <a:tcPr/>
                </a:tc>
              </a:tr>
              <a:tr h="238588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hu-HU" sz="1200" dirty="0" smtClean="0"/>
                        <a:t>LTE A 20MHz+</a:t>
                      </a:r>
                      <a:r>
                        <a:rPr lang="hu-HU" sz="1200" dirty="0" err="1" smtClean="0"/>
                        <a:t>20MHz</a:t>
                      </a:r>
                      <a:r>
                        <a:rPr lang="hu-HU" sz="1200" dirty="0" smtClean="0"/>
                        <a:t> (L1800; </a:t>
                      </a:r>
                      <a:r>
                        <a:rPr lang="hu-HU" sz="1200" dirty="0" err="1" smtClean="0"/>
                        <a:t>L1800</a:t>
                      </a:r>
                      <a:r>
                        <a:rPr lang="hu-HU" sz="1200" dirty="0" smtClean="0"/>
                        <a:t> + L800)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/>
                        <a:t>350</a:t>
                      </a:r>
                      <a:endParaRPr lang="hu-H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/>
                        <a:t>72</a:t>
                      </a:r>
                      <a:endParaRPr lang="hu-H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/>
                        <a:t>108</a:t>
                      </a:r>
                      <a:endParaRPr lang="hu-HU" sz="1200" dirty="0"/>
                    </a:p>
                  </a:txBody>
                  <a:tcPr/>
                </a:tc>
              </a:tr>
              <a:tr h="238588">
                <a:tc>
                  <a:txBody>
                    <a:bodyPr/>
                    <a:lstStyle/>
                    <a:p>
                      <a:r>
                        <a:rPr lang="hu-HU" sz="1200" dirty="0" smtClean="0"/>
                        <a:t>LTE A 50MHz (L800 + L1800 + L2600)</a:t>
                      </a:r>
                      <a:endParaRPr lang="hu-HU" sz="1200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/>
                        <a:t>432</a:t>
                      </a:r>
                      <a:endParaRPr lang="hu-H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/>
                        <a:t>90</a:t>
                      </a:r>
                      <a:endParaRPr lang="hu-HU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hu-HU" sz="1200" dirty="0" smtClean="0"/>
                        <a:t>135</a:t>
                      </a:r>
                      <a:endParaRPr lang="hu-HU" sz="1200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8401" y="1409700"/>
            <a:ext cx="3035300" cy="1625600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</p:pic>
      <p:grpSp>
        <p:nvGrpSpPr>
          <p:cNvPr id="3" name="Group 44"/>
          <p:cNvGrpSpPr/>
          <p:nvPr/>
        </p:nvGrpSpPr>
        <p:grpSpPr>
          <a:xfrm>
            <a:off x="380052" y="1384300"/>
            <a:ext cx="3087048" cy="1771650"/>
            <a:chOff x="5841052" y="1456643"/>
            <a:chExt cx="3087047" cy="1633765"/>
          </a:xfrm>
        </p:grpSpPr>
        <p:sp>
          <p:nvSpPr>
            <p:cNvPr id="53" name="Rounded Rectangle 52"/>
            <p:cNvSpPr/>
            <p:nvPr/>
          </p:nvSpPr>
          <p:spPr>
            <a:xfrm>
              <a:off x="5841052" y="1456643"/>
              <a:ext cx="3087047" cy="1505588"/>
            </a:xfrm>
            <a:prstGeom prst="roundRect">
              <a:avLst>
                <a:gd name="adj" fmla="val 7008"/>
              </a:avLst>
            </a:prstGeom>
            <a:solidFill>
              <a:schemeClr val="bg1"/>
            </a:solidFill>
            <a:ln>
              <a:solidFill>
                <a:schemeClr val="bg1">
                  <a:lumMod val="65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t"/>
            <a:lstStyle/>
            <a:p>
              <a:pPr algn="l" defTabSz="457200">
                <a:lnSpc>
                  <a:spcPts val="1900"/>
                </a:lnSpc>
              </a:pPr>
              <a:endParaRPr lang="en-US" sz="1400" dirty="0" smtClean="0">
                <a:solidFill>
                  <a:srgbClr val="000000"/>
                </a:solidFill>
              </a:endParaRPr>
            </a:p>
          </p:txBody>
        </p:sp>
        <p:grpSp>
          <p:nvGrpSpPr>
            <p:cNvPr id="5" name="Group 7"/>
            <p:cNvGrpSpPr>
              <a:grpSpLocks/>
            </p:cNvGrpSpPr>
            <p:nvPr/>
          </p:nvGrpSpPr>
          <p:grpSpPr bwMode="auto">
            <a:xfrm>
              <a:off x="8639435" y="1488554"/>
              <a:ext cx="267397" cy="1035406"/>
              <a:chOff x="2425" y="1161"/>
              <a:chExt cx="579" cy="961"/>
            </a:xfrm>
          </p:grpSpPr>
          <p:sp>
            <p:nvSpPr>
              <p:cNvPr id="17" name="Freeform 8"/>
              <p:cNvSpPr>
                <a:spLocks/>
              </p:cNvSpPr>
              <p:nvPr/>
            </p:nvSpPr>
            <p:spPr bwMode="auto">
              <a:xfrm>
                <a:off x="2425" y="1161"/>
                <a:ext cx="579" cy="961"/>
              </a:xfrm>
              <a:custGeom>
                <a:avLst/>
                <a:gdLst>
                  <a:gd name="T0" fmla="*/ 347 w 474"/>
                  <a:gd name="T1" fmla="*/ 384 h 419"/>
                  <a:gd name="T2" fmla="*/ 321 w 474"/>
                  <a:gd name="T3" fmla="*/ 321 h 419"/>
                  <a:gd name="T4" fmla="*/ 299 w 474"/>
                  <a:gd name="T5" fmla="*/ 259 h 419"/>
                  <a:gd name="T6" fmla="*/ 281 w 474"/>
                  <a:gd name="T7" fmla="*/ 203 h 419"/>
                  <a:gd name="T8" fmla="*/ 268 w 474"/>
                  <a:gd name="T9" fmla="*/ 150 h 419"/>
                  <a:gd name="T10" fmla="*/ 258 w 474"/>
                  <a:gd name="T11" fmla="*/ 105 h 419"/>
                  <a:gd name="T12" fmla="*/ 251 w 474"/>
                  <a:gd name="T13" fmla="*/ 68 h 419"/>
                  <a:gd name="T14" fmla="*/ 246 w 474"/>
                  <a:gd name="T15" fmla="*/ 41 h 419"/>
                  <a:gd name="T16" fmla="*/ 245 w 474"/>
                  <a:gd name="T17" fmla="*/ 25 h 419"/>
                  <a:gd name="T18" fmla="*/ 249 w 474"/>
                  <a:gd name="T19" fmla="*/ 23 h 419"/>
                  <a:gd name="T20" fmla="*/ 254 w 474"/>
                  <a:gd name="T21" fmla="*/ 20 h 419"/>
                  <a:gd name="T22" fmla="*/ 255 w 474"/>
                  <a:gd name="T23" fmla="*/ 17 h 419"/>
                  <a:gd name="T24" fmla="*/ 256 w 474"/>
                  <a:gd name="T25" fmla="*/ 13 h 419"/>
                  <a:gd name="T26" fmla="*/ 255 w 474"/>
                  <a:gd name="T27" fmla="*/ 8 h 419"/>
                  <a:gd name="T28" fmla="*/ 251 w 474"/>
                  <a:gd name="T29" fmla="*/ 4 h 419"/>
                  <a:gd name="T30" fmla="*/ 245 w 474"/>
                  <a:gd name="T31" fmla="*/ 1 h 419"/>
                  <a:gd name="T32" fmla="*/ 237 w 474"/>
                  <a:gd name="T33" fmla="*/ 0 h 419"/>
                  <a:gd name="T34" fmla="*/ 230 w 474"/>
                  <a:gd name="T35" fmla="*/ 1 h 419"/>
                  <a:gd name="T36" fmla="*/ 224 w 474"/>
                  <a:gd name="T37" fmla="*/ 4 h 419"/>
                  <a:gd name="T38" fmla="*/ 220 w 474"/>
                  <a:gd name="T39" fmla="*/ 8 h 419"/>
                  <a:gd name="T40" fmla="*/ 219 w 474"/>
                  <a:gd name="T41" fmla="*/ 13 h 419"/>
                  <a:gd name="T42" fmla="*/ 220 w 474"/>
                  <a:gd name="T43" fmla="*/ 17 h 419"/>
                  <a:gd name="T44" fmla="*/ 221 w 474"/>
                  <a:gd name="T45" fmla="*/ 20 h 419"/>
                  <a:gd name="T46" fmla="*/ 226 w 474"/>
                  <a:gd name="T47" fmla="*/ 23 h 419"/>
                  <a:gd name="T48" fmla="*/ 230 w 474"/>
                  <a:gd name="T49" fmla="*/ 25 h 419"/>
                  <a:gd name="T50" fmla="*/ 229 w 474"/>
                  <a:gd name="T51" fmla="*/ 41 h 419"/>
                  <a:gd name="T52" fmla="*/ 224 w 474"/>
                  <a:gd name="T53" fmla="*/ 68 h 419"/>
                  <a:gd name="T54" fmla="*/ 217 w 474"/>
                  <a:gd name="T55" fmla="*/ 105 h 419"/>
                  <a:gd name="T56" fmla="*/ 207 w 474"/>
                  <a:gd name="T57" fmla="*/ 150 h 419"/>
                  <a:gd name="T58" fmla="*/ 194 w 474"/>
                  <a:gd name="T59" fmla="*/ 203 h 419"/>
                  <a:gd name="T60" fmla="*/ 176 w 474"/>
                  <a:gd name="T61" fmla="*/ 259 h 419"/>
                  <a:gd name="T62" fmla="*/ 154 w 474"/>
                  <a:gd name="T63" fmla="*/ 321 h 419"/>
                  <a:gd name="T64" fmla="*/ 127 w 474"/>
                  <a:gd name="T65" fmla="*/ 384 h 419"/>
                  <a:gd name="T66" fmla="*/ 114 w 474"/>
                  <a:gd name="T67" fmla="*/ 386 h 419"/>
                  <a:gd name="T68" fmla="*/ 99 w 474"/>
                  <a:gd name="T69" fmla="*/ 389 h 419"/>
                  <a:gd name="T70" fmla="*/ 83 w 474"/>
                  <a:gd name="T71" fmla="*/ 393 h 419"/>
                  <a:gd name="T72" fmla="*/ 65 w 474"/>
                  <a:gd name="T73" fmla="*/ 398 h 419"/>
                  <a:gd name="T74" fmla="*/ 48 w 474"/>
                  <a:gd name="T75" fmla="*/ 402 h 419"/>
                  <a:gd name="T76" fmla="*/ 30 w 474"/>
                  <a:gd name="T77" fmla="*/ 408 h 419"/>
                  <a:gd name="T78" fmla="*/ 14 w 474"/>
                  <a:gd name="T79" fmla="*/ 414 h 419"/>
                  <a:gd name="T80" fmla="*/ 0 w 474"/>
                  <a:gd name="T81" fmla="*/ 419 h 419"/>
                  <a:gd name="T82" fmla="*/ 237 w 474"/>
                  <a:gd name="T83" fmla="*/ 419 h 419"/>
                  <a:gd name="T84" fmla="*/ 474 w 474"/>
                  <a:gd name="T85" fmla="*/ 419 h 419"/>
                  <a:gd name="T86" fmla="*/ 459 w 474"/>
                  <a:gd name="T87" fmla="*/ 414 h 419"/>
                  <a:gd name="T88" fmla="*/ 443 w 474"/>
                  <a:gd name="T89" fmla="*/ 408 h 419"/>
                  <a:gd name="T90" fmla="*/ 426 w 474"/>
                  <a:gd name="T91" fmla="*/ 402 h 419"/>
                  <a:gd name="T92" fmla="*/ 408 w 474"/>
                  <a:gd name="T93" fmla="*/ 398 h 419"/>
                  <a:gd name="T94" fmla="*/ 391 w 474"/>
                  <a:gd name="T95" fmla="*/ 393 h 419"/>
                  <a:gd name="T96" fmla="*/ 374 w 474"/>
                  <a:gd name="T97" fmla="*/ 389 h 419"/>
                  <a:gd name="T98" fmla="*/ 360 w 474"/>
                  <a:gd name="T99" fmla="*/ 386 h 419"/>
                  <a:gd name="T100" fmla="*/ 347 w 474"/>
                  <a:gd name="T101" fmla="*/ 384 h 419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w 474"/>
                  <a:gd name="T154" fmla="*/ 0 h 419"/>
                  <a:gd name="T155" fmla="*/ 474 w 474"/>
                  <a:gd name="T156" fmla="*/ 419 h 419"/>
                </a:gdLst>
                <a:ahLst/>
                <a:cxnLst>
                  <a:cxn ang="T102">
                    <a:pos x="T0" y="T1"/>
                  </a:cxn>
                  <a:cxn ang="T103">
                    <a:pos x="T2" y="T3"/>
                  </a:cxn>
                  <a:cxn ang="T104">
                    <a:pos x="T4" y="T5"/>
                  </a:cxn>
                  <a:cxn ang="T105">
                    <a:pos x="T6" y="T7"/>
                  </a:cxn>
                  <a:cxn ang="T106">
                    <a:pos x="T8" y="T9"/>
                  </a:cxn>
                  <a:cxn ang="T107">
                    <a:pos x="T10" y="T11"/>
                  </a:cxn>
                  <a:cxn ang="T108">
                    <a:pos x="T12" y="T13"/>
                  </a:cxn>
                  <a:cxn ang="T109">
                    <a:pos x="T14" y="T15"/>
                  </a:cxn>
                  <a:cxn ang="T110">
                    <a:pos x="T16" y="T17"/>
                  </a:cxn>
                  <a:cxn ang="T111">
                    <a:pos x="T18" y="T19"/>
                  </a:cxn>
                  <a:cxn ang="T112">
                    <a:pos x="T20" y="T21"/>
                  </a:cxn>
                  <a:cxn ang="T113">
                    <a:pos x="T22" y="T23"/>
                  </a:cxn>
                  <a:cxn ang="T114">
                    <a:pos x="T24" y="T25"/>
                  </a:cxn>
                  <a:cxn ang="T115">
                    <a:pos x="T26" y="T27"/>
                  </a:cxn>
                  <a:cxn ang="T116">
                    <a:pos x="T28" y="T29"/>
                  </a:cxn>
                  <a:cxn ang="T117">
                    <a:pos x="T30" y="T31"/>
                  </a:cxn>
                  <a:cxn ang="T118">
                    <a:pos x="T32" y="T33"/>
                  </a:cxn>
                  <a:cxn ang="T119">
                    <a:pos x="T34" y="T35"/>
                  </a:cxn>
                  <a:cxn ang="T120">
                    <a:pos x="T36" y="T37"/>
                  </a:cxn>
                  <a:cxn ang="T121">
                    <a:pos x="T38" y="T39"/>
                  </a:cxn>
                  <a:cxn ang="T122">
                    <a:pos x="T40" y="T41"/>
                  </a:cxn>
                  <a:cxn ang="T123">
                    <a:pos x="T42" y="T43"/>
                  </a:cxn>
                  <a:cxn ang="T124">
                    <a:pos x="T44" y="T45"/>
                  </a:cxn>
                  <a:cxn ang="T125">
                    <a:pos x="T46" y="T47"/>
                  </a:cxn>
                  <a:cxn ang="T126">
                    <a:pos x="T48" y="T49"/>
                  </a:cxn>
                  <a:cxn ang="T127">
                    <a:pos x="T50" y="T51"/>
                  </a:cxn>
                  <a:cxn ang="T128">
                    <a:pos x="T52" y="T53"/>
                  </a:cxn>
                  <a:cxn ang="T129">
                    <a:pos x="T54" y="T55"/>
                  </a:cxn>
                  <a:cxn ang="T130">
                    <a:pos x="T56" y="T57"/>
                  </a:cxn>
                  <a:cxn ang="T131">
                    <a:pos x="T58" y="T59"/>
                  </a:cxn>
                  <a:cxn ang="T132">
                    <a:pos x="T60" y="T61"/>
                  </a:cxn>
                  <a:cxn ang="T133">
                    <a:pos x="T62" y="T63"/>
                  </a:cxn>
                  <a:cxn ang="T134">
                    <a:pos x="T64" y="T65"/>
                  </a:cxn>
                  <a:cxn ang="T135">
                    <a:pos x="T66" y="T67"/>
                  </a:cxn>
                  <a:cxn ang="T136">
                    <a:pos x="T68" y="T69"/>
                  </a:cxn>
                  <a:cxn ang="T137">
                    <a:pos x="T70" y="T71"/>
                  </a:cxn>
                  <a:cxn ang="T138">
                    <a:pos x="T72" y="T73"/>
                  </a:cxn>
                  <a:cxn ang="T139">
                    <a:pos x="T74" y="T75"/>
                  </a:cxn>
                  <a:cxn ang="T140">
                    <a:pos x="T76" y="T77"/>
                  </a:cxn>
                  <a:cxn ang="T141">
                    <a:pos x="T78" y="T79"/>
                  </a:cxn>
                  <a:cxn ang="T142">
                    <a:pos x="T80" y="T81"/>
                  </a:cxn>
                  <a:cxn ang="T143">
                    <a:pos x="T82" y="T83"/>
                  </a:cxn>
                  <a:cxn ang="T144">
                    <a:pos x="T84" y="T85"/>
                  </a:cxn>
                  <a:cxn ang="T145">
                    <a:pos x="T86" y="T87"/>
                  </a:cxn>
                  <a:cxn ang="T146">
                    <a:pos x="T88" y="T89"/>
                  </a:cxn>
                  <a:cxn ang="T147">
                    <a:pos x="T90" y="T91"/>
                  </a:cxn>
                  <a:cxn ang="T148">
                    <a:pos x="T92" y="T93"/>
                  </a:cxn>
                  <a:cxn ang="T149">
                    <a:pos x="T94" y="T95"/>
                  </a:cxn>
                  <a:cxn ang="T150">
                    <a:pos x="T96" y="T97"/>
                  </a:cxn>
                  <a:cxn ang="T151">
                    <a:pos x="T98" y="T99"/>
                  </a:cxn>
                  <a:cxn ang="T152">
                    <a:pos x="T100" y="T101"/>
                  </a:cxn>
                </a:cxnLst>
                <a:rect l="T153" t="T154" r="T155" b="T156"/>
                <a:pathLst>
                  <a:path w="474" h="419">
                    <a:moveTo>
                      <a:pt x="347" y="384"/>
                    </a:moveTo>
                    <a:lnTo>
                      <a:pt x="321" y="321"/>
                    </a:lnTo>
                    <a:lnTo>
                      <a:pt x="299" y="259"/>
                    </a:lnTo>
                    <a:lnTo>
                      <a:pt x="281" y="203"/>
                    </a:lnTo>
                    <a:lnTo>
                      <a:pt x="268" y="150"/>
                    </a:lnTo>
                    <a:lnTo>
                      <a:pt x="258" y="105"/>
                    </a:lnTo>
                    <a:lnTo>
                      <a:pt x="251" y="68"/>
                    </a:lnTo>
                    <a:lnTo>
                      <a:pt x="246" y="41"/>
                    </a:lnTo>
                    <a:lnTo>
                      <a:pt x="245" y="25"/>
                    </a:lnTo>
                    <a:lnTo>
                      <a:pt x="249" y="23"/>
                    </a:lnTo>
                    <a:lnTo>
                      <a:pt x="254" y="20"/>
                    </a:lnTo>
                    <a:lnTo>
                      <a:pt x="255" y="17"/>
                    </a:lnTo>
                    <a:lnTo>
                      <a:pt x="256" y="13"/>
                    </a:lnTo>
                    <a:lnTo>
                      <a:pt x="255" y="8"/>
                    </a:lnTo>
                    <a:lnTo>
                      <a:pt x="251" y="4"/>
                    </a:lnTo>
                    <a:lnTo>
                      <a:pt x="245" y="1"/>
                    </a:lnTo>
                    <a:lnTo>
                      <a:pt x="237" y="0"/>
                    </a:lnTo>
                    <a:lnTo>
                      <a:pt x="230" y="1"/>
                    </a:lnTo>
                    <a:lnTo>
                      <a:pt x="224" y="4"/>
                    </a:lnTo>
                    <a:lnTo>
                      <a:pt x="220" y="8"/>
                    </a:lnTo>
                    <a:lnTo>
                      <a:pt x="219" y="13"/>
                    </a:lnTo>
                    <a:lnTo>
                      <a:pt x="220" y="17"/>
                    </a:lnTo>
                    <a:lnTo>
                      <a:pt x="221" y="20"/>
                    </a:lnTo>
                    <a:lnTo>
                      <a:pt x="226" y="23"/>
                    </a:lnTo>
                    <a:lnTo>
                      <a:pt x="230" y="25"/>
                    </a:lnTo>
                    <a:lnTo>
                      <a:pt x="229" y="41"/>
                    </a:lnTo>
                    <a:lnTo>
                      <a:pt x="224" y="68"/>
                    </a:lnTo>
                    <a:lnTo>
                      <a:pt x="217" y="105"/>
                    </a:lnTo>
                    <a:lnTo>
                      <a:pt x="207" y="150"/>
                    </a:lnTo>
                    <a:lnTo>
                      <a:pt x="194" y="203"/>
                    </a:lnTo>
                    <a:lnTo>
                      <a:pt x="176" y="259"/>
                    </a:lnTo>
                    <a:lnTo>
                      <a:pt x="154" y="321"/>
                    </a:lnTo>
                    <a:lnTo>
                      <a:pt x="127" y="384"/>
                    </a:lnTo>
                    <a:lnTo>
                      <a:pt x="114" y="386"/>
                    </a:lnTo>
                    <a:lnTo>
                      <a:pt x="99" y="389"/>
                    </a:lnTo>
                    <a:lnTo>
                      <a:pt x="83" y="393"/>
                    </a:lnTo>
                    <a:lnTo>
                      <a:pt x="65" y="398"/>
                    </a:lnTo>
                    <a:lnTo>
                      <a:pt x="48" y="402"/>
                    </a:lnTo>
                    <a:lnTo>
                      <a:pt x="30" y="408"/>
                    </a:lnTo>
                    <a:lnTo>
                      <a:pt x="14" y="414"/>
                    </a:lnTo>
                    <a:lnTo>
                      <a:pt x="0" y="419"/>
                    </a:lnTo>
                    <a:lnTo>
                      <a:pt x="237" y="419"/>
                    </a:lnTo>
                    <a:lnTo>
                      <a:pt x="474" y="419"/>
                    </a:lnTo>
                    <a:lnTo>
                      <a:pt x="459" y="414"/>
                    </a:lnTo>
                    <a:lnTo>
                      <a:pt x="443" y="408"/>
                    </a:lnTo>
                    <a:lnTo>
                      <a:pt x="426" y="402"/>
                    </a:lnTo>
                    <a:lnTo>
                      <a:pt x="408" y="398"/>
                    </a:lnTo>
                    <a:lnTo>
                      <a:pt x="391" y="393"/>
                    </a:lnTo>
                    <a:lnTo>
                      <a:pt x="374" y="389"/>
                    </a:lnTo>
                    <a:lnTo>
                      <a:pt x="360" y="386"/>
                    </a:lnTo>
                    <a:lnTo>
                      <a:pt x="347" y="384"/>
                    </a:lnTo>
                    <a:close/>
                  </a:path>
                </a:pathLst>
              </a:custGeom>
              <a:solidFill>
                <a:srgbClr val="000000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defTabSz="457200"/>
                <a:endParaRPr lang="nb-NO">
                  <a:solidFill>
                    <a:srgbClr val="000000"/>
                  </a:solidFill>
                  <a:latin typeface="Arial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8" name="Freeform 9"/>
              <p:cNvSpPr>
                <a:spLocks/>
              </p:cNvSpPr>
              <p:nvPr/>
            </p:nvSpPr>
            <p:spPr bwMode="auto">
              <a:xfrm>
                <a:off x="2610" y="1966"/>
                <a:ext cx="79" cy="76"/>
              </a:xfrm>
              <a:custGeom>
                <a:avLst/>
                <a:gdLst>
                  <a:gd name="T0" fmla="*/ 42 w 66"/>
                  <a:gd name="T1" fmla="*/ 0 h 33"/>
                  <a:gd name="T2" fmla="*/ 66 w 66"/>
                  <a:gd name="T3" fmla="*/ 28 h 33"/>
                  <a:gd name="T4" fmla="*/ 60 w 66"/>
                  <a:gd name="T5" fmla="*/ 28 h 33"/>
                  <a:gd name="T6" fmla="*/ 51 w 66"/>
                  <a:gd name="T7" fmla="*/ 28 h 33"/>
                  <a:gd name="T8" fmla="*/ 42 w 66"/>
                  <a:gd name="T9" fmla="*/ 29 h 33"/>
                  <a:gd name="T10" fmla="*/ 32 w 66"/>
                  <a:gd name="T11" fmla="*/ 30 h 33"/>
                  <a:gd name="T12" fmla="*/ 23 w 66"/>
                  <a:gd name="T13" fmla="*/ 31 h 33"/>
                  <a:gd name="T14" fmla="*/ 13 w 66"/>
                  <a:gd name="T15" fmla="*/ 31 h 33"/>
                  <a:gd name="T16" fmla="*/ 6 w 66"/>
                  <a:gd name="T17" fmla="*/ 32 h 33"/>
                  <a:gd name="T18" fmla="*/ 0 w 66"/>
                  <a:gd name="T19" fmla="*/ 33 h 33"/>
                  <a:gd name="T20" fmla="*/ 42 w 66"/>
                  <a:gd name="T21" fmla="*/ 0 h 3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66"/>
                  <a:gd name="T34" fmla="*/ 0 h 33"/>
                  <a:gd name="T35" fmla="*/ 66 w 66"/>
                  <a:gd name="T36" fmla="*/ 33 h 33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66" h="33">
                    <a:moveTo>
                      <a:pt x="42" y="0"/>
                    </a:moveTo>
                    <a:lnTo>
                      <a:pt x="66" y="28"/>
                    </a:lnTo>
                    <a:lnTo>
                      <a:pt x="60" y="28"/>
                    </a:lnTo>
                    <a:lnTo>
                      <a:pt x="51" y="28"/>
                    </a:lnTo>
                    <a:lnTo>
                      <a:pt x="42" y="29"/>
                    </a:lnTo>
                    <a:lnTo>
                      <a:pt x="32" y="30"/>
                    </a:lnTo>
                    <a:lnTo>
                      <a:pt x="23" y="31"/>
                    </a:lnTo>
                    <a:lnTo>
                      <a:pt x="13" y="31"/>
                    </a:lnTo>
                    <a:lnTo>
                      <a:pt x="6" y="32"/>
                    </a:lnTo>
                    <a:lnTo>
                      <a:pt x="0" y="33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defTabSz="457200"/>
                <a:endParaRPr lang="nb-NO">
                  <a:solidFill>
                    <a:srgbClr val="000000"/>
                  </a:solidFill>
                  <a:latin typeface="Arial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19" name="Freeform 10"/>
              <p:cNvSpPr>
                <a:spLocks/>
              </p:cNvSpPr>
              <p:nvPr/>
            </p:nvSpPr>
            <p:spPr bwMode="auto">
              <a:xfrm>
                <a:off x="2747" y="1955"/>
                <a:ext cx="81" cy="87"/>
              </a:xfrm>
              <a:custGeom>
                <a:avLst/>
                <a:gdLst>
                  <a:gd name="T0" fmla="*/ 0 w 67"/>
                  <a:gd name="T1" fmla="*/ 33 h 38"/>
                  <a:gd name="T2" fmla="*/ 26 w 67"/>
                  <a:gd name="T3" fmla="*/ 0 h 38"/>
                  <a:gd name="T4" fmla="*/ 67 w 67"/>
                  <a:gd name="T5" fmla="*/ 38 h 38"/>
                  <a:gd name="T6" fmla="*/ 59 w 67"/>
                  <a:gd name="T7" fmla="*/ 37 h 38"/>
                  <a:gd name="T8" fmla="*/ 51 w 67"/>
                  <a:gd name="T9" fmla="*/ 36 h 38"/>
                  <a:gd name="T10" fmla="*/ 43 w 67"/>
                  <a:gd name="T11" fmla="*/ 35 h 38"/>
                  <a:gd name="T12" fmla="*/ 35 w 67"/>
                  <a:gd name="T13" fmla="*/ 34 h 38"/>
                  <a:gd name="T14" fmla="*/ 26 w 67"/>
                  <a:gd name="T15" fmla="*/ 34 h 38"/>
                  <a:gd name="T16" fmla="*/ 19 w 67"/>
                  <a:gd name="T17" fmla="*/ 33 h 38"/>
                  <a:gd name="T18" fmla="*/ 9 w 67"/>
                  <a:gd name="T19" fmla="*/ 33 h 38"/>
                  <a:gd name="T20" fmla="*/ 0 w 67"/>
                  <a:gd name="T21" fmla="*/ 33 h 38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w 67"/>
                  <a:gd name="T34" fmla="*/ 0 h 38"/>
                  <a:gd name="T35" fmla="*/ 67 w 67"/>
                  <a:gd name="T36" fmla="*/ 38 h 38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T33" t="T34" r="T35" b="T36"/>
                <a:pathLst>
                  <a:path w="67" h="38">
                    <a:moveTo>
                      <a:pt x="0" y="33"/>
                    </a:moveTo>
                    <a:lnTo>
                      <a:pt x="26" y="0"/>
                    </a:lnTo>
                    <a:lnTo>
                      <a:pt x="67" y="38"/>
                    </a:lnTo>
                    <a:lnTo>
                      <a:pt x="59" y="37"/>
                    </a:lnTo>
                    <a:lnTo>
                      <a:pt x="51" y="36"/>
                    </a:lnTo>
                    <a:lnTo>
                      <a:pt x="43" y="35"/>
                    </a:lnTo>
                    <a:lnTo>
                      <a:pt x="35" y="34"/>
                    </a:lnTo>
                    <a:lnTo>
                      <a:pt x="26" y="34"/>
                    </a:lnTo>
                    <a:lnTo>
                      <a:pt x="19" y="33"/>
                    </a:lnTo>
                    <a:lnTo>
                      <a:pt x="9" y="33"/>
                    </a:lnTo>
                    <a:lnTo>
                      <a:pt x="0" y="3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defTabSz="457200"/>
                <a:endParaRPr lang="nb-NO">
                  <a:solidFill>
                    <a:srgbClr val="000000"/>
                  </a:solidFill>
                  <a:latin typeface="Arial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20" name="Freeform 11"/>
              <p:cNvSpPr>
                <a:spLocks/>
              </p:cNvSpPr>
              <p:nvPr/>
            </p:nvSpPr>
            <p:spPr bwMode="auto">
              <a:xfrm>
                <a:off x="2676" y="1886"/>
                <a:ext cx="32" cy="124"/>
              </a:xfrm>
              <a:custGeom>
                <a:avLst/>
                <a:gdLst>
                  <a:gd name="T0" fmla="*/ 25 w 25"/>
                  <a:gd name="T1" fmla="*/ 0 h 54"/>
                  <a:gd name="T2" fmla="*/ 25 w 25"/>
                  <a:gd name="T3" fmla="*/ 54 h 54"/>
                  <a:gd name="T4" fmla="*/ 0 w 25"/>
                  <a:gd name="T5" fmla="*/ 23 h 54"/>
                  <a:gd name="T6" fmla="*/ 25 w 25"/>
                  <a:gd name="T7" fmla="*/ 0 h 54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"/>
                  <a:gd name="T13" fmla="*/ 0 h 54"/>
                  <a:gd name="T14" fmla="*/ 25 w 25"/>
                  <a:gd name="T15" fmla="*/ 54 h 54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" h="54">
                    <a:moveTo>
                      <a:pt x="25" y="0"/>
                    </a:moveTo>
                    <a:lnTo>
                      <a:pt x="25" y="54"/>
                    </a:lnTo>
                    <a:lnTo>
                      <a:pt x="0" y="23"/>
                    </a:lnTo>
                    <a:lnTo>
                      <a:pt x="2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defTabSz="457200"/>
                <a:endParaRPr lang="nb-NO">
                  <a:solidFill>
                    <a:srgbClr val="000000"/>
                  </a:solidFill>
                  <a:latin typeface="Arial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21" name="Freeform 12"/>
              <p:cNvSpPr>
                <a:spLocks/>
              </p:cNvSpPr>
              <p:nvPr/>
            </p:nvSpPr>
            <p:spPr bwMode="auto">
              <a:xfrm>
                <a:off x="2733" y="1881"/>
                <a:ext cx="31" cy="127"/>
              </a:xfrm>
              <a:custGeom>
                <a:avLst/>
                <a:gdLst>
                  <a:gd name="T0" fmla="*/ 0 w 26"/>
                  <a:gd name="T1" fmla="*/ 0 h 55"/>
                  <a:gd name="T2" fmla="*/ 0 w 26"/>
                  <a:gd name="T3" fmla="*/ 55 h 55"/>
                  <a:gd name="T4" fmla="*/ 26 w 26"/>
                  <a:gd name="T5" fmla="*/ 21 h 55"/>
                  <a:gd name="T6" fmla="*/ 0 w 26"/>
                  <a:gd name="T7" fmla="*/ 0 h 5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6"/>
                  <a:gd name="T13" fmla="*/ 0 h 55"/>
                  <a:gd name="T14" fmla="*/ 26 w 26"/>
                  <a:gd name="T15" fmla="*/ 55 h 5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6" h="55">
                    <a:moveTo>
                      <a:pt x="0" y="0"/>
                    </a:moveTo>
                    <a:lnTo>
                      <a:pt x="0" y="55"/>
                    </a:lnTo>
                    <a:lnTo>
                      <a:pt x="26" y="21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defTabSz="457200"/>
                <a:endParaRPr lang="nb-NO">
                  <a:solidFill>
                    <a:srgbClr val="000000"/>
                  </a:solidFill>
                  <a:latin typeface="Arial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22" name="Freeform 13"/>
              <p:cNvSpPr>
                <a:spLocks/>
              </p:cNvSpPr>
              <p:nvPr/>
            </p:nvSpPr>
            <p:spPr bwMode="auto">
              <a:xfrm>
                <a:off x="2786" y="1888"/>
                <a:ext cx="32" cy="90"/>
              </a:xfrm>
              <a:custGeom>
                <a:avLst/>
                <a:gdLst>
                  <a:gd name="T0" fmla="*/ 27 w 27"/>
                  <a:gd name="T1" fmla="*/ 39 h 39"/>
                  <a:gd name="T2" fmla="*/ 13 w 27"/>
                  <a:gd name="T3" fmla="*/ 0 h 39"/>
                  <a:gd name="T4" fmla="*/ 0 w 27"/>
                  <a:gd name="T5" fmla="*/ 15 h 39"/>
                  <a:gd name="T6" fmla="*/ 27 w 27"/>
                  <a:gd name="T7" fmla="*/ 39 h 39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7"/>
                  <a:gd name="T13" fmla="*/ 0 h 39"/>
                  <a:gd name="T14" fmla="*/ 27 w 27"/>
                  <a:gd name="T15" fmla="*/ 39 h 39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7" h="39">
                    <a:moveTo>
                      <a:pt x="27" y="39"/>
                    </a:moveTo>
                    <a:lnTo>
                      <a:pt x="13" y="0"/>
                    </a:lnTo>
                    <a:lnTo>
                      <a:pt x="0" y="15"/>
                    </a:lnTo>
                    <a:lnTo>
                      <a:pt x="27" y="3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defTabSz="457200"/>
                <a:endParaRPr lang="nb-NO">
                  <a:solidFill>
                    <a:srgbClr val="000000"/>
                  </a:solidFill>
                  <a:latin typeface="Arial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23" name="Freeform 14"/>
              <p:cNvSpPr>
                <a:spLocks/>
              </p:cNvSpPr>
              <p:nvPr/>
            </p:nvSpPr>
            <p:spPr bwMode="auto">
              <a:xfrm>
                <a:off x="2623" y="1895"/>
                <a:ext cx="29" cy="83"/>
              </a:xfrm>
              <a:custGeom>
                <a:avLst/>
                <a:gdLst>
                  <a:gd name="T0" fmla="*/ 14 w 23"/>
                  <a:gd name="T1" fmla="*/ 0 h 36"/>
                  <a:gd name="T2" fmla="*/ 23 w 23"/>
                  <a:gd name="T3" fmla="*/ 18 h 36"/>
                  <a:gd name="T4" fmla="*/ 0 w 23"/>
                  <a:gd name="T5" fmla="*/ 36 h 36"/>
                  <a:gd name="T6" fmla="*/ 14 w 23"/>
                  <a:gd name="T7" fmla="*/ 0 h 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3"/>
                  <a:gd name="T13" fmla="*/ 0 h 36"/>
                  <a:gd name="T14" fmla="*/ 23 w 23"/>
                  <a:gd name="T15" fmla="*/ 36 h 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3" h="36">
                    <a:moveTo>
                      <a:pt x="14" y="0"/>
                    </a:moveTo>
                    <a:lnTo>
                      <a:pt x="23" y="18"/>
                    </a:lnTo>
                    <a:lnTo>
                      <a:pt x="0" y="36"/>
                    </a:lnTo>
                    <a:lnTo>
                      <a:pt x="14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defTabSz="457200"/>
                <a:endParaRPr lang="nb-NO">
                  <a:solidFill>
                    <a:srgbClr val="000000"/>
                  </a:solidFill>
                  <a:latin typeface="Arial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24" name="Freeform 15"/>
              <p:cNvSpPr>
                <a:spLocks/>
              </p:cNvSpPr>
              <p:nvPr/>
            </p:nvSpPr>
            <p:spPr bwMode="auto">
              <a:xfrm>
                <a:off x="2652" y="1859"/>
                <a:ext cx="49" cy="57"/>
              </a:xfrm>
              <a:custGeom>
                <a:avLst/>
                <a:gdLst>
                  <a:gd name="T0" fmla="*/ 0 w 39"/>
                  <a:gd name="T1" fmla="*/ 4 h 25"/>
                  <a:gd name="T2" fmla="*/ 39 w 39"/>
                  <a:gd name="T3" fmla="*/ 0 h 25"/>
                  <a:gd name="T4" fmla="*/ 13 w 39"/>
                  <a:gd name="T5" fmla="*/ 25 h 25"/>
                  <a:gd name="T6" fmla="*/ 0 w 39"/>
                  <a:gd name="T7" fmla="*/ 4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9"/>
                  <a:gd name="T13" fmla="*/ 0 h 25"/>
                  <a:gd name="T14" fmla="*/ 39 w 39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9" h="25">
                    <a:moveTo>
                      <a:pt x="0" y="4"/>
                    </a:moveTo>
                    <a:lnTo>
                      <a:pt x="39" y="0"/>
                    </a:lnTo>
                    <a:lnTo>
                      <a:pt x="13" y="25"/>
                    </a:lnTo>
                    <a:lnTo>
                      <a:pt x="0" y="4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defTabSz="457200"/>
                <a:endParaRPr lang="nb-NO">
                  <a:solidFill>
                    <a:srgbClr val="000000"/>
                  </a:solidFill>
                  <a:latin typeface="Arial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25" name="Freeform 16"/>
              <p:cNvSpPr>
                <a:spLocks/>
              </p:cNvSpPr>
              <p:nvPr/>
            </p:nvSpPr>
            <p:spPr bwMode="auto">
              <a:xfrm>
                <a:off x="2747" y="1859"/>
                <a:ext cx="39" cy="41"/>
              </a:xfrm>
              <a:custGeom>
                <a:avLst/>
                <a:gdLst>
                  <a:gd name="T0" fmla="*/ 0 w 32"/>
                  <a:gd name="T1" fmla="*/ 0 h 18"/>
                  <a:gd name="T2" fmla="*/ 32 w 32"/>
                  <a:gd name="T3" fmla="*/ 0 h 18"/>
                  <a:gd name="T4" fmla="*/ 21 w 32"/>
                  <a:gd name="T5" fmla="*/ 18 h 18"/>
                  <a:gd name="T6" fmla="*/ 0 w 32"/>
                  <a:gd name="T7" fmla="*/ 0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2"/>
                  <a:gd name="T13" fmla="*/ 0 h 18"/>
                  <a:gd name="T14" fmla="*/ 32 w 32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2" h="18">
                    <a:moveTo>
                      <a:pt x="0" y="0"/>
                    </a:moveTo>
                    <a:lnTo>
                      <a:pt x="32" y="0"/>
                    </a:lnTo>
                    <a:lnTo>
                      <a:pt x="21" y="1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defTabSz="457200"/>
                <a:endParaRPr lang="nb-NO">
                  <a:solidFill>
                    <a:srgbClr val="000000"/>
                  </a:solidFill>
                  <a:latin typeface="Arial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26" name="Freeform 17"/>
              <p:cNvSpPr>
                <a:spLocks/>
              </p:cNvSpPr>
              <p:nvPr/>
            </p:nvSpPr>
            <p:spPr bwMode="auto">
              <a:xfrm>
                <a:off x="2657" y="1790"/>
                <a:ext cx="49" cy="46"/>
              </a:xfrm>
              <a:custGeom>
                <a:avLst/>
                <a:gdLst>
                  <a:gd name="T0" fmla="*/ 40 w 40"/>
                  <a:gd name="T1" fmla="*/ 19 h 20"/>
                  <a:gd name="T2" fmla="*/ 21 w 40"/>
                  <a:gd name="T3" fmla="*/ 0 h 20"/>
                  <a:gd name="T4" fmla="*/ 0 w 40"/>
                  <a:gd name="T5" fmla="*/ 20 h 20"/>
                  <a:gd name="T6" fmla="*/ 40 w 40"/>
                  <a:gd name="T7" fmla="*/ 19 h 20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40"/>
                  <a:gd name="T13" fmla="*/ 0 h 20"/>
                  <a:gd name="T14" fmla="*/ 40 w 40"/>
                  <a:gd name="T15" fmla="*/ 20 h 2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40" h="20">
                    <a:moveTo>
                      <a:pt x="40" y="19"/>
                    </a:moveTo>
                    <a:lnTo>
                      <a:pt x="21" y="0"/>
                    </a:lnTo>
                    <a:lnTo>
                      <a:pt x="0" y="20"/>
                    </a:lnTo>
                    <a:lnTo>
                      <a:pt x="40" y="19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defTabSz="457200"/>
                <a:endParaRPr lang="nb-NO">
                  <a:solidFill>
                    <a:srgbClr val="000000"/>
                  </a:solidFill>
                  <a:latin typeface="Arial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27" name="Freeform 18"/>
              <p:cNvSpPr>
                <a:spLocks/>
              </p:cNvSpPr>
              <p:nvPr/>
            </p:nvSpPr>
            <p:spPr bwMode="auto">
              <a:xfrm>
                <a:off x="2745" y="1797"/>
                <a:ext cx="36" cy="34"/>
              </a:xfrm>
              <a:custGeom>
                <a:avLst/>
                <a:gdLst>
                  <a:gd name="T0" fmla="*/ 0 w 30"/>
                  <a:gd name="T1" fmla="*/ 15 h 15"/>
                  <a:gd name="T2" fmla="*/ 30 w 30"/>
                  <a:gd name="T3" fmla="*/ 15 h 15"/>
                  <a:gd name="T4" fmla="*/ 13 w 30"/>
                  <a:gd name="T5" fmla="*/ 0 h 15"/>
                  <a:gd name="T6" fmla="*/ 0 w 30"/>
                  <a:gd name="T7" fmla="*/ 15 h 1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30"/>
                  <a:gd name="T13" fmla="*/ 0 h 15"/>
                  <a:gd name="T14" fmla="*/ 30 w 30"/>
                  <a:gd name="T15" fmla="*/ 15 h 1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30" h="15">
                    <a:moveTo>
                      <a:pt x="0" y="15"/>
                    </a:moveTo>
                    <a:lnTo>
                      <a:pt x="30" y="15"/>
                    </a:lnTo>
                    <a:lnTo>
                      <a:pt x="13" y="0"/>
                    </a:lnTo>
                    <a:lnTo>
                      <a:pt x="0" y="1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defTabSz="457200"/>
                <a:endParaRPr lang="nb-NO">
                  <a:solidFill>
                    <a:srgbClr val="000000"/>
                  </a:solidFill>
                  <a:latin typeface="Arial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28" name="Freeform 19"/>
              <p:cNvSpPr>
                <a:spLocks/>
              </p:cNvSpPr>
              <p:nvPr/>
            </p:nvSpPr>
            <p:spPr bwMode="auto">
              <a:xfrm>
                <a:off x="2733" y="1723"/>
                <a:ext cx="14" cy="85"/>
              </a:xfrm>
              <a:custGeom>
                <a:avLst/>
                <a:gdLst>
                  <a:gd name="T0" fmla="*/ 0 w 13"/>
                  <a:gd name="T1" fmla="*/ 0 h 37"/>
                  <a:gd name="T2" fmla="*/ 0 w 13"/>
                  <a:gd name="T3" fmla="*/ 37 h 37"/>
                  <a:gd name="T4" fmla="*/ 13 w 13"/>
                  <a:gd name="T5" fmla="*/ 12 h 37"/>
                  <a:gd name="T6" fmla="*/ 0 w 13"/>
                  <a:gd name="T7" fmla="*/ 0 h 3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"/>
                  <a:gd name="T13" fmla="*/ 0 h 37"/>
                  <a:gd name="T14" fmla="*/ 13 w 13"/>
                  <a:gd name="T15" fmla="*/ 37 h 3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" h="37">
                    <a:moveTo>
                      <a:pt x="0" y="0"/>
                    </a:moveTo>
                    <a:lnTo>
                      <a:pt x="0" y="37"/>
                    </a:lnTo>
                    <a:lnTo>
                      <a:pt x="13" y="12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defTabSz="457200"/>
                <a:endParaRPr lang="nb-NO">
                  <a:solidFill>
                    <a:srgbClr val="000000"/>
                  </a:solidFill>
                  <a:latin typeface="Arial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29" name="Freeform 20"/>
              <p:cNvSpPr>
                <a:spLocks/>
              </p:cNvSpPr>
              <p:nvPr/>
            </p:nvSpPr>
            <p:spPr bwMode="auto">
              <a:xfrm>
                <a:off x="2694" y="1723"/>
                <a:ext cx="17" cy="83"/>
              </a:xfrm>
              <a:custGeom>
                <a:avLst/>
                <a:gdLst>
                  <a:gd name="T0" fmla="*/ 13 w 14"/>
                  <a:gd name="T1" fmla="*/ 0 h 36"/>
                  <a:gd name="T2" fmla="*/ 14 w 14"/>
                  <a:gd name="T3" fmla="*/ 36 h 36"/>
                  <a:gd name="T4" fmla="*/ 0 w 14"/>
                  <a:gd name="T5" fmla="*/ 16 h 36"/>
                  <a:gd name="T6" fmla="*/ 13 w 14"/>
                  <a:gd name="T7" fmla="*/ 0 h 36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4"/>
                  <a:gd name="T13" fmla="*/ 0 h 36"/>
                  <a:gd name="T14" fmla="*/ 14 w 14"/>
                  <a:gd name="T15" fmla="*/ 36 h 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4" h="36">
                    <a:moveTo>
                      <a:pt x="13" y="0"/>
                    </a:moveTo>
                    <a:lnTo>
                      <a:pt x="14" y="36"/>
                    </a:lnTo>
                    <a:lnTo>
                      <a:pt x="0" y="16"/>
                    </a:lnTo>
                    <a:lnTo>
                      <a:pt x="13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defTabSz="457200"/>
                <a:endParaRPr lang="nb-NO">
                  <a:solidFill>
                    <a:srgbClr val="000000"/>
                  </a:solidFill>
                  <a:latin typeface="Arial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30" name="Freeform 21"/>
              <p:cNvSpPr>
                <a:spLocks/>
              </p:cNvSpPr>
              <p:nvPr/>
            </p:nvSpPr>
            <p:spPr bwMode="auto">
              <a:xfrm>
                <a:off x="2662" y="1732"/>
                <a:ext cx="14" cy="51"/>
              </a:xfrm>
              <a:custGeom>
                <a:avLst/>
                <a:gdLst>
                  <a:gd name="T0" fmla="*/ 5 w 13"/>
                  <a:gd name="T1" fmla="*/ 0 h 22"/>
                  <a:gd name="T2" fmla="*/ 13 w 13"/>
                  <a:gd name="T3" fmla="*/ 13 h 22"/>
                  <a:gd name="T4" fmla="*/ 0 w 13"/>
                  <a:gd name="T5" fmla="*/ 22 h 22"/>
                  <a:gd name="T6" fmla="*/ 5 w 13"/>
                  <a:gd name="T7" fmla="*/ 0 h 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3"/>
                  <a:gd name="T13" fmla="*/ 0 h 22"/>
                  <a:gd name="T14" fmla="*/ 13 w 13"/>
                  <a:gd name="T15" fmla="*/ 22 h 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3" h="22">
                    <a:moveTo>
                      <a:pt x="5" y="0"/>
                    </a:moveTo>
                    <a:lnTo>
                      <a:pt x="13" y="13"/>
                    </a:lnTo>
                    <a:lnTo>
                      <a:pt x="0" y="22"/>
                    </a:lnTo>
                    <a:lnTo>
                      <a:pt x="5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defTabSz="457200"/>
                <a:endParaRPr lang="nb-NO">
                  <a:solidFill>
                    <a:srgbClr val="000000"/>
                  </a:solidFill>
                  <a:latin typeface="Arial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31" name="Freeform 22"/>
              <p:cNvSpPr>
                <a:spLocks/>
              </p:cNvSpPr>
              <p:nvPr/>
            </p:nvSpPr>
            <p:spPr bwMode="auto">
              <a:xfrm>
                <a:off x="2764" y="1732"/>
                <a:ext cx="22" cy="58"/>
              </a:xfrm>
              <a:custGeom>
                <a:avLst/>
                <a:gdLst>
                  <a:gd name="T0" fmla="*/ 17 w 17"/>
                  <a:gd name="T1" fmla="*/ 25 h 25"/>
                  <a:gd name="T2" fmla="*/ 16 w 17"/>
                  <a:gd name="T3" fmla="*/ 20 h 25"/>
                  <a:gd name="T4" fmla="*/ 13 w 17"/>
                  <a:gd name="T5" fmla="*/ 12 h 25"/>
                  <a:gd name="T6" fmla="*/ 10 w 17"/>
                  <a:gd name="T7" fmla="*/ 3 h 25"/>
                  <a:gd name="T8" fmla="*/ 9 w 17"/>
                  <a:gd name="T9" fmla="*/ 0 h 25"/>
                  <a:gd name="T10" fmla="*/ 0 w 17"/>
                  <a:gd name="T11" fmla="*/ 10 h 25"/>
                  <a:gd name="T12" fmla="*/ 17 w 17"/>
                  <a:gd name="T13" fmla="*/ 25 h 25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w 17"/>
                  <a:gd name="T22" fmla="*/ 0 h 25"/>
                  <a:gd name="T23" fmla="*/ 17 w 17"/>
                  <a:gd name="T24" fmla="*/ 25 h 25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7" h="25">
                    <a:moveTo>
                      <a:pt x="17" y="25"/>
                    </a:moveTo>
                    <a:lnTo>
                      <a:pt x="16" y="20"/>
                    </a:lnTo>
                    <a:lnTo>
                      <a:pt x="13" y="12"/>
                    </a:lnTo>
                    <a:lnTo>
                      <a:pt x="10" y="3"/>
                    </a:lnTo>
                    <a:lnTo>
                      <a:pt x="9" y="0"/>
                    </a:lnTo>
                    <a:lnTo>
                      <a:pt x="0" y="10"/>
                    </a:lnTo>
                    <a:lnTo>
                      <a:pt x="17" y="25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defTabSz="457200"/>
                <a:endParaRPr lang="nb-NO">
                  <a:solidFill>
                    <a:srgbClr val="000000"/>
                  </a:solidFill>
                  <a:latin typeface="Arial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32" name="Freeform 23"/>
              <p:cNvSpPr>
                <a:spLocks/>
              </p:cNvSpPr>
              <p:nvPr/>
            </p:nvSpPr>
            <p:spPr bwMode="auto">
              <a:xfrm>
                <a:off x="2676" y="1684"/>
                <a:ext cx="32" cy="41"/>
              </a:xfrm>
              <a:custGeom>
                <a:avLst/>
                <a:gdLst>
                  <a:gd name="T0" fmla="*/ 9 w 25"/>
                  <a:gd name="T1" fmla="*/ 18 h 18"/>
                  <a:gd name="T2" fmla="*/ 25 w 25"/>
                  <a:gd name="T3" fmla="*/ 0 h 18"/>
                  <a:gd name="T4" fmla="*/ 0 w 25"/>
                  <a:gd name="T5" fmla="*/ 2 h 18"/>
                  <a:gd name="T6" fmla="*/ 9 w 25"/>
                  <a:gd name="T7" fmla="*/ 18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5"/>
                  <a:gd name="T13" fmla="*/ 0 h 18"/>
                  <a:gd name="T14" fmla="*/ 25 w 25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5" h="18">
                    <a:moveTo>
                      <a:pt x="9" y="18"/>
                    </a:moveTo>
                    <a:lnTo>
                      <a:pt x="25" y="0"/>
                    </a:lnTo>
                    <a:lnTo>
                      <a:pt x="0" y="2"/>
                    </a:lnTo>
                    <a:lnTo>
                      <a:pt x="9" y="18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defTabSz="457200"/>
                <a:endParaRPr lang="nb-NO">
                  <a:solidFill>
                    <a:srgbClr val="000000"/>
                  </a:solidFill>
                  <a:latin typeface="Arial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33" name="Freeform 24"/>
              <p:cNvSpPr>
                <a:spLocks/>
              </p:cNvSpPr>
              <p:nvPr/>
            </p:nvSpPr>
            <p:spPr bwMode="auto">
              <a:xfrm>
                <a:off x="2735" y="1686"/>
                <a:ext cx="27" cy="42"/>
              </a:xfrm>
              <a:custGeom>
                <a:avLst/>
                <a:gdLst>
                  <a:gd name="T0" fmla="*/ 0 w 21"/>
                  <a:gd name="T1" fmla="*/ 0 h 18"/>
                  <a:gd name="T2" fmla="*/ 21 w 21"/>
                  <a:gd name="T3" fmla="*/ 0 h 18"/>
                  <a:gd name="T4" fmla="*/ 17 w 21"/>
                  <a:gd name="T5" fmla="*/ 18 h 18"/>
                  <a:gd name="T6" fmla="*/ 0 w 21"/>
                  <a:gd name="T7" fmla="*/ 0 h 18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1"/>
                  <a:gd name="T13" fmla="*/ 0 h 18"/>
                  <a:gd name="T14" fmla="*/ 21 w 21"/>
                  <a:gd name="T15" fmla="*/ 18 h 18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" h="18">
                    <a:moveTo>
                      <a:pt x="0" y="0"/>
                    </a:moveTo>
                    <a:lnTo>
                      <a:pt x="21" y="0"/>
                    </a:lnTo>
                    <a:lnTo>
                      <a:pt x="17" y="18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defTabSz="457200"/>
                <a:endParaRPr lang="nb-NO">
                  <a:solidFill>
                    <a:srgbClr val="000000"/>
                  </a:solidFill>
                  <a:latin typeface="Arial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34" name="Freeform 25"/>
              <p:cNvSpPr>
                <a:spLocks/>
              </p:cNvSpPr>
              <p:nvPr/>
            </p:nvSpPr>
            <p:spPr bwMode="auto">
              <a:xfrm>
                <a:off x="2681" y="1615"/>
                <a:ext cx="27" cy="51"/>
              </a:xfrm>
              <a:custGeom>
                <a:avLst/>
                <a:gdLst>
                  <a:gd name="T0" fmla="*/ 0 w 20"/>
                  <a:gd name="T1" fmla="*/ 22 h 22"/>
                  <a:gd name="T2" fmla="*/ 20 w 20"/>
                  <a:gd name="T3" fmla="*/ 20 h 22"/>
                  <a:gd name="T4" fmla="*/ 9 w 20"/>
                  <a:gd name="T5" fmla="*/ 0 h 22"/>
                  <a:gd name="T6" fmla="*/ 0 w 20"/>
                  <a:gd name="T7" fmla="*/ 22 h 22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20"/>
                  <a:gd name="T13" fmla="*/ 0 h 22"/>
                  <a:gd name="T14" fmla="*/ 20 w 20"/>
                  <a:gd name="T15" fmla="*/ 22 h 22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0" h="22">
                    <a:moveTo>
                      <a:pt x="0" y="22"/>
                    </a:moveTo>
                    <a:lnTo>
                      <a:pt x="20" y="20"/>
                    </a:lnTo>
                    <a:lnTo>
                      <a:pt x="9" y="0"/>
                    </a:lnTo>
                    <a:lnTo>
                      <a:pt x="0" y="22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defTabSz="457200"/>
                <a:endParaRPr lang="nb-NO">
                  <a:solidFill>
                    <a:srgbClr val="000000"/>
                  </a:solidFill>
                  <a:latin typeface="Arial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35" name="Freeform 26"/>
              <p:cNvSpPr>
                <a:spLocks/>
              </p:cNvSpPr>
              <p:nvPr/>
            </p:nvSpPr>
            <p:spPr bwMode="auto">
              <a:xfrm>
                <a:off x="2735" y="1620"/>
                <a:ext cx="22" cy="39"/>
              </a:xfrm>
              <a:custGeom>
                <a:avLst/>
                <a:gdLst>
                  <a:gd name="T0" fmla="*/ 0 w 19"/>
                  <a:gd name="T1" fmla="*/ 17 h 17"/>
                  <a:gd name="T2" fmla="*/ 10 w 19"/>
                  <a:gd name="T3" fmla="*/ 0 h 17"/>
                  <a:gd name="T4" fmla="*/ 19 w 19"/>
                  <a:gd name="T5" fmla="*/ 17 h 17"/>
                  <a:gd name="T6" fmla="*/ 0 w 19"/>
                  <a:gd name="T7" fmla="*/ 17 h 17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9"/>
                  <a:gd name="T13" fmla="*/ 0 h 17"/>
                  <a:gd name="T14" fmla="*/ 19 w 19"/>
                  <a:gd name="T15" fmla="*/ 17 h 17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9" h="17">
                    <a:moveTo>
                      <a:pt x="0" y="17"/>
                    </a:moveTo>
                    <a:lnTo>
                      <a:pt x="10" y="0"/>
                    </a:lnTo>
                    <a:lnTo>
                      <a:pt x="19" y="17"/>
                    </a:lnTo>
                    <a:lnTo>
                      <a:pt x="0" y="17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defTabSz="457200"/>
                <a:endParaRPr lang="nb-NO">
                  <a:solidFill>
                    <a:srgbClr val="000000"/>
                  </a:solidFill>
                  <a:latin typeface="Arial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36" name="Freeform 27"/>
              <p:cNvSpPr>
                <a:spLocks/>
              </p:cNvSpPr>
              <p:nvPr/>
            </p:nvSpPr>
            <p:spPr bwMode="auto">
              <a:xfrm>
                <a:off x="2728" y="1563"/>
                <a:ext cx="12" cy="57"/>
              </a:xfrm>
              <a:custGeom>
                <a:avLst/>
                <a:gdLst>
                  <a:gd name="T0" fmla="*/ 0 w 10"/>
                  <a:gd name="T1" fmla="*/ 0 h 25"/>
                  <a:gd name="T2" fmla="*/ 3 w 10"/>
                  <a:gd name="T3" fmla="*/ 25 h 25"/>
                  <a:gd name="T4" fmla="*/ 10 w 10"/>
                  <a:gd name="T5" fmla="*/ 15 h 25"/>
                  <a:gd name="T6" fmla="*/ 0 w 10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"/>
                  <a:gd name="T13" fmla="*/ 0 h 25"/>
                  <a:gd name="T14" fmla="*/ 10 w 10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" h="25">
                    <a:moveTo>
                      <a:pt x="0" y="0"/>
                    </a:moveTo>
                    <a:lnTo>
                      <a:pt x="3" y="25"/>
                    </a:lnTo>
                    <a:lnTo>
                      <a:pt x="10" y="15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defTabSz="457200"/>
                <a:endParaRPr lang="nb-NO">
                  <a:solidFill>
                    <a:srgbClr val="000000"/>
                  </a:solidFill>
                  <a:latin typeface="Arial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37" name="Freeform 28"/>
              <p:cNvSpPr>
                <a:spLocks/>
              </p:cNvSpPr>
              <p:nvPr/>
            </p:nvSpPr>
            <p:spPr bwMode="auto">
              <a:xfrm>
                <a:off x="2701" y="1560"/>
                <a:ext cx="12" cy="58"/>
              </a:xfrm>
              <a:custGeom>
                <a:avLst/>
                <a:gdLst>
                  <a:gd name="T0" fmla="*/ 11 w 11"/>
                  <a:gd name="T1" fmla="*/ 0 h 25"/>
                  <a:gd name="T2" fmla="*/ 9 w 11"/>
                  <a:gd name="T3" fmla="*/ 25 h 25"/>
                  <a:gd name="T4" fmla="*/ 0 w 11"/>
                  <a:gd name="T5" fmla="*/ 15 h 25"/>
                  <a:gd name="T6" fmla="*/ 11 w 11"/>
                  <a:gd name="T7" fmla="*/ 0 h 25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1"/>
                  <a:gd name="T13" fmla="*/ 0 h 25"/>
                  <a:gd name="T14" fmla="*/ 11 w 11"/>
                  <a:gd name="T15" fmla="*/ 25 h 25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1" h="25">
                    <a:moveTo>
                      <a:pt x="11" y="0"/>
                    </a:moveTo>
                    <a:lnTo>
                      <a:pt x="9" y="25"/>
                    </a:lnTo>
                    <a:lnTo>
                      <a:pt x="0" y="15"/>
                    </a:lnTo>
                    <a:lnTo>
                      <a:pt x="11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defTabSz="457200"/>
                <a:endParaRPr lang="nb-NO">
                  <a:solidFill>
                    <a:srgbClr val="000000"/>
                  </a:solidFill>
                  <a:latin typeface="Arial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38" name="Freeform 29"/>
              <p:cNvSpPr>
                <a:spLocks/>
              </p:cNvSpPr>
              <p:nvPr/>
            </p:nvSpPr>
            <p:spPr bwMode="auto">
              <a:xfrm>
                <a:off x="2694" y="1530"/>
                <a:ext cx="14" cy="30"/>
              </a:xfrm>
              <a:custGeom>
                <a:avLst/>
                <a:gdLst>
                  <a:gd name="T0" fmla="*/ 0 w 10"/>
                  <a:gd name="T1" fmla="*/ 13 h 13"/>
                  <a:gd name="T2" fmla="*/ 10 w 10"/>
                  <a:gd name="T3" fmla="*/ 0 h 13"/>
                  <a:gd name="T4" fmla="*/ 3 w 10"/>
                  <a:gd name="T5" fmla="*/ 1 h 13"/>
                  <a:gd name="T6" fmla="*/ 0 w 10"/>
                  <a:gd name="T7" fmla="*/ 13 h 13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10"/>
                  <a:gd name="T13" fmla="*/ 0 h 13"/>
                  <a:gd name="T14" fmla="*/ 10 w 10"/>
                  <a:gd name="T15" fmla="*/ 13 h 13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10" h="13">
                    <a:moveTo>
                      <a:pt x="0" y="13"/>
                    </a:moveTo>
                    <a:lnTo>
                      <a:pt x="10" y="0"/>
                    </a:lnTo>
                    <a:lnTo>
                      <a:pt x="3" y="1"/>
                    </a:lnTo>
                    <a:lnTo>
                      <a:pt x="0" y="13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defTabSz="457200"/>
                <a:endParaRPr lang="nb-NO">
                  <a:solidFill>
                    <a:srgbClr val="000000"/>
                  </a:solidFill>
                  <a:latin typeface="Arial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39" name="Freeform 30"/>
              <p:cNvSpPr>
                <a:spLocks/>
              </p:cNvSpPr>
              <p:nvPr/>
            </p:nvSpPr>
            <p:spPr bwMode="auto">
              <a:xfrm>
                <a:off x="2733" y="1528"/>
                <a:ext cx="9" cy="25"/>
              </a:xfrm>
              <a:custGeom>
                <a:avLst/>
                <a:gdLst>
                  <a:gd name="T0" fmla="*/ 0 w 8"/>
                  <a:gd name="T1" fmla="*/ 1 h 11"/>
                  <a:gd name="T2" fmla="*/ 5 w 8"/>
                  <a:gd name="T3" fmla="*/ 0 h 11"/>
                  <a:gd name="T4" fmla="*/ 8 w 8"/>
                  <a:gd name="T5" fmla="*/ 11 h 11"/>
                  <a:gd name="T6" fmla="*/ 0 w 8"/>
                  <a:gd name="T7" fmla="*/ 1 h 11"/>
                  <a:gd name="T8" fmla="*/ 0 60000 65536"/>
                  <a:gd name="T9" fmla="*/ 0 60000 65536"/>
                  <a:gd name="T10" fmla="*/ 0 60000 65536"/>
                  <a:gd name="T11" fmla="*/ 0 60000 65536"/>
                  <a:gd name="T12" fmla="*/ 0 w 8"/>
                  <a:gd name="T13" fmla="*/ 0 h 11"/>
                  <a:gd name="T14" fmla="*/ 8 w 8"/>
                  <a:gd name="T15" fmla="*/ 11 h 11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8" h="11">
                    <a:moveTo>
                      <a:pt x="0" y="1"/>
                    </a:moveTo>
                    <a:lnTo>
                      <a:pt x="5" y="0"/>
                    </a:lnTo>
                    <a:lnTo>
                      <a:pt x="8" y="11"/>
                    </a:lnTo>
                    <a:lnTo>
                      <a:pt x="0" y="1"/>
                    </a:lnTo>
                    <a:close/>
                  </a:path>
                </a:pathLst>
              </a:cu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 algn="l" defTabSz="457200"/>
                <a:endParaRPr lang="nb-NO">
                  <a:solidFill>
                    <a:srgbClr val="000000"/>
                  </a:solidFill>
                  <a:latin typeface="Arial" pitchFamily="34" charset="0"/>
                  <a:ea typeface="ＭＳ Ｐゴシック" pitchFamily="34" charset="-128"/>
                </a:endParaRPr>
              </a:p>
            </p:txBody>
          </p:sp>
        </p:grpSp>
        <p:sp>
          <p:nvSpPr>
            <p:cNvPr id="41" name="Can 40"/>
            <p:cNvSpPr/>
            <p:nvPr/>
          </p:nvSpPr>
          <p:spPr>
            <a:xfrm>
              <a:off x="5975498" y="2186815"/>
              <a:ext cx="2685203" cy="337144"/>
            </a:xfrm>
            <a:prstGeom prst="can">
              <a:avLst>
                <a:gd name="adj" fmla="val 50000"/>
              </a:avLst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457200"/>
              <a:r>
                <a:rPr lang="hu-HU" sz="1400" dirty="0" smtClean="0">
                  <a:solidFill>
                    <a:srgbClr val="FFFFFF"/>
                  </a:solidFill>
                </a:rPr>
                <a:t>L800: 10MHz</a:t>
              </a:r>
              <a:endParaRPr lang="hu-HU" sz="1400" dirty="0">
                <a:solidFill>
                  <a:srgbClr val="FFFFFF"/>
                </a:solidFill>
              </a:endParaRPr>
            </a:p>
          </p:txBody>
        </p:sp>
        <p:sp>
          <p:nvSpPr>
            <p:cNvPr id="42" name="Can 41"/>
            <p:cNvSpPr/>
            <p:nvPr/>
          </p:nvSpPr>
          <p:spPr>
            <a:xfrm>
              <a:off x="6868633" y="1807527"/>
              <a:ext cx="1792068" cy="492678"/>
            </a:xfrm>
            <a:prstGeom prst="can">
              <a:avLst>
                <a:gd name="adj" fmla="val 41367"/>
              </a:avLst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defTabSz="457200"/>
              <a:r>
                <a:rPr lang="hu-HU" sz="1400" dirty="0" smtClean="0">
                  <a:solidFill>
                    <a:srgbClr val="FFFFFF"/>
                  </a:solidFill>
                </a:rPr>
                <a:t>L1800: 20MHz</a:t>
              </a:r>
              <a:endParaRPr lang="hu-HU" sz="1400" dirty="0">
                <a:solidFill>
                  <a:srgbClr val="FFFFFF"/>
                </a:solidFill>
              </a:endParaRPr>
            </a:p>
          </p:txBody>
        </p:sp>
        <p:sp>
          <p:nvSpPr>
            <p:cNvPr id="43" name="Can 42"/>
            <p:cNvSpPr/>
            <p:nvPr/>
          </p:nvSpPr>
          <p:spPr>
            <a:xfrm>
              <a:off x="7687340" y="1484977"/>
              <a:ext cx="983994" cy="460779"/>
            </a:xfrm>
            <a:prstGeom prst="can">
              <a:avLst>
                <a:gd name="adj" fmla="val 34893"/>
              </a:avLst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defTabSz="457200"/>
              <a:r>
                <a:rPr lang="hu-HU" sz="1400" dirty="0" smtClean="0">
                  <a:solidFill>
                    <a:srgbClr val="FFFFFF"/>
                  </a:solidFill>
                </a:rPr>
                <a:t>L2600: 20MHz</a:t>
              </a:r>
              <a:endParaRPr lang="hu-HU" sz="1400" dirty="0">
                <a:solidFill>
                  <a:srgbClr val="FFFFFF"/>
                </a:solidFill>
              </a:endParaRPr>
            </a:p>
          </p:txBody>
        </p:sp>
        <p:cxnSp>
          <p:nvCxnSpPr>
            <p:cNvPr id="46" name="Straight Arrow Connector 45"/>
            <p:cNvCxnSpPr/>
            <p:nvPr/>
          </p:nvCxnSpPr>
          <p:spPr>
            <a:xfrm flipV="1">
              <a:off x="6251944" y="2292280"/>
              <a:ext cx="0" cy="242312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/>
            <p:nvPr/>
          </p:nvCxnSpPr>
          <p:spPr>
            <a:xfrm flipV="1">
              <a:off x="6868633" y="1883737"/>
              <a:ext cx="0" cy="648000"/>
            </a:xfrm>
            <a:prstGeom prst="straightConnector1">
              <a:avLst/>
            </a:prstGeom>
            <a:ln>
              <a:solidFill>
                <a:srgbClr val="002060"/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/>
            <p:cNvCxnSpPr/>
            <p:nvPr/>
          </p:nvCxnSpPr>
          <p:spPr>
            <a:xfrm flipV="1">
              <a:off x="7687340" y="1587879"/>
              <a:ext cx="0" cy="936000"/>
            </a:xfrm>
            <a:prstGeom prst="straightConnector1">
              <a:avLst/>
            </a:prstGeom>
            <a:ln>
              <a:solidFill>
                <a:srgbClr val="7030A0"/>
              </a:solidFill>
              <a:headEnd type="arrow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TextBox 53"/>
            <p:cNvSpPr txBox="1"/>
            <p:nvPr/>
          </p:nvSpPr>
          <p:spPr>
            <a:xfrm>
              <a:off x="5855112" y="2546733"/>
              <a:ext cx="793664" cy="415498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rIns="0" rtlCol="0">
              <a:spAutoFit/>
            </a:bodyPr>
            <a:lstStyle/>
            <a:p>
              <a:pPr algn="l" defTabSz="457200"/>
              <a:r>
                <a:rPr lang="hu-HU" sz="1050" dirty="0" smtClean="0">
                  <a:solidFill>
                    <a:srgbClr val="FFFFFF">
                      <a:lumMod val="50000"/>
                    </a:srgbClr>
                  </a:solidFill>
                  <a:latin typeface="Arial" pitchFamily="34" charset="0"/>
                  <a:ea typeface="ＭＳ Ｐゴシック" pitchFamily="34" charset="-128"/>
                </a:rPr>
                <a:t>LTE A – no (10MHz)</a:t>
              </a: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6648776" y="2513327"/>
              <a:ext cx="1017298" cy="57708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rIns="0" rtlCol="0">
              <a:spAutoFit/>
            </a:bodyPr>
            <a:lstStyle/>
            <a:p>
              <a:pPr algn="l" defTabSz="457200"/>
              <a:r>
                <a:rPr lang="hu-HU" sz="1050" dirty="0" smtClean="0">
                  <a:solidFill>
                    <a:srgbClr val="002060"/>
                  </a:solidFill>
                  <a:latin typeface="Arial" pitchFamily="34" charset="0"/>
                  <a:ea typeface="ＭＳ Ｐゴシック" pitchFamily="34" charset="-128"/>
                </a:rPr>
                <a:t>LTE A: 30MHz</a:t>
              </a:r>
            </a:p>
            <a:p>
              <a:pPr defTabSz="457200"/>
              <a:r>
                <a:rPr lang="hu-HU" sz="1050" dirty="0" smtClean="0">
                  <a:solidFill>
                    <a:srgbClr val="002060"/>
                  </a:solidFill>
                  <a:latin typeface="Arial" pitchFamily="34" charset="0"/>
                  <a:ea typeface="ＭＳ Ｐゴシック" pitchFamily="34" charset="-128"/>
                </a:rPr>
                <a:t>80% of city </a:t>
              </a:r>
              <a:r>
                <a:rPr lang="hu-HU" sz="1050" dirty="0" err="1" smtClean="0">
                  <a:solidFill>
                    <a:srgbClr val="002060"/>
                  </a:solidFill>
                  <a:latin typeface="Arial" pitchFamily="34" charset="0"/>
                  <a:ea typeface="ＭＳ Ｐゴシック" pitchFamily="34" charset="-128"/>
                </a:rPr>
                <a:t>areas</a:t>
              </a:r>
              <a:endParaRPr lang="hu-HU" sz="1050" dirty="0" smtClean="0">
                <a:solidFill>
                  <a:srgbClr val="002060"/>
                </a:solidFill>
                <a:latin typeface="Arial" pitchFamily="34" charset="0"/>
                <a:ea typeface="ＭＳ Ｐゴシック" pitchFamily="34" charset="-128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7804310" y="2512689"/>
              <a:ext cx="1038564" cy="57708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0" rIns="0" rtlCol="0">
              <a:spAutoFit/>
            </a:bodyPr>
            <a:lstStyle/>
            <a:p>
              <a:pPr algn="l" defTabSz="457200"/>
              <a:r>
                <a:rPr lang="hu-HU" sz="1050" dirty="0" smtClean="0">
                  <a:solidFill>
                    <a:srgbClr val="7030A0"/>
                  </a:solidFill>
                  <a:latin typeface="Arial" pitchFamily="34" charset="0"/>
                  <a:ea typeface="ＭＳ Ｐゴシック" pitchFamily="34" charset="-128"/>
                </a:rPr>
                <a:t>LTE A: 50MHz</a:t>
              </a:r>
            </a:p>
            <a:p>
              <a:pPr algn="l" defTabSz="457200"/>
              <a:r>
                <a:rPr lang="hu-HU" sz="1050" dirty="0" smtClean="0">
                  <a:solidFill>
                    <a:srgbClr val="7030A0"/>
                  </a:solidFill>
                  <a:latin typeface="Arial" pitchFamily="34" charset="0"/>
                  <a:ea typeface="ＭＳ Ｐゴシック" pitchFamily="34" charset="-128"/>
                </a:rPr>
                <a:t>50% of </a:t>
              </a:r>
              <a:r>
                <a:rPr lang="hu-HU" sz="1050" dirty="0" err="1" smtClean="0">
                  <a:solidFill>
                    <a:srgbClr val="7030A0"/>
                  </a:solidFill>
                  <a:latin typeface="Arial" pitchFamily="34" charset="0"/>
                  <a:ea typeface="ＭＳ Ｐゴシック" pitchFamily="34" charset="-128"/>
                </a:rPr>
                <a:t>the</a:t>
              </a:r>
              <a:r>
                <a:rPr lang="hu-HU" sz="1050" dirty="0" smtClean="0">
                  <a:solidFill>
                    <a:srgbClr val="7030A0"/>
                  </a:solidFill>
                  <a:latin typeface="Arial" pitchFamily="34" charset="0"/>
                  <a:ea typeface="ＭＳ Ｐゴシック" pitchFamily="34" charset="-128"/>
                </a:rPr>
                <a:t> </a:t>
              </a:r>
              <a:r>
                <a:rPr lang="hu-HU" sz="1050" dirty="0" err="1" smtClean="0">
                  <a:solidFill>
                    <a:srgbClr val="7030A0"/>
                  </a:solidFill>
                  <a:latin typeface="Arial" pitchFamily="34" charset="0"/>
                  <a:ea typeface="ＭＳ Ｐゴシック" pitchFamily="34" charset="-128"/>
                </a:rPr>
                <a:t>citiy</a:t>
              </a:r>
              <a:r>
                <a:rPr lang="hu-HU" sz="1050" dirty="0" smtClean="0">
                  <a:solidFill>
                    <a:srgbClr val="7030A0"/>
                  </a:solidFill>
                  <a:latin typeface="Arial" pitchFamily="34" charset="0"/>
                  <a:ea typeface="ＭＳ Ｐゴシック" pitchFamily="34" charset="-128"/>
                </a:rPr>
                <a:t> </a:t>
              </a:r>
              <a:r>
                <a:rPr lang="hu-HU" sz="1050" dirty="0" err="1" smtClean="0">
                  <a:solidFill>
                    <a:srgbClr val="7030A0"/>
                  </a:solidFill>
                  <a:latin typeface="Arial" pitchFamily="34" charset="0"/>
                  <a:ea typeface="ＭＳ Ｐゴシック" pitchFamily="34" charset="-128"/>
                </a:rPr>
                <a:t>areas</a:t>
              </a:r>
              <a:endParaRPr lang="hu-HU" sz="1050" dirty="0" smtClean="0">
                <a:solidFill>
                  <a:srgbClr val="7030A0"/>
                </a:solidFill>
                <a:latin typeface="Arial" pitchFamily="34" charset="0"/>
                <a:ea typeface="ＭＳ Ｐゴシック" pitchFamily="34" charset="-128"/>
              </a:endParaRPr>
            </a:p>
          </p:txBody>
        </p:sp>
      </p:grpSp>
      <p:sp>
        <p:nvSpPr>
          <p:cNvPr id="57" name="TextBox 56"/>
          <p:cNvSpPr txBox="1"/>
          <p:nvPr/>
        </p:nvSpPr>
        <p:spPr>
          <a:xfrm>
            <a:off x="952869" y="3053602"/>
            <a:ext cx="16408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457200"/>
            <a:r>
              <a:rPr lang="hu-HU" sz="1200" i="1" dirty="0" err="1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Existing</a:t>
            </a:r>
            <a:r>
              <a:rPr lang="hu-HU" sz="1200" i="1" dirty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 site </a:t>
            </a:r>
            <a:r>
              <a:rPr lang="hu-HU" sz="1200" i="1" dirty="0" err="1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locations</a:t>
            </a:r>
            <a:endParaRPr lang="hu-HU" sz="1200" i="1" dirty="0" smtClean="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pic>
        <p:nvPicPr>
          <p:cNvPr id="175106" name="Picture 2" descr="https://encrypted-tbn0.gstatic.com/images?q=tbn:ANd9GcTBnMvh7t3kZee6Q2dtOc1rFcggi15GlpXcuUw-Sorze3gn0msK4j8fE-Q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70817" y="0"/>
            <a:ext cx="1373183" cy="778137"/>
          </a:xfrm>
          <a:prstGeom prst="rect">
            <a:avLst/>
          </a:prstGeom>
          <a:noFill/>
        </p:spPr>
      </p:pic>
      <p:sp>
        <p:nvSpPr>
          <p:cNvPr id="47" name="TextBox 46"/>
          <p:cNvSpPr txBox="1"/>
          <p:nvPr/>
        </p:nvSpPr>
        <p:spPr>
          <a:xfrm>
            <a:off x="918737" y="3801989"/>
            <a:ext cx="771048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457200"/>
            <a:r>
              <a:rPr lang="hu-HU" sz="1400" b="1" i="1" dirty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LTE- A: </a:t>
            </a:r>
            <a:r>
              <a:rPr lang="hu-HU" sz="1400" b="1" i="1" dirty="0" err="1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Carrier</a:t>
            </a:r>
            <a:r>
              <a:rPr lang="hu-HU" sz="1400" b="1" i="1" dirty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 </a:t>
            </a:r>
            <a:r>
              <a:rPr lang="hu-HU" sz="1400" b="1" i="1" dirty="0" err="1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Aggregation</a:t>
            </a:r>
            <a:r>
              <a:rPr lang="hu-HU" sz="1400" b="1" i="1" dirty="0" smtClean="0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rPr>
              <a:t> </a:t>
            </a:r>
            <a:r>
              <a:rPr lang="hu-HU" sz="1400" b="1" i="1" dirty="0" smtClean="0">
                <a:solidFill>
                  <a:srgbClr val="365FAA"/>
                </a:solidFill>
                <a:latin typeface="Arial" pitchFamily="34" charset="0"/>
                <a:ea typeface="ＭＳ Ｐゴシック" pitchFamily="34" charset="-128"/>
              </a:rPr>
              <a:t>,  </a:t>
            </a:r>
            <a:r>
              <a:rPr lang="hu-HU" sz="1400" i="1" dirty="0" smtClean="0">
                <a:solidFill>
                  <a:srgbClr val="365FAA"/>
                </a:solidFill>
                <a:latin typeface="Arial" pitchFamily="34" charset="0"/>
                <a:ea typeface="ＭＳ Ｐゴシック" pitchFamily="34" charset="-128"/>
              </a:rPr>
              <a:t>Advanced Antenna </a:t>
            </a:r>
            <a:r>
              <a:rPr lang="hu-HU" sz="1400" i="1" dirty="0" err="1" smtClean="0">
                <a:solidFill>
                  <a:srgbClr val="365FAA"/>
                </a:solidFill>
                <a:latin typeface="Arial" pitchFamily="34" charset="0"/>
                <a:ea typeface="ＭＳ Ｐゴシック" pitchFamily="34" charset="-128"/>
              </a:rPr>
              <a:t>tech</a:t>
            </a:r>
            <a:r>
              <a:rPr lang="hu-HU" sz="1400" i="1" dirty="0" smtClean="0">
                <a:solidFill>
                  <a:srgbClr val="365FAA"/>
                </a:solidFill>
                <a:latin typeface="Arial" pitchFamily="34" charset="0"/>
                <a:ea typeface="ＭＳ Ｐゴシック" pitchFamily="34" charset="-128"/>
              </a:rPr>
              <a:t>. is more </a:t>
            </a:r>
            <a:r>
              <a:rPr lang="hu-HU" sz="1400" i="1" dirty="0" err="1" smtClean="0">
                <a:solidFill>
                  <a:srgbClr val="365FAA"/>
                </a:solidFill>
                <a:latin typeface="Arial" pitchFamily="34" charset="0"/>
                <a:ea typeface="ＭＳ Ｐゴシック" pitchFamily="34" charset="-128"/>
              </a:rPr>
              <a:t>challenging</a:t>
            </a:r>
            <a:r>
              <a:rPr lang="hu-HU" sz="1400" i="1" dirty="0" smtClean="0">
                <a:solidFill>
                  <a:srgbClr val="365FAA"/>
                </a:solidFill>
                <a:latin typeface="Arial" pitchFamily="34" charset="0"/>
                <a:ea typeface="ＭＳ Ｐゴシック" pitchFamily="34" charset="-128"/>
              </a:rPr>
              <a:t> </a:t>
            </a:r>
          </a:p>
        </p:txBody>
      </p:sp>
      <p:sp>
        <p:nvSpPr>
          <p:cNvPr id="45" name="Rectangle 44"/>
          <p:cNvSpPr/>
          <p:nvPr/>
        </p:nvSpPr>
        <p:spPr>
          <a:xfrm>
            <a:off x="3721100" y="1117600"/>
            <a:ext cx="3060700" cy="2540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b="1" dirty="0" err="1" smtClean="0"/>
              <a:t>Carrier</a:t>
            </a:r>
            <a:r>
              <a:rPr lang="hu-HU" sz="1200" b="1" dirty="0" smtClean="0"/>
              <a:t> </a:t>
            </a:r>
            <a:r>
              <a:rPr lang="hu-HU" sz="1200" b="1" dirty="0" err="1" smtClean="0"/>
              <a:t>Aggr</a:t>
            </a:r>
            <a:r>
              <a:rPr lang="hu-HU" sz="1200" b="1" dirty="0" smtClean="0"/>
              <a:t>.: Terminal </a:t>
            </a:r>
            <a:r>
              <a:rPr lang="hu-HU" sz="1200" b="1" dirty="0" err="1" smtClean="0"/>
              <a:t>capabilities</a:t>
            </a:r>
            <a:endParaRPr lang="hu-HU" sz="1200" b="1" dirty="0"/>
          </a:p>
        </p:txBody>
      </p:sp>
      <p:sp>
        <p:nvSpPr>
          <p:cNvPr id="48" name="Rectangle 47"/>
          <p:cNvSpPr/>
          <p:nvPr/>
        </p:nvSpPr>
        <p:spPr>
          <a:xfrm>
            <a:off x="355600" y="1079500"/>
            <a:ext cx="1689100" cy="266700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sz="1200" b="1" dirty="0" err="1" smtClean="0"/>
              <a:t>Carrier</a:t>
            </a:r>
            <a:r>
              <a:rPr lang="hu-HU" sz="1200" b="1" dirty="0" smtClean="0"/>
              <a:t> </a:t>
            </a:r>
            <a:r>
              <a:rPr lang="hu-HU" sz="1200" b="1" dirty="0" err="1" smtClean="0"/>
              <a:t>Aggregation</a:t>
            </a:r>
            <a:endParaRPr lang="hu-HU" sz="1200" b="1" dirty="0"/>
          </a:p>
        </p:txBody>
      </p:sp>
      <p:pic>
        <p:nvPicPr>
          <p:cNvPr id="60418" name="Picture 2" descr="itemid-52199-getasse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97700" y="1408642"/>
            <a:ext cx="1778000" cy="162665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sp>
        <p:nvSpPr>
          <p:cNvPr id="50" name="Rectangle 49"/>
          <p:cNvSpPr/>
          <p:nvPr/>
        </p:nvSpPr>
        <p:spPr>
          <a:xfrm>
            <a:off x="6997700" y="1130300"/>
            <a:ext cx="1790700" cy="2413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rIns="36000" rtlCol="0" anchor="ctr"/>
          <a:lstStyle/>
          <a:p>
            <a:pPr algn="ctr"/>
            <a:r>
              <a:rPr lang="hu-HU" sz="1200" b="1" dirty="0" smtClean="0"/>
              <a:t>2x2 MIMO-&gt; 4x4 MIMO</a:t>
            </a:r>
            <a:endParaRPr lang="hu-HU" sz="1200" b="1" dirty="0"/>
          </a:p>
        </p:txBody>
      </p:sp>
    </p:spTree>
    <p:extLst>
      <p:ext uri="{BB962C8B-B14F-4D97-AF65-F5344CB8AC3E}">
        <p14:creationId xmlns:p14="http://schemas.microsoft.com/office/powerpoint/2010/main" xmlns="" val="32475668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47" grpId="0"/>
      <p:bldP spid="45" grpId="0" animBg="1"/>
      <p:bldP spid="48" grpId="0" animBg="1"/>
      <p:bldP spid="5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Content Placeholder 14"/>
          <p:cNvSpPr txBox="1">
            <a:spLocks/>
          </p:cNvSpPr>
          <p:nvPr/>
        </p:nvSpPr>
        <p:spPr bwMode="auto">
          <a:xfrm>
            <a:off x="151409" y="0"/>
            <a:ext cx="3743697" cy="6056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>
                <a:srgbClr val="27AAD9"/>
              </a:buClr>
              <a:buSzTx/>
              <a:buFontTx/>
              <a:buNone/>
              <a:tabLst/>
              <a:defRPr/>
            </a:pPr>
            <a:r>
              <a:rPr lang="hu-HU" sz="2000" b="1" kern="0" dirty="0" smtClean="0">
                <a:latin typeface="Arial" pitchFamily="34" charset="0"/>
                <a:cs typeface="Arial" pitchFamily="34" charset="0"/>
              </a:rPr>
              <a:t>Network </a:t>
            </a:r>
            <a:r>
              <a:rPr lang="hu-HU" sz="2000" b="1" kern="0" dirty="0" err="1" smtClean="0">
                <a:latin typeface="Arial" pitchFamily="34" charset="0"/>
                <a:cs typeface="Arial" pitchFamily="34" charset="0"/>
              </a:rPr>
              <a:t>in</a:t>
            </a:r>
            <a:r>
              <a:rPr lang="hu-HU" sz="2000" b="1" kern="0" dirty="0" smtClean="0">
                <a:latin typeface="Arial" pitchFamily="34" charset="0"/>
                <a:cs typeface="Arial" pitchFamily="34" charset="0"/>
              </a:rPr>
              <a:t> 2020</a:t>
            </a:r>
            <a:endParaRPr kumimoji="0" lang="hu-HU" sz="2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" name="Oval 4"/>
          <p:cNvSpPr/>
          <p:nvPr/>
        </p:nvSpPr>
        <p:spPr bwMode="auto">
          <a:xfrm>
            <a:off x="-1" y="47501"/>
            <a:ext cx="475013" cy="403761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hu-HU" dirty="0" smtClean="0">
                <a:latin typeface="Arial" pitchFamily="34" charset="0"/>
                <a:cs typeface="Arial" pitchFamily="34" charset="0"/>
              </a:rPr>
              <a:t>IV</a:t>
            </a:r>
            <a:r>
              <a:rPr kumimoji="0" lang="hu-H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6" name="Content Placeholder 9"/>
          <p:cNvSpPr txBox="1">
            <a:spLocks/>
          </p:cNvSpPr>
          <p:nvPr/>
        </p:nvSpPr>
        <p:spPr bwMode="auto">
          <a:xfrm>
            <a:off x="784349" y="1128157"/>
            <a:ext cx="6400222" cy="2101931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36000" tIns="36000" rIns="36000" bIns="36000" numCol="1" anchor="t" anchorCtr="0" compatLnSpc="1">
            <a:prstTxWarp prst="textNoShape">
              <a:avLst/>
            </a:prstTxWarp>
          </a:bodyPr>
          <a:lstStyle/>
          <a:p>
            <a:pPr marL="450850" marR="0" lvl="0" indent="-273050" algn="l" defTabSz="4572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hu-H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STANDARD READY BY 2020</a:t>
            </a:r>
          </a:p>
          <a:p>
            <a:pPr marL="450850" marR="0" lvl="0" indent="-273050" algn="l" defTabSz="4572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Pct val="100000"/>
              <a:buFont typeface="Arial" pitchFamily="34" charset="0"/>
              <a:buChar char="•"/>
              <a:tabLst/>
              <a:defRPr/>
            </a:pPr>
            <a:r>
              <a:rPr lang="hu-HU" sz="1400" dirty="0" err="1" smtClean="0">
                <a:solidFill>
                  <a:srgbClr val="000000"/>
                </a:solidFill>
                <a:latin typeface="Arial"/>
                <a:ea typeface="ＭＳ Ｐゴシック" charset="-128"/>
                <a:cs typeface="Arial"/>
              </a:rPr>
              <a:t>Interenet</a:t>
            </a:r>
            <a:r>
              <a:rPr lang="hu-HU" sz="1400" dirty="0" smtClean="0">
                <a:solidFill>
                  <a:srgbClr val="000000"/>
                </a:solidFill>
                <a:latin typeface="Arial"/>
                <a:ea typeface="ＭＳ Ｐゴシック" charset="-128"/>
                <a:cs typeface="Arial"/>
              </a:rPr>
              <a:t> </a:t>
            </a:r>
            <a:r>
              <a:rPr lang="hu-HU" sz="1400" dirty="0" err="1" smtClean="0">
                <a:solidFill>
                  <a:srgbClr val="000000"/>
                </a:solidFill>
                <a:latin typeface="Arial"/>
                <a:ea typeface="ＭＳ Ｐゴシック" charset="-128"/>
                <a:cs typeface="Arial"/>
              </a:rPr>
              <a:t>for</a:t>
            </a:r>
            <a:r>
              <a:rPr lang="hu-HU" sz="1400" dirty="0" smtClean="0">
                <a:solidFill>
                  <a:srgbClr val="000000"/>
                </a:solidFill>
                <a:latin typeface="Arial"/>
                <a:ea typeface="ＭＳ Ｐゴシック" charset="-128"/>
                <a:cs typeface="Arial"/>
              </a:rPr>
              <a:t> </a:t>
            </a:r>
            <a:r>
              <a:rPr lang="hu-HU" sz="1400" dirty="0" err="1" smtClean="0">
                <a:solidFill>
                  <a:srgbClr val="000000"/>
                </a:solidFill>
                <a:latin typeface="Arial"/>
                <a:ea typeface="ＭＳ Ｐゴシック" charset="-128"/>
                <a:cs typeface="Arial"/>
              </a:rPr>
              <a:t>people</a:t>
            </a:r>
            <a:r>
              <a:rPr lang="hu-HU" sz="1400" dirty="0" smtClean="0">
                <a:solidFill>
                  <a:srgbClr val="000000"/>
                </a:solidFill>
                <a:latin typeface="Arial"/>
                <a:ea typeface="ＭＳ Ｐゴシック" charset="-128"/>
                <a:cs typeface="Arial"/>
              </a:rPr>
              <a:t> and </a:t>
            </a:r>
            <a:r>
              <a:rPr lang="hu-HU" sz="1400" dirty="0" err="1" smtClean="0">
                <a:solidFill>
                  <a:srgbClr val="000000"/>
                </a:solidFill>
                <a:latin typeface="Arial"/>
                <a:ea typeface="ＭＳ Ｐゴシック" charset="-128"/>
                <a:cs typeface="Arial"/>
              </a:rPr>
              <a:t>things</a:t>
            </a:r>
            <a:r>
              <a:rPr lang="hu-HU" sz="1400" dirty="0" smtClean="0">
                <a:solidFill>
                  <a:srgbClr val="000000"/>
                </a:solidFill>
                <a:latin typeface="Arial"/>
                <a:ea typeface="ＭＳ Ｐゴシック" charset="-128"/>
                <a:cs typeface="Arial"/>
              </a:rPr>
              <a:t> (M2M </a:t>
            </a:r>
            <a:r>
              <a:rPr lang="hu-HU" sz="1400" dirty="0" err="1" smtClean="0">
                <a:solidFill>
                  <a:srgbClr val="000000"/>
                </a:solidFill>
                <a:latin typeface="Arial"/>
                <a:ea typeface="ＭＳ Ｐゴシック" charset="-128"/>
                <a:cs typeface="Arial"/>
              </a:rPr>
              <a:t>communication</a:t>
            </a:r>
            <a:r>
              <a:rPr lang="hu-HU" sz="1400" dirty="0" smtClean="0">
                <a:solidFill>
                  <a:srgbClr val="000000"/>
                </a:solidFill>
                <a:latin typeface="Arial"/>
                <a:ea typeface="ＭＳ Ｐゴシック" charset="-128"/>
                <a:cs typeface="Arial"/>
              </a:rPr>
              <a:t>)</a:t>
            </a:r>
          </a:p>
          <a:p>
            <a:pPr marL="450850" marR="0" lvl="0" indent="-273050" algn="l" defTabSz="4572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Pct val="100000"/>
              <a:buFont typeface="Arial" pitchFamily="34" charset="0"/>
              <a:buChar char="•"/>
              <a:tabLst/>
              <a:defRPr/>
            </a:pPr>
            <a:r>
              <a:rPr lang="hu-HU" sz="1400" dirty="0" smtClean="0">
                <a:solidFill>
                  <a:srgbClr val="000000"/>
                </a:solidFill>
                <a:latin typeface="Arial"/>
                <a:ea typeface="ＭＳ Ｐゴシック" charset="-128"/>
                <a:cs typeface="Arial"/>
              </a:rPr>
              <a:t>10Gbps </a:t>
            </a:r>
            <a:r>
              <a:rPr lang="hu-HU" sz="1400" dirty="0" err="1" smtClean="0">
                <a:solidFill>
                  <a:srgbClr val="000000"/>
                </a:solidFill>
                <a:latin typeface="Arial"/>
                <a:ea typeface="ＭＳ Ｐゴシック" charset="-128"/>
                <a:cs typeface="Arial"/>
              </a:rPr>
              <a:t>peak</a:t>
            </a:r>
            <a:r>
              <a:rPr lang="hu-HU" sz="1400" dirty="0" smtClean="0">
                <a:solidFill>
                  <a:srgbClr val="000000"/>
                </a:solidFill>
                <a:latin typeface="Arial"/>
                <a:ea typeface="ＭＳ Ｐゴシック" charset="-128"/>
                <a:cs typeface="Arial"/>
              </a:rPr>
              <a:t> and 100Mbps </a:t>
            </a:r>
            <a:r>
              <a:rPr lang="hu-HU" sz="1400" dirty="0" err="1" smtClean="0">
                <a:solidFill>
                  <a:srgbClr val="000000"/>
                </a:solidFill>
                <a:latin typeface="Arial"/>
                <a:ea typeface="ＭＳ Ｐゴシック" charset="-128"/>
                <a:cs typeface="Arial"/>
              </a:rPr>
              <a:t>average</a:t>
            </a:r>
            <a:r>
              <a:rPr lang="hu-HU" sz="1400" dirty="0" smtClean="0">
                <a:solidFill>
                  <a:srgbClr val="000000"/>
                </a:solidFill>
                <a:latin typeface="Arial"/>
                <a:ea typeface="ＭＳ Ｐゴシック" charset="-128"/>
                <a:cs typeface="Arial"/>
              </a:rPr>
              <a:t> </a:t>
            </a:r>
            <a:r>
              <a:rPr lang="hu-HU" sz="1400" dirty="0" err="1" smtClean="0">
                <a:solidFill>
                  <a:srgbClr val="000000"/>
                </a:solidFill>
                <a:latin typeface="Arial"/>
                <a:ea typeface="ＭＳ Ｐゴシック" charset="-128"/>
                <a:cs typeface="Arial"/>
              </a:rPr>
              <a:t>rates</a:t>
            </a:r>
            <a:endParaRPr lang="hu-HU" sz="1400" dirty="0" smtClean="0">
              <a:solidFill>
                <a:srgbClr val="000000"/>
              </a:solidFill>
              <a:latin typeface="Arial"/>
              <a:ea typeface="ＭＳ Ｐゴシック" charset="-128"/>
              <a:cs typeface="Arial"/>
            </a:endParaRPr>
          </a:p>
          <a:p>
            <a:pPr marL="450850" marR="0" lvl="0" indent="-273050" algn="l" defTabSz="4572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Pct val="100000"/>
              <a:buFont typeface="Arial" pitchFamily="34" charset="0"/>
              <a:buChar char="•"/>
              <a:tabLst/>
              <a:defRPr/>
            </a:pPr>
            <a:r>
              <a:rPr lang="hu-HU" sz="1400" dirty="0" err="1" smtClean="0">
                <a:solidFill>
                  <a:srgbClr val="002060"/>
                </a:solidFill>
                <a:latin typeface="Arial"/>
                <a:ea typeface="ＭＳ Ｐゴシック" charset="-128"/>
                <a:cs typeface="Arial"/>
              </a:rPr>
              <a:t>Small</a:t>
            </a:r>
            <a:r>
              <a:rPr lang="hu-HU" sz="1400" dirty="0" smtClean="0">
                <a:solidFill>
                  <a:srgbClr val="002060"/>
                </a:solidFill>
                <a:latin typeface="Arial"/>
                <a:ea typeface="ＭＳ Ｐゴシック" charset="-128"/>
                <a:cs typeface="Arial"/>
              </a:rPr>
              <a:t> </a:t>
            </a:r>
            <a:r>
              <a:rPr lang="hu-HU" sz="1400" dirty="0" err="1" smtClean="0">
                <a:solidFill>
                  <a:srgbClr val="002060"/>
                </a:solidFill>
                <a:latin typeface="Arial"/>
                <a:ea typeface="ＭＳ Ｐゴシック" charset="-128"/>
                <a:cs typeface="Arial"/>
              </a:rPr>
              <a:t>cells</a:t>
            </a:r>
            <a:r>
              <a:rPr lang="hu-HU" sz="1400" dirty="0" smtClean="0">
                <a:solidFill>
                  <a:srgbClr val="002060"/>
                </a:solidFill>
                <a:latin typeface="Arial"/>
                <a:ea typeface="ＭＳ Ｐゴシック" charset="-128"/>
                <a:cs typeface="Arial"/>
              </a:rPr>
              <a:t> and Ultra </a:t>
            </a:r>
            <a:r>
              <a:rPr lang="hu-HU" sz="1400" dirty="0" err="1" smtClean="0">
                <a:solidFill>
                  <a:srgbClr val="002060"/>
                </a:solidFill>
                <a:latin typeface="Arial"/>
                <a:ea typeface="ＭＳ Ｐゴシック" charset="-128"/>
                <a:cs typeface="Arial"/>
              </a:rPr>
              <a:t>dense</a:t>
            </a:r>
            <a:r>
              <a:rPr lang="hu-HU" sz="1400" dirty="0" smtClean="0">
                <a:solidFill>
                  <a:srgbClr val="002060"/>
                </a:solidFill>
                <a:latin typeface="Arial"/>
                <a:ea typeface="ＭＳ Ｐゴシック" charset="-128"/>
                <a:cs typeface="Arial"/>
              </a:rPr>
              <a:t> </a:t>
            </a:r>
            <a:r>
              <a:rPr lang="hu-HU" sz="1400" dirty="0" err="1" smtClean="0">
                <a:solidFill>
                  <a:srgbClr val="002060"/>
                </a:solidFill>
                <a:latin typeface="Arial"/>
                <a:ea typeface="ＭＳ Ｐゴシック" charset="-128"/>
                <a:cs typeface="Arial"/>
              </a:rPr>
              <a:t>network</a:t>
            </a:r>
            <a:r>
              <a:rPr lang="hu-HU" sz="1400" dirty="0" smtClean="0">
                <a:solidFill>
                  <a:srgbClr val="002060"/>
                </a:solidFill>
                <a:latin typeface="Arial"/>
                <a:ea typeface="ＭＳ Ｐゴシック" charset="-128"/>
                <a:cs typeface="Arial"/>
              </a:rPr>
              <a:t> </a:t>
            </a:r>
            <a:r>
              <a:rPr lang="hu-HU" sz="1400" dirty="0" err="1" smtClean="0">
                <a:solidFill>
                  <a:srgbClr val="002060"/>
                </a:solidFill>
                <a:latin typeface="Arial"/>
                <a:ea typeface="ＭＳ Ｐゴシック" charset="-128"/>
                <a:cs typeface="Arial"/>
              </a:rPr>
              <a:t>approaching</a:t>
            </a:r>
            <a:r>
              <a:rPr lang="hu-HU" sz="1400" dirty="0" smtClean="0">
                <a:solidFill>
                  <a:srgbClr val="002060"/>
                </a:solidFill>
                <a:latin typeface="Arial"/>
                <a:ea typeface="ＭＳ Ｐゴシック" charset="-128"/>
                <a:cs typeface="Arial"/>
              </a:rPr>
              <a:t> fix </a:t>
            </a:r>
            <a:r>
              <a:rPr lang="hu-HU" sz="1400" dirty="0" err="1" smtClean="0">
                <a:solidFill>
                  <a:srgbClr val="002060"/>
                </a:solidFill>
                <a:latin typeface="Arial"/>
                <a:ea typeface="ＭＳ Ｐゴシック" charset="-128"/>
                <a:cs typeface="Arial"/>
              </a:rPr>
              <a:t>network</a:t>
            </a:r>
            <a:r>
              <a:rPr lang="hu-HU" sz="1400" dirty="0" smtClean="0">
                <a:solidFill>
                  <a:srgbClr val="002060"/>
                </a:solidFill>
                <a:latin typeface="Arial"/>
                <a:ea typeface="ＭＳ Ｐゴシック" charset="-128"/>
                <a:cs typeface="Arial"/>
              </a:rPr>
              <a:t> </a:t>
            </a:r>
            <a:r>
              <a:rPr lang="hu-HU" sz="1400" dirty="0" err="1" smtClean="0">
                <a:solidFill>
                  <a:srgbClr val="002060"/>
                </a:solidFill>
                <a:latin typeface="Arial"/>
                <a:ea typeface="ＭＳ Ｐゴシック" charset="-128"/>
                <a:cs typeface="Arial"/>
              </a:rPr>
              <a:t>density</a:t>
            </a:r>
            <a:r>
              <a:rPr lang="hu-HU" sz="1400" dirty="0" smtClean="0">
                <a:solidFill>
                  <a:srgbClr val="002060"/>
                </a:solidFill>
                <a:latin typeface="Arial"/>
                <a:ea typeface="ＭＳ Ｐゴシック" charset="-128"/>
                <a:cs typeface="Arial"/>
              </a:rPr>
              <a:t> and </a:t>
            </a:r>
            <a:r>
              <a:rPr lang="hu-HU" sz="1400" dirty="0" err="1" smtClean="0">
                <a:solidFill>
                  <a:srgbClr val="002060"/>
                </a:solidFill>
                <a:latin typeface="Arial"/>
                <a:ea typeface="ＭＳ Ｐゴシック" charset="-128"/>
                <a:cs typeface="Arial"/>
              </a:rPr>
              <a:t>capability</a:t>
            </a:r>
            <a:endParaRPr lang="hu-HU" sz="1400" dirty="0" smtClean="0">
              <a:solidFill>
                <a:srgbClr val="002060"/>
              </a:solidFill>
              <a:latin typeface="Arial"/>
              <a:ea typeface="ＭＳ Ｐゴシック" charset="-128"/>
              <a:cs typeface="Arial"/>
            </a:endParaRPr>
          </a:p>
          <a:p>
            <a:pPr marL="450850" marR="0" lvl="0" indent="-273050" algn="l" defTabSz="4572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hu-HU" sz="140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Integration</a:t>
            </a:r>
            <a:r>
              <a:rPr kumimoji="0" lang="hu-HU" sz="140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 of </a:t>
            </a:r>
            <a:r>
              <a:rPr kumimoji="0" lang="hu-HU" sz="1400" i="0" u="none" strike="noStrike" kern="120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all</a:t>
            </a:r>
            <a:r>
              <a:rPr kumimoji="0" lang="hu-HU" sz="140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 </a:t>
            </a:r>
            <a:r>
              <a:rPr kumimoji="0" lang="hu-HU" sz="1400" i="0" u="none" strike="noStrike" kern="120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wireless</a:t>
            </a:r>
            <a:r>
              <a:rPr kumimoji="0" lang="hu-HU" sz="140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 </a:t>
            </a:r>
            <a:r>
              <a:rPr kumimoji="0" lang="hu-HU" sz="1400" i="0" u="none" strike="noStrike" kern="120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access</a:t>
            </a:r>
            <a:r>
              <a:rPr kumimoji="0" lang="hu-HU" sz="140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 </a:t>
            </a:r>
            <a:r>
              <a:rPr kumimoji="0" lang="hu-HU" sz="1400" i="0" u="none" strike="noStrike" kern="120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technologies</a:t>
            </a:r>
            <a:endParaRPr kumimoji="0" lang="hu-HU" sz="1400" i="0" u="none" strike="noStrike" kern="1200" cap="none" spc="0" normalizeH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/>
              <a:ea typeface="ＭＳ Ｐゴシック" charset="-128"/>
              <a:cs typeface="Arial"/>
            </a:endParaRPr>
          </a:p>
          <a:p>
            <a:pPr marL="450850" marR="0" lvl="0" indent="-273050" algn="l" defTabSz="4572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Pct val="100000"/>
              <a:buFont typeface="Arial" pitchFamily="34" charset="0"/>
              <a:buChar char="•"/>
              <a:tabLst/>
              <a:defRPr/>
            </a:pPr>
            <a:r>
              <a:rPr lang="hu-HU" sz="1400" baseline="0" dirty="0" smtClean="0">
                <a:solidFill>
                  <a:srgbClr val="002060"/>
                </a:solidFill>
                <a:latin typeface="Arial"/>
                <a:ea typeface="ＭＳ Ｐゴシック" charset="-128"/>
                <a:cs typeface="Arial"/>
              </a:rPr>
              <a:t>New </a:t>
            </a:r>
            <a:r>
              <a:rPr lang="hu-HU" sz="1400" baseline="0" dirty="0" err="1" smtClean="0">
                <a:solidFill>
                  <a:srgbClr val="002060"/>
                </a:solidFill>
                <a:latin typeface="Arial"/>
                <a:ea typeface="ＭＳ Ｐゴシック" charset="-128"/>
                <a:cs typeface="Arial"/>
              </a:rPr>
              <a:t>high</a:t>
            </a:r>
            <a:r>
              <a:rPr lang="hu-HU" sz="1400" baseline="0" dirty="0" smtClean="0">
                <a:solidFill>
                  <a:srgbClr val="002060"/>
                </a:solidFill>
                <a:latin typeface="Arial"/>
                <a:ea typeface="ＭＳ Ｐゴシック" charset="-128"/>
                <a:cs typeface="Arial"/>
              </a:rPr>
              <a:t> </a:t>
            </a:r>
            <a:r>
              <a:rPr lang="hu-HU" sz="1400" baseline="0" dirty="0" err="1" smtClean="0">
                <a:solidFill>
                  <a:srgbClr val="002060"/>
                </a:solidFill>
                <a:latin typeface="Arial"/>
                <a:ea typeface="ＭＳ Ｐゴシック" charset="-128"/>
                <a:cs typeface="Arial"/>
              </a:rPr>
              <a:t>freq</a:t>
            </a:r>
            <a:r>
              <a:rPr lang="hu-HU" sz="1400" baseline="0" dirty="0" smtClean="0">
                <a:solidFill>
                  <a:srgbClr val="002060"/>
                </a:solidFill>
                <a:latin typeface="Arial"/>
                <a:ea typeface="ＭＳ Ｐゴシック" charset="-128"/>
                <a:cs typeface="Arial"/>
              </a:rPr>
              <a:t>.  (70-85GHz) – </a:t>
            </a:r>
            <a:r>
              <a:rPr lang="hu-HU" sz="1400" baseline="0" dirty="0" err="1" smtClean="0">
                <a:solidFill>
                  <a:srgbClr val="002060"/>
                </a:solidFill>
                <a:latin typeface="Arial"/>
                <a:ea typeface="ＭＳ Ｐゴシック" charset="-128"/>
                <a:cs typeface="Arial"/>
              </a:rPr>
              <a:t>very</a:t>
            </a:r>
            <a:r>
              <a:rPr lang="hu-HU" sz="1400" baseline="0" dirty="0" smtClean="0">
                <a:solidFill>
                  <a:srgbClr val="002060"/>
                </a:solidFill>
                <a:latin typeface="Arial"/>
                <a:ea typeface="ＭＳ Ｐゴシック" charset="-128"/>
                <a:cs typeface="Arial"/>
              </a:rPr>
              <a:t> </a:t>
            </a:r>
            <a:r>
              <a:rPr lang="hu-HU" sz="1400" baseline="0" dirty="0" err="1" smtClean="0">
                <a:solidFill>
                  <a:srgbClr val="002060"/>
                </a:solidFill>
                <a:latin typeface="Arial"/>
                <a:ea typeface="ＭＳ Ｐゴシック" charset="-128"/>
                <a:cs typeface="Arial"/>
              </a:rPr>
              <a:t>small</a:t>
            </a:r>
            <a:r>
              <a:rPr lang="hu-HU" sz="1400" baseline="0" dirty="0" smtClean="0">
                <a:solidFill>
                  <a:srgbClr val="002060"/>
                </a:solidFill>
                <a:latin typeface="Arial"/>
                <a:ea typeface="ＭＳ Ｐゴシック" charset="-128"/>
                <a:cs typeface="Arial"/>
              </a:rPr>
              <a:t> </a:t>
            </a:r>
            <a:r>
              <a:rPr lang="hu-HU" sz="1400" baseline="0" dirty="0" err="1" smtClean="0">
                <a:solidFill>
                  <a:srgbClr val="002060"/>
                </a:solidFill>
                <a:latin typeface="Arial"/>
                <a:ea typeface="ＭＳ Ｐゴシック" charset="-128"/>
                <a:cs typeface="Arial"/>
              </a:rPr>
              <a:t>cell</a:t>
            </a:r>
            <a:r>
              <a:rPr lang="hu-HU" sz="1400" baseline="0" dirty="0" smtClean="0">
                <a:solidFill>
                  <a:srgbClr val="002060"/>
                </a:solidFill>
                <a:latin typeface="Arial"/>
                <a:ea typeface="ＭＳ Ｐゴシック" charset="-128"/>
                <a:cs typeface="Arial"/>
              </a:rPr>
              <a:t> </a:t>
            </a:r>
            <a:r>
              <a:rPr lang="hu-HU" sz="1400" baseline="0" dirty="0" err="1" smtClean="0">
                <a:solidFill>
                  <a:srgbClr val="002060"/>
                </a:solidFill>
                <a:latin typeface="Arial"/>
                <a:ea typeface="ＭＳ Ｐゴシック" charset="-128"/>
                <a:cs typeface="Arial"/>
              </a:rPr>
              <a:t>range</a:t>
            </a:r>
            <a:endParaRPr kumimoji="0" lang="hu-HU" sz="140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/>
              <a:ea typeface="ＭＳ Ｐゴシック" charset="-128"/>
              <a:cs typeface="Arial"/>
            </a:endParaRPr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8508" y="3423226"/>
            <a:ext cx="6547830" cy="2799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57200"/>
            <a:ext cx="7620000" cy="670956"/>
          </a:xfrm>
        </p:spPr>
        <p:txBody>
          <a:bodyPr/>
          <a:lstStyle/>
          <a:p>
            <a:r>
              <a:rPr lang="hu-HU" dirty="0" smtClean="0"/>
              <a:t>AGENDA</a:t>
            </a:r>
            <a:endParaRPr lang="hu-HU" dirty="0"/>
          </a:p>
        </p:txBody>
      </p:sp>
      <p:sp>
        <p:nvSpPr>
          <p:cNvPr id="4" name="Rounded Rectangle 3"/>
          <p:cNvSpPr/>
          <p:nvPr/>
        </p:nvSpPr>
        <p:spPr bwMode="auto">
          <a:xfrm>
            <a:off x="878774" y="1555714"/>
            <a:ext cx="5783283" cy="581891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1.  Spectrum</a:t>
            </a:r>
          </a:p>
        </p:txBody>
      </p:sp>
      <p:sp>
        <p:nvSpPr>
          <p:cNvPr id="5" name="Rounded Rectangle 4"/>
          <p:cNvSpPr/>
          <p:nvPr/>
        </p:nvSpPr>
        <p:spPr bwMode="auto">
          <a:xfrm>
            <a:off x="864919" y="2195003"/>
            <a:ext cx="5783283" cy="581891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smtClean="0">
                <a:latin typeface="Arial" pitchFamily="34" charset="0"/>
                <a:cs typeface="Arial" pitchFamily="34" charset="0"/>
              </a:rPr>
              <a:t>2</a:t>
            </a:r>
            <a:r>
              <a: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.  Coverge </a:t>
            </a:r>
          </a:p>
        </p:txBody>
      </p:sp>
      <p:sp>
        <p:nvSpPr>
          <p:cNvPr id="6" name="Rounded Rectangle 5"/>
          <p:cNvSpPr/>
          <p:nvPr/>
        </p:nvSpPr>
        <p:spPr bwMode="auto">
          <a:xfrm>
            <a:off x="864919" y="2836269"/>
            <a:ext cx="5783283" cy="581891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smtClean="0">
                <a:latin typeface="Arial" pitchFamily="34" charset="0"/>
                <a:cs typeface="Arial" pitchFamily="34" charset="0"/>
              </a:rPr>
              <a:t>3</a:t>
            </a:r>
            <a:r>
              <a: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.  Capacity </a:t>
            </a:r>
          </a:p>
        </p:txBody>
      </p:sp>
      <p:sp>
        <p:nvSpPr>
          <p:cNvPr id="8" name="Rounded Rectangle 7"/>
          <p:cNvSpPr/>
          <p:nvPr/>
        </p:nvSpPr>
        <p:spPr bwMode="auto">
          <a:xfrm>
            <a:off x="841168" y="3536930"/>
            <a:ext cx="5783283" cy="581891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smtClean="0">
                <a:latin typeface="Arial" pitchFamily="34" charset="0"/>
                <a:cs typeface="Arial" pitchFamily="34" charset="0"/>
              </a:rPr>
              <a:t>5</a:t>
            </a:r>
            <a:r>
              <a:rPr kumimoji="0" lang="en-US" sz="2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.  Dimensioning Excercise </a:t>
            </a:r>
          </a:p>
        </p:txBody>
      </p:sp>
      <p:sp>
        <p:nvSpPr>
          <p:cNvPr id="10" name="Rounded Rectangle 9"/>
          <p:cNvSpPr/>
          <p:nvPr/>
        </p:nvSpPr>
        <p:spPr bwMode="auto">
          <a:xfrm>
            <a:off x="827314" y="4164342"/>
            <a:ext cx="5783283" cy="581891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6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.  How to make</a:t>
            </a:r>
            <a:r>
              <a:rPr kumimoji="0" lang="en-US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hu-HU" sz="2000" b="0" i="0" u="none" strike="noStrike" cap="none" normalizeH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the</a:t>
            </a:r>
            <a:r>
              <a:rPr kumimoji="0" lang="hu-HU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en-US" sz="20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network more efficient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11" name="Rounded Rectangle 10"/>
          <p:cNvSpPr/>
          <p:nvPr/>
        </p:nvSpPr>
        <p:spPr bwMode="auto">
          <a:xfrm>
            <a:off x="815438" y="4793735"/>
            <a:ext cx="5783283" cy="581891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000" dirty="0" smtClean="0">
                <a:latin typeface="Arial" pitchFamily="34" charset="0"/>
                <a:cs typeface="Arial" pitchFamily="34" charset="0"/>
              </a:rPr>
              <a:t>7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. </a:t>
            </a:r>
            <a:r>
              <a:rPr kumimoji="0" lang="hu-H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Summary</a:t>
            </a:r>
          </a:p>
        </p:txBody>
      </p:sp>
      <p:sp>
        <p:nvSpPr>
          <p:cNvPr id="12" name="Oval 11"/>
          <p:cNvSpPr/>
          <p:nvPr/>
        </p:nvSpPr>
        <p:spPr bwMode="auto">
          <a:xfrm>
            <a:off x="680625" y="1591291"/>
            <a:ext cx="504000" cy="504000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1.</a:t>
            </a:r>
          </a:p>
        </p:txBody>
      </p:sp>
      <p:sp>
        <p:nvSpPr>
          <p:cNvPr id="13" name="Oval 12"/>
          <p:cNvSpPr/>
          <p:nvPr/>
        </p:nvSpPr>
        <p:spPr bwMode="auto">
          <a:xfrm>
            <a:off x="680625" y="2218703"/>
            <a:ext cx="504000" cy="504000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2.</a:t>
            </a:r>
          </a:p>
        </p:txBody>
      </p:sp>
      <p:sp>
        <p:nvSpPr>
          <p:cNvPr id="14" name="Oval 13"/>
          <p:cNvSpPr/>
          <p:nvPr/>
        </p:nvSpPr>
        <p:spPr bwMode="auto">
          <a:xfrm>
            <a:off x="680625" y="2883719"/>
            <a:ext cx="504000" cy="504000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3.</a:t>
            </a: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Oval 15"/>
          <p:cNvSpPr/>
          <p:nvPr/>
        </p:nvSpPr>
        <p:spPr bwMode="auto">
          <a:xfrm>
            <a:off x="680625" y="3570527"/>
            <a:ext cx="504000" cy="504000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hu-H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17" name="Oval 16"/>
          <p:cNvSpPr/>
          <p:nvPr/>
        </p:nvSpPr>
        <p:spPr bwMode="auto">
          <a:xfrm>
            <a:off x="680625" y="4188043"/>
            <a:ext cx="504000" cy="504000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hu-H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5</a:t>
            </a:r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Oval 17"/>
          <p:cNvSpPr/>
          <p:nvPr/>
        </p:nvSpPr>
        <p:spPr bwMode="auto">
          <a:xfrm>
            <a:off x="680625" y="4815457"/>
            <a:ext cx="504000" cy="504000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hu-H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6</a:t>
            </a:r>
            <a:r>
              <a:rPr lang="en-US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.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AutoShape 2"/>
          <p:cNvSpPr>
            <a:spLocks noChangeArrowheads="1"/>
          </p:cNvSpPr>
          <p:nvPr/>
        </p:nvSpPr>
        <p:spPr bwMode="auto">
          <a:xfrm>
            <a:off x="284163" y="1050925"/>
            <a:ext cx="8464550" cy="5257800"/>
          </a:xfrm>
          <a:prstGeom prst="roundRect">
            <a:avLst>
              <a:gd name="adj" fmla="val 662"/>
            </a:avLst>
          </a:prstGeom>
          <a:solidFill>
            <a:srgbClr val="EAEAEA"/>
          </a:solidFill>
          <a:ln w="12700">
            <a:solidFill>
              <a:srgbClr val="DDDDDD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Char char="•"/>
            </a:pPr>
            <a:endParaRPr kumimoji="1" lang="zh-CN" altLang="zh-CN" b="1">
              <a:solidFill>
                <a:schemeClr val="bg1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056" name="Rectangle 108"/>
          <p:cNvSpPr>
            <a:spLocks noGrp="1" noChangeArrowheads="1"/>
          </p:cNvSpPr>
          <p:nvPr>
            <p:ph type="title"/>
          </p:nvPr>
        </p:nvSpPr>
        <p:spPr>
          <a:xfrm>
            <a:off x="685800" y="0"/>
            <a:ext cx="7620000" cy="914400"/>
          </a:xfrm>
        </p:spPr>
        <p:txBody>
          <a:bodyPr/>
          <a:lstStyle/>
          <a:p>
            <a:pPr eaLnBrk="1" hangingPunct="1"/>
            <a:r>
              <a:rPr lang="en-US" altLang="zh-CN" dirty="0" smtClean="0"/>
              <a:t>ZTE All-around LTE Solution</a:t>
            </a:r>
          </a:p>
        </p:txBody>
      </p:sp>
      <p:sp>
        <p:nvSpPr>
          <p:cNvPr id="2057" name="AutoShape 3"/>
          <p:cNvSpPr>
            <a:spLocks noChangeArrowheads="1"/>
          </p:cNvSpPr>
          <p:nvPr/>
        </p:nvSpPr>
        <p:spPr bwMode="auto">
          <a:xfrm>
            <a:off x="6443663" y="1339850"/>
            <a:ext cx="2143125" cy="4752975"/>
          </a:xfrm>
          <a:prstGeom prst="roundRect">
            <a:avLst>
              <a:gd name="adj" fmla="val 3884"/>
            </a:avLst>
          </a:prstGeom>
          <a:solidFill>
            <a:srgbClr val="0087E2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 eaLnBrk="0" hangingPunct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kumimoji="1" lang="zh-CN" altLang="zh-CN" sz="1800" b="1">
              <a:solidFill>
                <a:schemeClr val="bg1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058" name="Text Box 14"/>
          <p:cNvSpPr txBox="1">
            <a:spLocks noChangeArrowheads="1"/>
          </p:cNvSpPr>
          <p:nvPr/>
        </p:nvSpPr>
        <p:spPr bwMode="auto">
          <a:xfrm>
            <a:off x="6948488" y="1339850"/>
            <a:ext cx="1081087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0" hangingPunct="0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kumimoji="1" lang="en-US" altLang="zh-CN" b="1" i="1">
                <a:solidFill>
                  <a:schemeClr val="bg1"/>
                </a:solidFill>
                <a:ea typeface="宋体" pitchFamily="2" charset="-122"/>
                <a:cs typeface="Arial" pitchFamily="34" charset="0"/>
              </a:rPr>
              <a:t>EPC</a:t>
            </a:r>
          </a:p>
        </p:txBody>
      </p:sp>
      <p:sp>
        <p:nvSpPr>
          <p:cNvPr id="2059" name="AutoShape 57"/>
          <p:cNvSpPr>
            <a:spLocks noChangeArrowheads="1"/>
          </p:cNvSpPr>
          <p:nvPr/>
        </p:nvSpPr>
        <p:spPr bwMode="auto">
          <a:xfrm>
            <a:off x="407988" y="1339850"/>
            <a:ext cx="1008062" cy="4756150"/>
          </a:xfrm>
          <a:prstGeom prst="roundRect">
            <a:avLst>
              <a:gd name="adj" fmla="val 10745"/>
            </a:avLst>
          </a:prstGeom>
          <a:solidFill>
            <a:srgbClr val="0087E2"/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 eaLnBrk="0" hangingPunct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kumimoji="1" lang="zh-CN" altLang="zh-CN" sz="1800" b="1">
              <a:solidFill>
                <a:schemeClr val="bg1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2060" name="Text Box 58"/>
          <p:cNvSpPr txBox="1">
            <a:spLocks noChangeArrowheads="1"/>
          </p:cNvSpPr>
          <p:nvPr/>
        </p:nvSpPr>
        <p:spPr bwMode="auto">
          <a:xfrm>
            <a:off x="334963" y="1339850"/>
            <a:ext cx="1081087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 algn="ctr" eaLnBrk="0" hangingPunct="0"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kumimoji="1" lang="en-US" altLang="zh-CN" b="1" i="1">
                <a:solidFill>
                  <a:schemeClr val="bg1"/>
                </a:solidFill>
                <a:ea typeface="宋体" pitchFamily="2" charset="-122"/>
                <a:cs typeface="Arial" pitchFamily="34" charset="0"/>
              </a:rPr>
              <a:t>UE</a:t>
            </a: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6472238" y="2490788"/>
            <a:ext cx="2120900" cy="2074862"/>
            <a:chOff x="4077" y="1479"/>
            <a:chExt cx="1336" cy="1307"/>
          </a:xfrm>
        </p:grpSpPr>
        <p:sp>
          <p:nvSpPr>
            <p:cNvPr id="2123" name="Oval 6"/>
            <p:cNvSpPr>
              <a:spLocks noChangeArrowheads="1"/>
            </p:cNvSpPr>
            <p:nvPr/>
          </p:nvSpPr>
          <p:spPr bwMode="auto">
            <a:xfrm>
              <a:off x="4249" y="1676"/>
              <a:ext cx="878" cy="878"/>
            </a:xfrm>
            <a:prstGeom prst="ellipse">
              <a:avLst/>
            </a:prstGeom>
            <a:noFill/>
            <a:ln w="28575" algn="ctr">
              <a:solidFill>
                <a:schemeClr val="bg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 eaLnBrk="0" hangingPunct="0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kumimoji="1" lang="zh-CN" altLang="zh-CN" sz="1800" b="1">
                <a:solidFill>
                  <a:schemeClr val="bg1"/>
                </a:solidFill>
                <a:latin typeface="Times New Roman" pitchFamily="18" charset="0"/>
                <a:ea typeface="宋体" pitchFamily="2" charset="-122"/>
              </a:endParaRPr>
            </a:p>
          </p:txBody>
        </p:sp>
        <p:grpSp>
          <p:nvGrpSpPr>
            <p:cNvPr id="3" name="Group 7"/>
            <p:cNvGrpSpPr>
              <a:grpSpLocks/>
            </p:cNvGrpSpPr>
            <p:nvPr/>
          </p:nvGrpSpPr>
          <p:grpSpPr bwMode="auto">
            <a:xfrm>
              <a:off x="4983" y="1797"/>
              <a:ext cx="420" cy="359"/>
              <a:chOff x="4163" y="2251"/>
              <a:chExt cx="531" cy="454"/>
            </a:xfrm>
          </p:grpSpPr>
          <p:sp>
            <p:nvSpPr>
              <p:cNvPr id="2150" name="AutoShape 8"/>
              <p:cNvSpPr>
                <a:spLocks noChangeArrowheads="1"/>
              </p:cNvSpPr>
              <p:nvPr/>
            </p:nvSpPr>
            <p:spPr bwMode="auto">
              <a:xfrm>
                <a:off x="4163" y="2251"/>
                <a:ext cx="499" cy="454"/>
              </a:xfrm>
              <a:prstGeom prst="roundRect">
                <a:avLst>
                  <a:gd name="adj" fmla="val 16667"/>
                </a:avLst>
              </a:prstGeom>
              <a:solidFill>
                <a:srgbClr val="808000">
                  <a:alpha val="79999"/>
                </a:srgbClr>
              </a:solidFill>
              <a:ln w="9525" algn="ctr">
                <a:solidFill>
                  <a:schemeClr val="bg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algn="ctr" eaLnBrk="0" hangingPunct="0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endParaRPr kumimoji="1" lang="zh-CN" altLang="zh-CN" sz="1800" b="1">
                  <a:solidFill>
                    <a:schemeClr val="bg1"/>
                  </a:solidFill>
                  <a:latin typeface="Times New Roman" pitchFamily="18" charset="0"/>
                  <a:ea typeface="宋体" pitchFamily="2" charset="-122"/>
                </a:endParaRPr>
              </a:p>
            </p:txBody>
          </p:sp>
          <p:grpSp>
            <p:nvGrpSpPr>
              <p:cNvPr id="4" name="Group 9"/>
              <p:cNvGrpSpPr>
                <a:grpSpLocks/>
              </p:cNvGrpSpPr>
              <p:nvPr/>
            </p:nvGrpSpPr>
            <p:grpSpPr bwMode="auto">
              <a:xfrm>
                <a:off x="4211" y="2341"/>
                <a:ext cx="483" cy="325"/>
                <a:chOff x="4448" y="1067"/>
                <a:chExt cx="483" cy="325"/>
              </a:xfrm>
            </p:grpSpPr>
            <p:pic>
              <p:nvPicPr>
                <p:cNvPr id="2152" name="Picture 10" descr="MSC Server2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/>
                <a:stretch>
                  <a:fillRect/>
                </a:stretch>
              </p:blipFill>
              <p:spPr bwMode="auto">
                <a:xfrm>
                  <a:off x="4696" y="1215"/>
                  <a:ext cx="123" cy="99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153" name="Picture 11" descr="MSC Server2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4727" y="1067"/>
                  <a:ext cx="123" cy="9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2154" name="Picture 12" descr="MSC Server2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4448" y="1096"/>
                  <a:ext cx="123" cy="98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155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4467" y="1174"/>
                  <a:ext cx="464" cy="218"/>
                </a:xfrm>
                <a:prstGeom prst="rect">
                  <a:avLst/>
                </a:prstGeom>
                <a:noFill/>
                <a:ln w="15875" algn="ctr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lnSpc>
                      <a:spcPct val="100000"/>
                    </a:lnSpc>
                    <a:spcBef>
                      <a:spcPct val="50000"/>
                    </a:spcBef>
                    <a:buClrTx/>
                    <a:buSzTx/>
                    <a:buFontTx/>
                    <a:buNone/>
                  </a:pPr>
                  <a:r>
                    <a:rPr lang="en-US" altLang="zh-CN" sz="1200" b="1" i="1">
                      <a:solidFill>
                        <a:schemeClr val="bg1"/>
                      </a:solidFill>
                      <a:ea typeface="宋体" pitchFamily="2" charset="-122"/>
                    </a:rPr>
                    <a:t>IMS</a:t>
                  </a:r>
                </a:p>
              </p:txBody>
            </p:sp>
          </p:grpSp>
        </p:grpSp>
        <p:sp>
          <p:nvSpPr>
            <p:cNvPr id="2125" name="Text Box 22"/>
            <p:cNvSpPr txBox="1">
              <a:spLocks noChangeArrowheads="1"/>
            </p:cNvSpPr>
            <p:nvPr/>
          </p:nvSpPr>
          <p:spPr bwMode="auto">
            <a:xfrm>
              <a:off x="4336" y="1488"/>
              <a:ext cx="457" cy="173"/>
            </a:xfrm>
            <a:prstGeom prst="rect">
              <a:avLst/>
            </a:prstGeom>
            <a:noFill/>
            <a:ln w="1587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1200" b="1">
                  <a:solidFill>
                    <a:schemeClr val="bg1"/>
                  </a:solidFill>
                  <a:ea typeface="宋体" pitchFamily="2" charset="-122"/>
                </a:rPr>
                <a:t>HSS</a:t>
              </a:r>
            </a:p>
          </p:txBody>
        </p:sp>
        <p:sp>
          <p:nvSpPr>
            <p:cNvPr id="2126" name="Text Box 23"/>
            <p:cNvSpPr txBox="1">
              <a:spLocks noChangeArrowheads="1"/>
            </p:cNvSpPr>
            <p:nvPr/>
          </p:nvSpPr>
          <p:spPr bwMode="auto">
            <a:xfrm>
              <a:off x="4611" y="2613"/>
              <a:ext cx="439" cy="173"/>
            </a:xfrm>
            <a:prstGeom prst="rect">
              <a:avLst/>
            </a:prstGeom>
            <a:noFill/>
            <a:ln w="1587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1200" b="1">
                  <a:solidFill>
                    <a:schemeClr val="bg1"/>
                  </a:solidFill>
                  <a:ea typeface="宋体" pitchFamily="2" charset="-122"/>
                </a:rPr>
                <a:t>PGW</a:t>
              </a:r>
            </a:p>
          </p:txBody>
        </p:sp>
        <p:sp>
          <p:nvSpPr>
            <p:cNvPr id="2127" name="Text Box 24"/>
            <p:cNvSpPr txBox="1">
              <a:spLocks noChangeArrowheads="1"/>
            </p:cNvSpPr>
            <p:nvPr/>
          </p:nvSpPr>
          <p:spPr bwMode="auto">
            <a:xfrm>
              <a:off x="4112" y="2577"/>
              <a:ext cx="732" cy="173"/>
            </a:xfrm>
            <a:prstGeom prst="rect">
              <a:avLst/>
            </a:prstGeom>
            <a:noFill/>
            <a:ln w="1587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1200" b="1">
                  <a:solidFill>
                    <a:schemeClr val="bg1"/>
                  </a:solidFill>
                  <a:ea typeface="宋体" pitchFamily="2" charset="-122"/>
                </a:rPr>
                <a:t>MME/SGW</a:t>
              </a:r>
            </a:p>
          </p:txBody>
        </p:sp>
        <p:grpSp>
          <p:nvGrpSpPr>
            <p:cNvPr id="5" name="Group 25"/>
            <p:cNvGrpSpPr>
              <a:grpSpLocks/>
            </p:cNvGrpSpPr>
            <p:nvPr/>
          </p:nvGrpSpPr>
          <p:grpSpPr bwMode="auto">
            <a:xfrm>
              <a:off x="4447" y="1661"/>
              <a:ext cx="119" cy="136"/>
              <a:chOff x="432" y="3360"/>
              <a:chExt cx="432" cy="468"/>
            </a:xfrm>
          </p:grpSpPr>
          <p:grpSp>
            <p:nvGrpSpPr>
              <p:cNvPr id="6" name="Group 26"/>
              <p:cNvGrpSpPr>
                <a:grpSpLocks/>
              </p:cNvGrpSpPr>
              <p:nvPr/>
            </p:nvGrpSpPr>
            <p:grpSpPr bwMode="auto">
              <a:xfrm>
                <a:off x="432" y="3600"/>
                <a:ext cx="432" cy="228"/>
                <a:chOff x="432" y="288"/>
                <a:chExt cx="1488" cy="372"/>
              </a:xfrm>
            </p:grpSpPr>
            <p:sp>
              <p:nvSpPr>
                <p:cNvPr id="2148" name="Oval 27"/>
                <p:cNvSpPr>
                  <a:spLocks noChangeArrowheads="1"/>
                </p:cNvSpPr>
                <p:nvPr/>
              </p:nvSpPr>
              <p:spPr bwMode="auto">
                <a:xfrm>
                  <a:off x="432" y="324"/>
                  <a:ext cx="1488" cy="336"/>
                </a:xfrm>
                <a:prstGeom prst="ellipse">
                  <a:avLst/>
                </a:pr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00000"/>
                    </a:lnSpc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kumimoji="1" lang="zh-CN" altLang="zh-CN" sz="1800" b="1">
                    <a:solidFill>
                      <a:schemeClr val="bg1"/>
                    </a:solidFill>
                    <a:latin typeface="Times New Roman" pitchFamily="18" charset="0"/>
                    <a:ea typeface="宋体" pitchFamily="2" charset="-122"/>
                  </a:endParaRPr>
                </a:p>
              </p:txBody>
            </p:sp>
            <p:sp>
              <p:nvSpPr>
                <p:cNvPr id="292892" name="Oval 28"/>
                <p:cNvSpPr>
                  <a:spLocks noChangeArrowheads="1"/>
                </p:cNvSpPr>
                <p:nvPr/>
              </p:nvSpPr>
              <p:spPr bwMode="auto">
                <a:xfrm>
                  <a:off x="432" y="289"/>
                  <a:ext cx="1488" cy="33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folHlink"/>
                    </a:gs>
                    <a:gs pos="100000">
                      <a:schemeClr val="folHlink">
                        <a:gamma/>
                        <a:shade val="66275"/>
                        <a:invGamma/>
                      </a:schemeClr>
                    </a:gs>
                  </a:gsLst>
                  <a:lin ang="27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00000"/>
                    </a:lnSpc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kumimoji="1" lang="zh-CN" altLang="en-US" sz="1800" b="1">
                    <a:solidFill>
                      <a:schemeClr val="bg1"/>
                    </a:solidFill>
                    <a:latin typeface="Times New Roman" pitchFamily="18" charset="0"/>
                    <a:ea typeface="宋体" pitchFamily="2" charset="-122"/>
                  </a:endParaRPr>
                </a:p>
              </p:txBody>
            </p:sp>
          </p:grpSp>
          <p:grpSp>
            <p:nvGrpSpPr>
              <p:cNvPr id="7" name="Group 29"/>
              <p:cNvGrpSpPr>
                <a:grpSpLocks/>
              </p:cNvGrpSpPr>
              <p:nvPr/>
            </p:nvGrpSpPr>
            <p:grpSpPr bwMode="auto">
              <a:xfrm>
                <a:off x="432" y="3552"/>
                <a:ext cx="432" cy="228"/>
                <a:chOff x="432" y="288"/>
                <a:chExt cx="1488" cy="372"/>
              </a:xfrm>
            </p:grpSpPr>
            <p:sp>
              <p:nvSpPr>
                <p:cNvPr id="2146" name="Oval 30"/>
                <p:cNvSpPr>
                  <a:spLocks noChangeArrowheads="1"/>
                </p:cNvSpPr>
                <p:nvPr/>
              </p:nvSpPr>
              <p:spPr bwMode="auto">
                <a:xfrm>
                  <a:off x="432" y="324"/>
                  <a:ext cx="1488" cy="336"/>
                </a:xfrm>
                <a:prstGeom prst="ellipse">
                  <a:avLst/>
                </a:pr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00000"/>
                    </a:lnSpc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kumimoji="1" lang="zh-CN" altLang="zh-CN" sz="1800" b="1">
                    <a:solidFill>
                      <a:schemeClr val="bg1"/>
                    </a:solidFill>
                    <a:latin typeface="Times New Roman" pitchFamily="18" charset="0"/>
                    <a:ea typeface="宋体" pitchFamily="2" charset="-122"/>
                  </a:endParaRPr>
                </a:p>
              </p:txBody>
            </p:sp>
            <p:sp>
              <p:nvSpPr>
                <p:cNvPr id="292895" name="Oval 31"/>
                <p:cNvSpPr>
                  <a:spLocks noChangeArrowheads="1"/>
                </p:cNvSpPr>
                <p:nvPr/>
              </p:nvSpPr>
              <p:spPr bwMode="auto">
                <a:xfrm>
                  <a:off x="432" y="289"/>
                  <a:ext cx="1488" cy="331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folHlink"/>
                    </a:gs>
                    <a:gs pos="100000">
                      <a:schemeClr val="folHlink">
                        <a:gamma/>
                        <a:shade val="66275"/>
                        <a:invGamma/>
                      </a:schemeClr>
                    </a:gs>
                  </a:gsLst>
                  <a:lin ang="27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00000"/>
                    </a:lnSpc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kumimoji="1" lang="zh-CN" altLang="en-US" sz="1800" b="1">
                    <a:solidFill>
                      <a:schemeClr val="bg1"/>
                    </a:solidFill>
                    <a:latin typeface="Times New Roman" pitchFamily="18" charset="0"/>
                    <a:ea typeface="宋体" pitchFamily="2" charset="-122"/>
                  </a:endParaRPr>
                </a:p>
              </p:txBody>
            </p:sp>
          </p:grpSp>
          <p:grpSp>
            <p:nvGrpSpPr>
              <p:cNvPr id="8" name="Group 32"/>
              <p:cNvGrpSpPr>
                <a:grpSpLocks/>
              </p:cNvGrpSpPr>
              <p:nvPr/>
            </p:nvGrpSpPr>
            <p:grpSpPr bwMode="auto">
              <a:xfrm>
                <a:off x="432" y="3504"/>
                <a:ext cx="432" cy="228"/>
                <a:chOff x="432" y="288"/>
                <a:chExt cx="1488" cy="372"/>
              </a:xfrm>
            </p:grpSpPr>
            <p:sp>
              <p:nvSpPr>
                <p:cNvPr id="2144" name="Oval 33"/>
                <p:cNvSpPr>
                  <a:spLocks noChangeArrowheads="1"/>
                </p:cNvSpPr>
                <p:nvPr/>
              </p:nvSpPr>
              <p:spPr bwMode="auto">
                <a:xfrm>
                  <a:off x="432" y="324"/>
                  <a:ext cx="1488" cy="336"/>
                </a:xfrm>
                <a:prstGeom prst="ellipse">
                  <a:avLst/>
                </a:pr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00000"/>
                    </a:lnSpc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kumimoji="1" lang="zh-CN" altLang="zh-CN" sz="1800" b="1">
                    <a:solidFill>
                      <a:schemeClr val="bg1"/>
                    </a:solidFill>
                    <a:latin typeface="Times New Roman" pitchFamily="18" charset="0"/>
                    <a:ea typeface="宋体" pitchFamily="2" charset="-122"/>
                  </a:endParaRPr>
                </a:p>
              </p:txBody>
            </p:sp>
            <p:sp>
              <p:nvSpPr>
                <p:cNvPr id="292898" name="Oval 34"/>
                <p:cNvSpPr>
                  <a:spLocks noChangeArrowheads="1"/>
                </p:cNvSpPr>
                <p:nvPr/>
              </p:nvSpPr>
              <p:spPr bwMode="auto">
                <a:xfrm>
                  <a:off x="432" y="289"/>
                  <a:ext cx="1488" cy="33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folHlink"/>
                    </a:gs>
                    <a:gs pos="100000">
                      <a:schemeClr val="folHlink">
                        <a:gamma/>
                        <a:shade val="66275"/>
                        <a:invGamma/>
                      </a:schemeClr>
                    </a:gs>
                  </a:gsLst>
                  <a:lin ang="27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00000"/>
                    </a:lnSpc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kumimoji="1" lang="zh-CN" altLang="en-US" sz="1800" b="1">
                    <a:solidFill>
                      <a:schemeClr val="bg1"/>
                    </a:solidFill>
                    <a:latin typeface="Times New Roman" pitchFamily="18" charset="0"/>
                    <a:ea typeface="宋体" pitchFamily="2" charset="-122"/>
                  </a:endParaRPr>
                </a:p>
              </p:txBody>
            </p:sp>
          </p:grpSp>
          <p:grpSp>
            <p:nvGrpSpPr>
              <p:cNvPr id="9" name="Group 35"/>
              <p:cNvGrpSpPr>
                <a:grpSpLocks/>
              </p:cNvGrpSpPr>
              <p:nvPr/>
            </p:nvGrpSpPr>
            <p:grpSpPr bwMode="auto">
              <a:xfrm>
                <a:off x="432" y="3456"/>
                <a:ext cx="432" cy="228"/>
                <a:chOff x="432" y="288"/>
                <a:chExt cx="1488" cy="372"/>
              </a:xfrm>
            </p:grpSpPr>
            <p:sp>
              <p:nvSpPr>
                <p:cNvPr id="2142" name="Oval 36"/>
                <p:cNvSpPr>
                  <a:spLocks noChangeArrowheads="1"/>
                </p:cNvSpPr>
                <p:nvPr/>
              </p:nvSpPr>
              <p:spPr bwMode="auto">
                <a:xfrm>
                  <a:off x="432" y="324"/>
                  <a:ext cx="1488" cy="336"/>
                </a:xfrm>
                <a:prstGeom prst="ellipse">
                  <a:avLst/>
                </a:pr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00000"/>
                    </a:lnSpc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kumimoji="1" lang="zh-CN" altLang="zh-CN" sz="1800" b="1">
                    <a:solidFill>
                      <a:schemeClr val="bg1"/>
                    </a:solidFill>
                    <a:latin typeface="Times New Roman" pitchFamily="18" charset="0"/>
                    <a:ea typeface="宋体" pitchFamily="2" charset="-122"/>
                  </a:endParaRPr>
                </a:p>
              </p:txBody>
            </p:sp>
            <p:sp>
              <p:nvSpPr>
                <p:cNvPr id="292901" name="Oval 37"/>
                <p:cNvSpPr>
                  <a:spLocks noChangeArrowheads="1"/>
                </p:cNvSpPr>
                <p:nvPr/>
              </p:nvSpPr>
              <p:spPr bwMode="auto">
                <a:xfrm>
                  <a:off x="432" y="289"/>
                  <a:ext cx="1488" cy="331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folHlink"/>
                    </a:gs>
                    <a:gs pos="100000">
                      <a:schemeClr val="folHlink">
                        <a:gamma/>
                        <a:shade val="66275"/>
                        <a:invGamma/>
                      </a:schemeClr>
                    </a:gs>
                  </a:gsLst>
                  <a:lin ang="27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00000"/>
                    </a:lnSpc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kumimoji="1" lang="zh-CN" altLang="en-US" sz="1800" b="1">
                    <a:solidFill>
                      <a:schemeClr val="bg1"/>
                    </a:solidFill>
                    <a:latin typeface="Times New Roman" pitchFamily="18" charset="0"/>
                    <a:ea typeface="宋体" pitchFamily="2" charset="-122"/>
                  </a:endParaRPr>
                </a:p>
              </p:txBody>
            </p:sp>
          </p:grpSp>
          <p:grpSp>
            <p:nvGrpSpPr>
              <p:cNvPr id="10" name="Group 38"/>
              <p:cNvGrpSpPr>
                <a:grpSpLocks/>
              </p:cNvGrpSpPr>
              <p:nvPr/>
            </p:nvGrpSpPr>
            <p:grpSpPr bwMode="auto">
              <a:xfrm>
                <a:off x="432" y="3408"/>
                <a:ext cx="432" cy="228"/>
                <a:chOff x="432" y="288"/>
                <a:chExt cx="1488" cy="372"/>
              </a:xfrm>
            </p:grpSpPr>
            <p:sp>
              <p:nvSpPr>
                <p:cNvPr id="2140" name="Oval 39"/>
                <p:cNvSpPr>
                  <a:spLocks noChangeArrowheads="1"/>
                </p:cNvSpPr>
                <p:nvPr/>
              </p:nvSpPr>
              <p:spPr bwMode="auto">
                <a:xfrm>
                  <a:off x="432" y="324"/>
                  <a:ext cx="1488" cy="336"/>
                </a:xfrm>
                <a:prstGeom prst="ellipse">
                  <a:avLst/>
                </a:pr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00000"/>
                    </a:lnSpc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kumimoji="1" lang="zh-CN" altLang="zh-CN" sz="1800" b="1">
                    <a:solidFill>
                      <a:schemeClr val="bg1"/>
                    </a:solidFill>
                    <a:latin typeface="Times New Roman" pitchFamily="18" charset="0"/>
                    <a:ea typeface="宋体" pitchFamily="2" charset="-122"/>
                  </a:endParaRPr>
                </a:p>
              </p:txBody>
            </p:sp>
            <p:sp>
              <p:nvSpPr>
                <p:cNvPr id="292904" name="Oval 40"/>
                <p:cNvSpPr>
                  <a:spLocks noChangeArrowheads="1"/>
                </p:cNvSpPr>
                <p:nvPr/>
              </p:nvSpPr>
              <p:spPr bwMode="auto">
                <a:xfrm>
                  <a:off x="432" y="288"/>
                  <a:ext cx="1488" cy="33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folHlink"/>
                    </a:gs>
                    <a:gs pos="100000">
                      <a:schemeClr val="folHlink">
                        <a:gamma/>
                        <a:shade val="66275"/>
                        <a:invGamma/>
                      </a:schemeClr>
                    </a:gs>
                  </a:gsLst>
                  <a:lin ang="27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00000"/>
                    </a:lnSpc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kumimoji="1" lang="zh-CN" altLang="en-US" sz="1800" b="1">
                    <a:solidFill>
                      <a:schemeClr val="bg1"/>
                    </a:solidFill>
                    <a:latin typeface="Times New Roman" pitchFamily="18" charset="0"/>
                    <a:ea typeface="宋体" pitchFamily="2" charset="-122"/>
                  </a:endParaRPr>
                </a:p>
              </p:txBody>
            </p:sp>
          </p:grpSp>
          <p:grpSp>
            <p:nvGrpSpPr>
              <p:cNvPr id="11" name="Group 41"/>
              <p:cNvGrpSpPr>
                <a:grpSpLocks/>
              </p:cNvGrpSpPr>
              <p:nvPr/>
            </p:nvGrpSpPr>
            <p:grpSpPr bwMode="auto">
              <a:xfrm>
                <a:off x="432" y="3360"/>
                <a:ext cx="432" cy="228"/>
                <a:chOff x="432" y="288"/>
                <a:chExt cx="1488" cy="372"/>
              </a:xfrm>
            </p:grpSpPr>
            <p:sp>
              <p:nvSpPr>
                <p:cNvPr id="2138" name="Oval 42"/>
                <p:cNvSpPr>
                  <a:spLocks noChangeArrowheads="1"/>
                </p:cNvSpPr>
                <p:nvPr/>
              </p:nvSpPr>
              <p:spPr bwMode="auto">
                <a:xfrm>
                  <a:off x="432" y="324"/>
                  <a:ext cx="1488" cy="336"/>
                </a:xfrm>
                <a:prstGeom prst="ellipse">
                  <a:avLst/>
                </a:prstGeom>
                <a:solidFill>
                  <a:schemeClr val="folHlink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00000"/>
                    </a:lnSpc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kumimoji="1" lang="zh-CN" altLang="zh-CN" sz="1800" b="1">
                    <a:solidFill>
                      <a:schemeClr val="bg1"/>
                    </a:solidFill>
                    <a:latin typeface="Times New Roman" pitchFamily="18" charset="0"/>
                    <a:ea typeface="宋体" pitchFamily="2" charset="-122"/>
                  </a:endParaRPr>
                </a:p>
              </p:txBody>
            </p:sp>
            <p:sp>
              <p:nvSpPr>
                <p:cNvPr id="292907" name="Oval 43"/>
                <p:cNvSpPr>
                  <a:spLocks noChangeArrowheads="1"/>
                </p:cNvSpPr>
                <p:nvPr/>
              </p:nvSpPr>
              <p:spPr bwMode="auto">
                <a:xfrm>
                  <a:off x="432" y="288"/>
                  <a:ext cx="1488" cy="331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folHlink"/>
                    </a:gs>
                    <a:gs pos="100000">
                      <a:schemeClr val="folHlink">
                        <a:gamma/>
                        <a:shade val="66275"/>
                        <a:invGamma/>
                      </a:schemeClr>
                    </a:gs>
                  </a:gsLst>
                  <a:lin ang="27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 algn="ctr" eaLnBrk="0" hangingPunct="0">
                    <a:lnSpc>
                      <a:spcPct val="100000"/>
                    </a:lnSpc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endParaRPr kumimoji="1" lang="zh-CN" altLang="en-US" sz="1800" b="1">
                    <a:solidFill>
                      <a:schemeClr val="bg1"/>
                    </a:solidFill>
                    <a:latin typeface="Times New Roman" pitchFamily="18" charset="0"/>
                    <a:ea typeface="宋体" pitchFamily="2" charset="-122"/>
                  </a:endParaRPr>
                </a:p>
              </p:txBody>
            </p:sp>
          </p:grpSp>
        </p:grpSp>
        <p:graphicFrame>
          <p:nvGraphicFramePr>
            <p:cNvPr id="2051" name="Object 44"/>
            <p:cNvGraphicFramePr>
              <a:graphicFrameLocks noChangeAspect="1"/>
            </p:cNvGraphicFramePr>
            <p:nvPr/>
          </p:nvGraphicFramePr>
          <p:xfrm>
            <a:off x="4380" y="2353"/>
            <a:ext cx="105" cy="215"/>
          </p:xfrm>
          <a:graphic>
            <a:graphicData uri="http://schemas.openxmlformats.org/presentationml/2006/ole">
              <p:oleObj spid="_x0000_s80899" name="CorelDRAW" r:id="rId6" imgW="2927160" imgH="7152480" progId="">
                <p:embed/>
              </p:oleObj>
            </a:graphicData>
          </a:graphic>
        </p:graphicFrame>
        <p:graphicFrame>
          <p:nvGraphicFramePr>
            <p:cNvPr id="2052" name="Object 46"/>
            <p:cNvGraphicFramePr>
              <a:graphicFrameLocks noChangeAspect="1"/>
            </p:cNvGraphicFramePr>
            <p:nvPr/>
          </p:nvGraphicFramePr>
          <p:xfrm>
            <a:off x="4838" y="1616"/>
            <a:ext cx="113" cy="205"/>
          </p:xfrm>
          <a:graphic>
            <a:graphicData uri="http://schemas.openxmlformats.org/presentationml/2006/ole">
              <p:oleObj spid="_x0000_s80900" r:id="rId7" imgW="420480" imgH="587880" progId="">
                <p:embed/>
              </p:oleObj>
            </a:graphicData>
          </a:graphic>
        </p:graphicFrame>
        <p:graphicFrame>
          <p:nvGraphicFramePr>
            <p:cNvPr id="2053" name="Object 50"/>
            <p:cNvGraphicFramePr>
              <a:graphicFrameLocks noChangeAspect="1"/>
            </p:cNvGraphicFramePr>
            <p:nvPr/>
          </p:nvGraphicFramePr>
          <p:xfrm>
            <a:off x="4077" y="2114"/>
            <a:ext cx="263" cy="163"/>
          </p:xfrm>
          <a:graphic>
            <a:graphicData uri="http://schemas.openxmlformats.org/presentationml/2006/ole">
              <p:oleObj spid="_x0000_s80901" name="CorelDRAW" r:id="rId8" imgW="2821320" imgH="1797120" progId="">
                <p:embed/>
              </p:oleObj>
            </a:graphicData>
          </a:graphic>
        </p:graphicFrame>
        <p:graphicFrame>
          <p:nvGraphicFramePr>
            <p:cNvPr id="2054" name="Object 42"/>
            <p:cNvGraphicFramePr>
              <a:graphicFrameLocks noChangeAspect="1"/>
            </p:cNvGraphicFramePr>
            <p:nvPr/>
          </p:nvGraphicFramePr>
          <p:xfrm>
            <a:off x="4702" y="2399"/>
            <a:ext cx="105" cy="215"/>
          </p:xfrm>
          <a:graphic>
            <a:graphicData uri="http://schemas.openxmlformats.org/presentationml/2006/ole">
              <p:oleObj spid="_x0000_s80902" name="CorelDRAW" r:id="rId9" imgW="2927160" imgH="7152480" progId="">
                <p:embed/>
              </p:oleObj>
            </a:graphicData>
          </a:graphic>
        </p:graphicFrame>
        <p:sp>
          <p:nvSpPr>
            <p:cNvPr id="2129" name="Text Box 21"/>
            <p:cNvSpPr txBox="1">
              <a:spLocks noChangeArrowheads="1"/>
            </p:cNvSpPr>
            <p:nvPr/>
          </p:nvSpPr>
          <p:spPr bwMode="auto">
            <a:xfrm>
              <a:off x="4757" y="1479"/>
              <a:ext cx="454" cy="173"/>
            </a:xfrm>
            <a:prstGeom prst="rect">
              <a:avLst/>
            </a:prstGeom>
            <a:noFill/>
            <a:ln w="1587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1200" b="1">
                  <a:solidFill>
                    <a:schemeClr val="bg1"/>
                  </a:solidFill>
                  <a:ea typeface="宋体" pitchFamily="2" charset="-122"/>
                </a:rPr>
                <a:t>PCRF</a:t>
              </a:r>
            </a:p>
          </p:txBody>
        </p:sp>
        <p:sp>
          <p:nvSpPr>
            <p:cNvPr id="2130" name="Freeform 4"/>
            <p:cNvSpPr>
              <a:spLocks/>
            </p:cNvSpPr>
            <p:nvPr/>
          </p:nvSpPr>
          <p:spPr bwMode="auto">
            <a:xfrm>
              <a:off x="4830" y="2205"/>
              <a:ext cx="573" cy="355"/>
            </a:xfrm>
            <a:custGeom>
              <a:avLst/>
              <a:gdLst>
                <a:gd name="T0" fmla="*/ 28646 w 817"/>
                <a:gd name="T1" fmla="*/ 44660 h 577"/>
                <a:gd name="T2" fmla="*/ 90953 w 817"/>
                <a:gd name="T3" fmla="*/ 55309 h 577"/>
                <a:gd name="T4" fmla="*/ 97399 w 817"/>
                <a:gd name="T5" fmla="*/ 52701 h 577"/>
                <a:gd name="T6" fmla="*/ 162092 w 817"/>
                <a:gd name="T7" fmla="*/ 48463 h 577"/>
                <a:gd name="T8" fmla="*/ 166390 w 817"/>
                <a:gd name="T9" fmla="*/ 44660 h 577"/>
                <a:gd name="T10" fmla="*/ 194320 w 817"/>
                <a:gd name="T11" fmla="*/ 34772 h 577"/>
                <a:gd name="T12" fmla="*/ 195036 w 817"/>
                <a:gd name="T13" fmla="*/ 31295 h 577"/>
                <a:gd name="T14" fmla="*/ 172119 w 817"/>
                <a:gd name="T15" fmla="*/ 17604 h 577"/>
                <a:gd name="T16" fmla="*/ 166390 w 817"/>
                <a:gd name="T17" fmla="*/ 18038 h 577"/>
                <a:gd name="T18" fmla="*/ 104083 w 817"/>
                <a:gd name="T19" fmla="*/ 7280 h 577"/>
                <a:gd name="T20" fmla="*/ 97399 w 817"/>
                <a:gd name="T21" fmla="*/ 9888 h 577"/>
                <a:gd name="T22" fmla="*/ 32944 w 817"/>
                <a:gd name="T23" fmla="*/ 14235 h 577"/>
                <a:gd name="T24" fmla="*/ 28646 w 817"/>
                <a:gd name="T25" fmla="*/ 18038 h 577"/>
                <a:gd name="T26" fmla="*/ 716 w 817"/>
                <a:gd name="T27" fmla="*/ 27926 h 577"/>
                <a:gd name="T28" fmla="*/ 0 w 817"/>
                <a:gd name="T29" fmla="*/ 31295 h 577"/>
                <a:gd name="T30" fmla="*/ 22917 w 817"/>
                <a:gd name="T31" fmla="*/ 45095 h 577"/>
                <a:gd name="T32" fmla="*/ 28646 w 817"/>
                <a:gd name="T33" fmla="*/ 44660 h 577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817"/>
                <a:gd name="T52" fmla="*/ 0 h 577"/>
                <a:gd name="T53" fmla="*/ 817 w 817"/>
                <a:gd name="T54" fmla="*/ 577 h 577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817" h="577">
                  <a:moveTo>
                    <a:pt x="120" y="411"/>
                  </a:moveTo>
                  <a:cubicBezTo>
                    <a:pt x="172" y="533"/>
                    <a:pt x="289" y="577"/>
                    <a:pt x="381" y="509"/>
                  </a:cubicBezTo>
                  <a:cubicBezTo>
                    <a:pt x="391" y="502"/>
                    <a:pt x="400" y="494"/>
                    <a:pt x="408" y="485"/>
                  </a:cubicBezTo>
                  <a:cubicBezTo>
                    <a:pt x="491" y="572"/>
                    <a:pt x="612" y="555"/>
                    <a:pt x="679" y="446"/>
                  </a:cubicBezTo>
                  <a:cubicBezTo>
                    <a:pt x="685" y="435"/>
                    <a:pt x="691" y="423"/>
                    <a:pt x="697" y="411"/>
                  </a:cubicBezTo>
                  <a:cubicBezTo>
                    <a:pt x="748" y="428"/>
                    <a:pt x="800" y="387"/>
                    <a:pt x="814" y="320"/>
                  </a:cubicBezTo>
                  <a:cubicBezTo>
                    <a:pt x="815" y="310"/>
                    <a:pt x="817" y="299"/>
                    <a:pt x="817" y="288"/>
                  </a:cubicBezTo>
                  <a:cubicBezTo>
                    <a:pt x="817" y="219"/>
                    <a:pt x="773" y="162"/>
                    <a:pt x="721" y="162"/>
                  </a:cubicBezTo>
                  <a:cubicBezTo>
                    <a:pt x="712" y="162"/>
                    <a:pt x="704" y="163"/>
                    <a:pt x="697" y="166"/>
                  </a:cubicBezTo>
                  <a:cubicBezTo>
                    <a:pt x="645" y="44"/>
                    <a:pt x="528" y="0"/>
                    <a:pt x="436" y="67"/>
                  </a:cubicBezTo>
                  <a:cubicBezTo>
                    <a:pt x="426" y="75"/>
                    <a:pt x="417" y="82"/>
                    <a:pt x="408" y="91"/>
                  </a:cubicBezTo>
                  <a:cubicBezTo>
                    <a:pt x="325" y="4"/>
                    <a:pt x="205" y="22"/>
                    <a:pt x="138" y="131"/>
                  </a:cubicBezTo>
                  <a:cubicBezTo>
                    <a:pt x="131" y="142"/>
                    <a:pt x="125" y="154"/>
                    <a:pt x="120" y="166"/>
                  </a:cubicBezTo>
                  <a:cubicBezTo>
                    <a:pt x="69" y="149"/>
                    <a:pt x="16" y="189"/>
                    <a:pt x="3" y="257"/>
                  </a:cubicBezTo>
                  <a:cubicBezTo>
                    <a:pt x="1" y="267"/>
                    <a:pt x="0" y="278"/>
                    <a:pt x="0" y="288"/>
                  </a:cubicBezTo>
                  <a:cubicBezTo>
                    <a:pt x="0" y="358"/>
                    <a:pt x="43" y="415"/>
                    <a:pt x="96" y="415"/>
                  </a:cubicBezTo>
                  <a:cubicBezTo>
                    <a:pt x="104" y="415"/>
                    <a:pt x="112" y="413"/>
                    <a:pt x="120" y="411"/>
                  </a:cubicBezTo>
                </a:path>
              </a:pathLst>
            </a:custGeom>
            <a:solidFill>
              <a:srgbClr val="808080">
                <a:alpha val="70195"/>
              </a:srgbClr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 eaLnBrk="0" hangingPunct="0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kumimoji="1" lang="zh-CN" altLang="zh-CN" sz="1800" b="1">
                <a:solidFill>
                  <a:schemeClr val="bg1"/>
                </a:solidFill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2131" name="Text Box 15"/>
            <p:cNvSpPr txBox="1">
              <a:spLocks noChangeArrowheads="1"/>
            </p:cNvSpPr>
            <p:nvPr/>
          </p:nvSpPr>
          <p:spPr bwMode="auto">
            <a:xfrm>
              <a:off x="4875" y="2296"/>
              <a:ext cx="538" cy="19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algn="ctr" eaLnBrk="0" hangingPunct="0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kumimoji="1" lang="en-US" altLang="zh-CN" sz="1400" b="1">
                  <a:solidFill>
                    <a:schemeClr val="bg1"/>
                  </a:solidFill>
                  <a:ea typeface="宋体" pitchFamily="2" charset="-122"/>
                  <a:cs typeface="Arial" pitchFamily="34" charset="0"/>
                </a:rPr>
                <a:t>Internet</a:t>
              </a:r>
            </a:p>
          </p:txBody>
        </p:sp>
      </p:grpSp>
      <p:grpSp>
        <p:nvGrpSpPr>
          <p:cNvPr id="12" name="Group 46"/>
          <p:cNvGrpSpPr>
            <a:grpSpLocks/>
          </p:cNvGrpSpPr>
          <p:nvPr/>
        </p:nvGrpSpPr>
        <p:grpSpPr bwMode="auto">
          <a:xfrm>
            <a:off x="539750" y="2132013"/>
            <a:ext cx="803275" cy="3846512"/>
            <a:chOff x="340" y="1253"/>
            <a:chExt cx="506" cy="2423"/>
          </a:xfrm>
        </p:grpSpPr>
        <p:sp>
          <p:nvSpPr>
            <p:cNvPr id="2115" name="Rectangle 47"/>
            <p:cNvSpPr>
              <a:spLocks noChangeArrowheads="1"/>
            </p:cNvSpPr>
            <p:nvPr/>
          </p:nvSpPr>
          <p:spPr bwMode="auto">
            <a:xfrm>
              <a:off x="347" y="3522"/>
              <a:ext cx="407" cy="1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1" lang="en-US" altLang="zh-CN" sz="1000" b="1">
                  <a:solidFill>
                    <a:schemeClr val="bg1"/>
                  </a:solidFill>
                  <a:ea typeface="宋体" pitchFamily="2" charset="-122"/>
                </a:rPr>
                <a:t>CPE</a:t>
              </a:r>
            </a:p>
          </p:txBody>
        </p:sp>
        <p:sp>
          <p:nvSpPr>
            <p:cNvPr id="2116" name="Text Box 48"/>
            <p:cNvSpPr txBox="1">
              <a:spLocks noChangeArrowheads="1"/>
            </p:cNvSpPr>
            <p:nvPr/>
          </p:nvSpPr>
          <p:spPr bwMode="auto">
            <a:xfrm>
              <a:off x="347" y="2228"/>
              <a:ext cx="454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algn="ctr" eaLnBrk="0" hangingPunct="0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kumimoji="1" lang="en-US" altLang="zh-CN" sz="1000" b="1">
                  <a:solidFill>
                    <a:schemeClr val="bg1"/>
                  </a:solidFill>
                  <a:ea typeface="宋体" pitchFamily="2" charset="-122"/>
                  <a:cs typeface="Arial" pitchFamily="34" charset="0"/>
                </a:rPr>
                <a:t>Express card</a:t>
              </a:r>
            </a:p>
          </p:txBody>
        </p:sp>
        <p:sp>
          <p:nvSpPr>
            <p:cNvPr id="2117" name="Text Box 49"/>
            <p:cNvSpPr txBox="1">
              <a:spLocks noChangeArrowheads="1"/>
            </p:cNvSpPr>
            <p:nvPr/>
          </p:nvSpPr>
          <p:spPr bwMode="auto">
            <a:xfrm>
              <a:off x="348" y="2909"/>
              <a:ext cx="408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algn="ctr" eaLnBrk="0" hangingPunct="0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kumimoji="1" lang="en-US" altLang="zh-CN" sz="1000" b="1">
                  <a:solidFill>
                    <a:schemeClr val="bg1"/>
                  </a:solidFill>
                  <a:ea typeface="宋体" pitchFamily="2" charset="-122"/>
                  <a:cs typeface="Arial" pitchFamily="34" charset="0"/>
                </a:rPr>
                <a:t>USB dongle</a:t>
              </a:r>
            </a:p>
          </p:txBody>
        </p:sp>
        <p:sp>
          <p:nvSpPr>
            <p:cNvPr id="2118" name="Text Box 50"/>
            <p:cNvSpPr txBox="1">
              <a:spLocks noChangeArrowheads="1"/>
            </p:cNvSpPr>
            <p:nvPr/>
          </p:nvSpPr>
          <p:spPr bwMode="auto">
            <a:xfrm>
              <a:off x="347" y="1625"/>
              <a:ext cx="499" cy="17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algn="ctr" eaLnBrk="0" hangingPunct="0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kumimoji="1" lang="en-US" altLang="zh-CN" sz="1000" b="1">
                  <a:solidFill>
                    <a:schemeClr val="bg1"/>
                  </a:solidFill>
                  <a:ea typeface="宋体" pitchFamily="2" charset="-122"/>
                  <a:cs typeface="Arial" pitchFamily="34" charset="0"/>
                </a:rPr>
                <a:t>Handset</a:t>
              </a:r>
              <a:r>
                <a:rPr kumimoji="1" lang="en-US" altLang="zh-CN" sz="1200" b="1">
                  <a:solidFill>
                    <a:schemeClr val="bg1"/>
                  </a:solidFill>
                  <a:ea typeface="宋体" pitchFamily="2" charset="-122"/>
                  <a:cs typeface="Arial" pitchFamily="34" charset="0"/>
                </a:rPr>
                <a:t> </a:t>
              </a:r>
            </a:p>
          </p:txBody>
        </p:sp>
        <p:pic>
          <p:nvPicPr>
            <p:cNvPr id="2119" name="Picture 46" descr="npo0000c0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509" y="2523"/>
              <a:ext cx="94" cy="355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pic>
          <p:nvPicPr>
            <p:cNvPr id="2120" name="Picture 52"/>
            <p:cNvPicPr>
              <a:picLocks noChangeAspect="1" noChangeArrowheads="1"/>
            </p:cNvPicPr>
            <p:nvPr/>
          </p:nvPicPr>
          <p:blipFill>
            <a:blip r:embed="rId11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40" y="3224"/>
              <a:ext cx="453" cy="30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pic>
          <p:nvPicPr>
            <p:cNvPr id="2121" name="Picture 53"/>
            <p:cNvPicPr>
              <a:picLocks noChangeAspect="1" noChangeArrowheads="1"/>
            </p:cNvPicPr>
            <p:nvPr/>
          </p:nvPicPr>
          <p:blipFill>
            <a:blip r:embed="rId12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 l="21906"/>
            <a:stretch>
              <a:fillRect/>
            </a:stretch>
          </p:blipFill>
          <p:spPr bwMode="auto">
            <a:xfrm>
              <a:off x="456" y="1889"/>
              <a:ext cx="201" cy="36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pic>
          <p:nvPicPr>
            <p:cNvPr id="2122" name="Picture 54"/>
            <p:cNvPicPr>
              <a:picLocks noChangeAspect="1" noChangeArrowheads="1"/>
            </p:cNvPicPr>
            <p:nvPr/>
          </p:nvPicPr>
          <p:blipFill>
            <a:blip r:embed="rId13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459" y="1253"/>
              <a:ext cx="244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063" name="Text Box 17"/>
          <p:cNvSpPr txBox="1">
            <a:spLocks noChangeArrowheads="1"/>
          </p:cNvSpPr>
          <p:nvPr/>
        </p:nvSpPr>
        <p:spPr bwMode="auto">
          <a:xfrm>
            <a:off x="5464175" y="4075113"/>
            <a:ext cx="936625" cy="274637"/>
          </a:xfrm>
          <a:prstGeom prst="rect">
            <a:avLst/>
          </a:prstGeom>
          <a:noFill/>
          <a:ln w="1587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00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altLang="zh-CN" sz="1200" b="1">
                <a:solidFill>
                  <a:schemeClr val="bg1"/>
                </a:solidFill>
                <a:ea typeface="宋体" pitchFamily="2" charset="-122"/>
              </a:rPr>
              <a:t>eNodeB</a:t>
            </a:r>
          </a:p>
        </p:txBody>
      </p:sp>
      <p:grpSp>
        <p:nvGrpSpPr>
          <p:cNvPr id="13" name="Group 56"/>
          <p:cNvGrpSpPr>
            <a:grpSpLocks/>
          </p:cNvGrpSpPr>
          <p:nvPr/>
        </p:nvGrpSpPr>
        <p:grpSpPr bwMode="auto">
          <a:xfrm>
            <a:off x="1547813" y="1303338"/>
            <a:ext cx="4751387" cy="4789487"/>
            <a:chOff x="975" y="731"/>
            <a:chExt cx="2993" cy="3017"/>
          </a:xfrm>
        </p:grpSpPr>
        <p:sp>
          <p:nvSpPr>
            <p:cNvPr id="2069" name="AutoShape 47"/>
            <p:cNvSpPr>
              <a:spLocks noChangeArrowheads="1"/>
            </p:cNvSpPr>
            <p:nvPr/>
          </p:nvSpPr>
          <p:spPr bwMode="auto">
            <a:xfrm>
              <a:off x="975" y="754"/>
              <a:ext cx="2993" cy="2994"/>
            </a:xfrm>
            <a:prstGeom prst="roundRect">
              <a:avLst>
                <a:gd name="adj" fmla="val 3884"/>
              </a:avLst>
            </a:prstGeom>
            <a:solidFill>
              <a:srgbClr val="0087E2"/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pPr algn="ctr" eaLnBrk="0" hangingPunct="0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kumimoji="1" lang="zh-CN" altLang="zh-CN" sz="1800" b="1">
                <a:solidFill>
                  <a:schemeClr val="bg1"/>
                </a:solidFill>
                <a:latin typeface="Times New Roman" pitchFamily="18" charset="0"/>
                <a:ea typeface="宋体" pitchFamily="2" charset="-122"/>
              </a:endParaRPr>
            </a:p>
          </p:txBody>
        </p:sp>
        <p:sp>
          <p:nvSpPr>
            <p:cNvPr id="2070" name="Text Box 52"/>
            <p:cNvSpPr txBox="1">
              <a:spLocks noChangeArrowheads="1"/>
            </p:cNvSpPr>
            <p:nvPr/>
          </p:nvSpPr>
          <p:spPr bwMode="auto">
            <a:xfrm>
              <a:off x="1519" y="731"/>
              <a:ext cx="1497" cy="2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algn="ctr" eaLnBrk="0" hangingPunct="0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kumimoji="1" lang="en-US" altLang="zh-CN" b="1" i="1">
                  <a:solidFill>
                    <a:schemeClr val="bg1"/>
                  </a:solidFill>
                  <a:ea typeface="宋体" pitchFamily="2" charset="-122"/>
                  <a:cs typeface="Arial" pitchFamily="34" charset="0"/>
                </a:rPr>
                <a:t>E-UTRAN</a:t>
              </a:r>
            </a:p>
          </p:txBody>
        </p:sp>
        <p:sp>
          <p:nvSpPr>
            <p:cNvPr id="2071" name="Oval 59" descr="260005 (38)"/>
            <p:cNvSpPr>
              <a:spLocks noChangeArrowheads="1"/>
            </p:cNvSpPr>
            <p:nvPr/>
          </p:nvSpPr>
          <p:spPr bwMode="auto">
            <a:xfrm>
              <a:off x="993" y="1580"/>
              <a:ext cx="2676" cy="1302"/>
            </a:xfrm>
            <a:prstGeom prst="ellipse">
              <a:avLst/>
            </a:prstGeom>
            <a:blipFill dpi="0" rotWithShape="1">
              <a:blip r:embed="rId14" cstate="print">
                <a:alphaModFix amt="70000"/>
              </a:blip>
              <a:srcRect/>
              <a:stretch>
                <a:fillRect/>
              </a:stretch>
            </a:blip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2072" name="Oval 60" descr="Bukina Faso 1"/>
            <p:cNvSpPr>
              <a:spLocks noChangeArrowheads="1"/>
            </p:cNvSpPr>
            <p:nvPr/>
          </p:nvSpPr>
          <p:spPr bwMode="auto">
            <a:xfrm>
              <a:off x="1285" y="1678"/>
              <a:ext cx="2384" cy="1106"/>
            </a:xfrm>
            <a:prstGeom prst="ellipse">
              <a:avLst/>
            </a:prstGeom>
            <a:blipFill dpi="0" rotWithShape="1">
              <a:blip r:embed="rId15" cstate="print">
                <a:alphaModFix amt="70000"/>
              </a:blip>
              <a:srcRect/>
              <a:stretch>
                <a:fillRect/>
              </a:stretch>
            </a:blip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2073" name="Oval 61" descr="瑞典 5"/>
            <p:cNvSpPr>
              <a:spLocks noChangeArrowheads="1"/>
            </p:cNvSpPr>
            <p:nvPr/>
          </p:nvSpPr>
          <p:spPr bwMode="auto">
            <a:xfrm>
              <a:off x="1626" y="1744"/>
              <a:ext cx="2043" cy="942"/>
            </a:xfrm>
            <a:prstGeom prst="ellipse">
              <a:avLst/>
            </a:prstGeom>
            <a:blipFill dpi="0" rotWithShape="1">
              <a:blip r:embed="rId16" cstate="print">
                <a:alphaModFix amt="70000"/>
              </a:blip>
              <a:srcRect/>
              <a:stretch>
                <a:fillRect/>
              </a:stretch>
            </a:blip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2074" name="Oval 62" descr="高层建筑 2"/>
            <p:cNvSpPr>
              <a:spLocks noChangeArrowheads="1"/>
            </p:cNvSpPr>
            <p:nvPr/>
          </p:nvSpPr>
          <p:spPr bwMode="auto">
            <a:xfrm>
              <a:off x="2063" y="1810"/>
              <a:ext cx="1606" cy="828"/>
            </a:xfrm>
            <a:prstGeom prst="ellipse">
              <a:avLst/>
            </a:prstGeom>
            <a:blipFill dpi="0" rotWithShape="1">
              <a:blip r:embed="rId17" cstate="print">
                <a:alphaModFix amt="70000"/>
              </a:blip>
              <a:srcRect/>
              <a:stretch>
                <a:fillRect/>
              </a:stretch>
            </a:blip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2075" name="Oval 63"/>
            <p:cNvSpPr>
              <a:spLocks noChangeArrowheads="1"/>
            </p:cNvSpPr>
            <p:nvPr/>
          </p:nvSpPr>
          <p:spPr bwMode="auto">
            <a:xfrm>
              <a:off x="2549" y="1908"/>
              <a:ext cx="1120" cy="633"/>
            </a:xfrm>
            <a:prstGeom prst="ellipse">
              <a:avLst/>
            </a:prstGeom>
            <a:solidFill>
              <a:srgbClr val="FFCC66">
                <a:alpha val="70195"/>
              </a:srgbClr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2076" name="Oval 64" descr="别墅 1"/>
            <p:cNvSpPr>
              <a:spLocks noChangeArrowheads="1"/>
            </p:cNvSpPr>
            <p:nvPr/>
          </p:nvSpPr>
          <p:spPr bwMode="auto">
            <a:xfrm>
              <a:off x="2890" y="1965"/>
              <a:ext cx="779" cy="536"/>
            </a:xfrm>
            <a:prstGeom prst="ellipse">
              <a:avLst/>
            </a:prstGeom>
            <a:blipFill dpi="0" rotWithShape="1">
              <a:blip r:embed="rId18" cstate="print">
                <a:alphaModFix amt="70000"/>
              </a:blip>
              <a:srcRect/>
              <a:stretch>
                <a:fillRect/>
              </a:stretch>
            </a:blip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grpSp>
          <p:nvGrpSpPr>
            <p:cNvPr id="14" name="Group 65"/>
            <p:cNvGrpSpPr>
              <a:grpSpLocks/>
            </p:cNvGrpSpPr>
            <p:nvPr/>
          </p:nvGrpSpPr>
          <p:grpSpPr bwMode="auto">
            <a:xfrm>
              <a:off x="2898" y="1868"/>
              <a:ext cx="768" cy="384"/>
              <a:chOff x="1931" y="629"/>
              <a:chExt cx="3061" cy="1531"/>
            </a:xfrm>
          </p:grpSpPr>
          <p:sp>
            <p:nvSpPr>
              <p:cNvPr id="2113" name="Arc 66"/>
              <p:cNvSpPr>
                <a:spLocks/>
              </p:cNvSpPr>
              <p:nvPr/>
            </p:nvSpPr>
            <p:spPr bwMode="auto">
              <a:xfrm>
                <a:off x="3470" y="629"/>
                <a:ext cx="1522" cy="153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 algn="ctr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114" name="Arc 67"/>
              <p:cNvSpPr>
                <a:spLocks/>
              </p:cNvSpPr>
              <p:nvPr/>
            </p:nvSpPr>
            <p:spPr bwMode="auto">
              <a:xfrm flipH="1">
                <a:off x="1931" y="631"/>
                <a:ext cx="1539" cy="152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 algn="ctr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15" name="Group 68"/>
            <p:cNvGrpSpPr>
              <a:grpSpLocks/>
            </p:cNvGrpSpPr>
            <p:nvPr/>
          </p:nvGrpSpPr>
          <p:grpSpPr bwMode="auto">
            <a:xfrm>
              <a:off x="2551" y="1686"/>
              <a:ext cx="1118" cy="585"/>
              <a:chOff x="1931" y="629"/>
              <a:chExt cx="3061" cy="1531"/>
            </a:xfrm>
          </p:grpSpPr>
          <p:sp>
            <p:nvSpPr>
              <p:cNvPr id="2111" name="Arc 69"/>
              <p:cNvSpPr>
                <a:spLocks/>
              </p:cNvSpPr>
              <p:nvPr/>
            </p:nvSpPr>
            <p:spPr bwMode="auto">
              <a:xfrm>
                <a:off x="3470" y="629"/>
                <a:ext cx="1522" cy="153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 algn="ctr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112" name="Arc 70"/>
              <p:cNvSpPr>
                <a:spLocks/>
              </p:cNvSpPr>
              <p:nvPr/>
            </p:nvSpPr>
            <p:spPr bwMode="auto">
              <a:xfrm flipH="1">
                <a:off x="1931" y="631"/>
                <a:ext cx="1539" cy="152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 algn="ctr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16" name="Group 71"/>
            <p:cNvGrpSpPr>
              <a:grpSpLocks/>
            </p:cNvGrpSpPr>
            <p:nvPr/>
          </p:nvGrpSpPr>
          <p:grpSpPr bwMode="auto">
            <a:xfrm>
              <a:off x="2081" y="1537"/>
              <a:ext cx="1588" cy="726"/>
              <a:chOff x="1931" y="629"/>
              <a:chExt cx="3061" cy="1531"/>
            </a:xfrm>
          </p:grpSpPr>
          <p:sp>
            <p:nvSpPr>
              <p:cNvPr id="2109" name="Arc 72"/>
              <p:cNvSpPr>
                <a:spLocks/>
              </p:cNvSpPr>
              <p:nvPr/>
            </p:nvSpPr>
            <p:spPr bwMode="auto">
              <a:xfrm>
                <a:off x="3470" y="629"/>
                <a:ext cx="1522" cy="153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 algn="ctr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110" name="Arc 73"/>
              <p:cNvSpPr>
                <a:spLocks/>
              </p:cNvSpPr>
              <p:nvPr/>
            </p:nvSpPr>
            <p:spPr bwMode="auto">
              <a:xfrm flipH="1">
                <a:off x="1931" y="631"/>
                <a:ext cx="1539" cy="152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 algn="ctr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17" name="Group 74"/>
            <p:cNvGrpSpPr>
              <a:grpSpLocks/>
            </p:cNvGrpSpPr>
            <p:nvPr/>
          </p:nvGrpSpPr>
          <p:grpSpPr bwMode="auto">
            <a:xfrm>
              <a:off x="1628" y="1324"/>
              <a:ext cx="2041" cy="952"/>
              <a:chOff x="1931" y="629"/>
              <a:chExt cx="3061" cy="1531"/>
            </a:xfrm>
          </p:grpSpPr>
          <p:sp>
            <p:nvSpPr>
              <p:cNvPr id="2107" name="Arc 75"/>
              <p:cNvSpPr>
                <a:spLocks/>
              </p:cNvSpPr>
              <p:nvPr/>
            </p:nvSpPr>
            <p:spPr bwMode="auto">
              <a:xfrm>
                <a:off x="3470" y="629"/>
                <a:ext cx="1522" cy="153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 algn="ctr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108" name="Arc 76"/>
              <p:cNvSpPr>
                <a:spLocks/>
              </p:cNvSpPr>
              <p:nvPr/>
            </p:nvSpPr>
            <p:spPr bwMode="auto">
              <a:xfrm flipH="1">
                <a:off x="1931" y="631"/>
                <a:ext cx="1539" cy="152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 algn="ctr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18" name="Group 77"/>
            <p:cNvGrpSpPr>
              <a:grpSpLocks/>
            </p:cNvGrpSpPr>
            <p:nvPr/>
          </p:nvGrpSpPr>
          <p:grpSpPr bwMode="auto">
            <a:xfrm>
              <a:off x="1281" y="1142"/>
              <a:ext cx="2388" cy="1129"/>
              <a:chOff x="1931" y="629"/>
              <a:chExt cx="3061" cy="1531"/>
            </a:xfrm>
          </p:grpSpPr>
          <p:sp>
            <p:nvSpPr>
              <p:cNvPr id="2105" name="Arc 78"/>
              <p:cNvSpPr>
                <a:spLocks/>
              </p:cNvSpPr>
              <p:nvPr/>
            </p:nvSpPr>
            <p:spPr bwMode="auto">
              <a:xfrm>
                <a:off x="3470" y="629"/>
                <a:ext cx="1522" cy="153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 algn="ctr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106" name="Arc 79"/>
              <p:cNvSpPr>
                <a:spLocks/>
              </p:cNvSpPr>
              <p:nvPr/>
            </p:nvSpPr>
            <p:spPr bwMode="auto">
              <a:xfrm flipH="1">
                <a:off x="1931" y="631"/>
                <a:ext cx="1539" cy="152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 algn="ctr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19" name="Group 80"/>
            <p:cNvGrpSpPr>
              <a:grpSpLocks/>
            </p:cNvGrpSpPr>
            <p:nvPr/>
          </p:nvGrpSpPr>
          <p:grpSpPr bwMode="auto">
            <a:xfrm>
              <a:off x="993" y="961"/>
              <a:ext cx="2676" cy="1315"/>
              <a:chOff x="1931" y="629"/>
              <a:chExt cx="3061" cy="1531"/>
            </a:xfrm>
          </p:grpSpPr>
          <p:sp>
            <p:nvSpPr>
              <p:cNvPr id="2103" name="Arc 81"/>
              <p:cNvSpPr>
                <a:spLocks/>
              </p:cNvSpPr>
              <p:nvPr/>
            </p:nvSpPr>
            <p:spPr bwMode="auto">
              <a:xfrm>
                <a:off x="3470" y="629"/>
                <a:ext cx="1522" cy="1531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 algn="ctr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2104" name="Arc 82"/>
              <p:cNvSpPr>
                <a:spLocks/>
              </p:cNvSpPr>
              <p:nvPr/>
            </p:nvSpPr>
            <p:spPr bwMode="auto">
              <a:xfrm flipH="1">
                <a:off x="1931" y="631"/>
                <a:ext cx="1539" cy="152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60000 65536"/>
                  <a:gd name="T7" fmla="*/ 0 60000 65536"/>
                  <a:gd name="T8" fmla="*/ 0 60000 65536"/>
                  <a:gd name="T9" fmla="*/ 0 w 21600"/>
                  <a:gd name="T10" fmla="*/ 0 h 21600"/>
                  <a:gd name="T11" fmla="*/ 21600 w 21600"/>
                  <a:gd name="T12" fmla="*/ 21600 h 21600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T9" t="T10" r="T11" b="T12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noFill/>
              <a:ln w="28575" algn="ctr">
                <a:solidFill>
                  <a:schemeClr val="bg1"/>
                </a:solidFill>
                <a:prstDash val="sysDot"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2083" name="Text Box 83"/>
            <p:cNvSpPr txBox="1">
              <a:spLocks noChangeArrowheads="1"/>
            </p:cNvSpPr>
            <p:nvPr/>
          </p:nvSpPr>
          <p:spPr bwMode="auto">
            <a:xfrm>
              <a:off x="3095" y="2303"/>
              <a:ext cx="474" cy="192"/>
            </a:xfrm>
            <a:prstGeom prst="rect">
              <a:avLst/>
            </a:prstGeom>
            <a:noFill/>
            <a:ln w="1587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1400" b="1" i="1">
                  <a:ea typeface="宋体" pitchFamily="2" charset="-122"/>
                </a:rPr>
                <a:t>Home</a:t>
              </a:r>
            </a:p>
          </p:txBody>
        </p:sp>
        <p:sp>
          <p:nvSpPr>
            <p:cNvPr id="2084" name="Text Box 84"/>
            <p:cNvSpPr txBox="1">
              <a:spLocks noChangeArrowheads="1"/>
            </p:cNvSpPr>
            <p:nvPr/>
          </p:nvSpPr>
          <p:spPr bwMode="auto">
            <a:xfrm>
              <a:off x="2580" y="2023"/>
              <a:ext cx="431" cy="326"/>
            </a:xfrm>
            <a:prstGeom prst="rect">
              <a:avLst/>
            </a:prstGeom>
            <a:noFill/>
            <a:ln w="1587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1400" b="1" i="1">
                  <a:ea typeface="宋体" pitchFamily="2" charset="-122"/>
                </a:rPr>
                <a:t>Hot-spot</a:t>
              </a:r>
            </a:p>
          </p:txBody>
        </p:sp>
        <p:sp>
          <p:nvSpPr>
            <p:cNvPr id="2085" name="Text Box 85"/>
            <p:cNvSpPr txBox="1">
              <a:spLocks noChangeArrowheads="1"/>
            </p:cNvSpPr>
            <p:nvPr/>
          </p:nvSpPr>
          <p:spPr bwMode="auto">
            <a:xfrm>
              <a:off x="1628" y="2084"/>
              <a:ext cx="454" cy="192"/>
            </a:xfrm>
            <a:prstGeom prst="rect">
              <a:avLst/>
            </a:prstGeom>
            <a:noFill/>
            <a:ln w="1587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1400" b="1" i="1">
                  <a:solidFill>
                    <a:schemeClr val="bg1"/>
                  </a:solidFill>
                  <a:ea typeface="宋体" pitchFamily="2" charset="-122"/>
                </a:rPr>
                <a:t>Urban</a:t>
              </a:r>
            </a:p>
          </p:txBody>
        </p:sp>
        <p:sp>
          <p:nvSpPr>
            <p:cNvPr id="2086" name="Text Box 86"/>
            <p:cNvSpPr txBox="1">
              <a:spLocks noChangeArrowheads="1"/>
            </p:cNvSpPr>
            <p:nvPr/>
          </p:nvSpPr>
          <p:spPr bwMode="auto">
            <a:xfrm>
              <a:off x="1265" y="2276"/>
              <a:ext cx="652" cy="192"/>
            </a:xfrm>
            <a:prstGeom prst="rect">
              <a:avLst/>
            </a:prstGeom>
            <a:noFill/>
            <a:ln w="1587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1400" b="1" i="1">
                  <a:solidFill>
                    <a:schemeClr val="bg1"/>
                  </a:solidFill>
                  <a:ea typeface="宋体" pitchFamily="2" charset="-122"/>
                </a:rPr>
                <a:t>Suburban</a:t>
              </a:r>
            </a:p>
          </p:txBody>
        </p:sp>
        <p:sp>
          <p:nvSpPr>
            <p:cNvPr id="2087" name="Text Box 87"/>
            <p:cNvSpPr txBox="1">
              <a:spLocks noChangeArrowheads="1"/>
            </p:cNvSpPr>
            <p:nvPr/>
          </p:nvSpPr>
          <p:spPr bwMode="auto">
            <a:xfrm>
              <a:off x="1085" y="1633"/>
              <a:ext cx="511" cy="173"/>
            </a:xfrm>
            <a:prstGeom prst="rect">
              <a:avLst/>
            </a:prstGeom>
            <a:noFill/>
            <a:ln w="1587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1200" b="1" i="1">
                  <a:solidFill>
                    <a:schemeClr val="bg1"/>
                  </a:solidFill>
                  <a:ea typeface="宋体" pitchFamily="2" charset="-122"/>
                </a:rPr>
                <a:t>Rural</a:t>
              </a:r>
            </a:p>
          </p:txBody>
        </p:sp>
        <p:sp>
          <p:nvSpPr>
            <p:cNvPr id="2088" name="Text Box 88"/>
            <p:cNvSpPr txBox="1">
              <a:spLocks noChangeArrowheads="1"/>
            </p:cNvSpPr>
            <p:nvPr/>
          </p:nvSpPr>
          <p:spPr bwMode="auto">
            <a:xfrm>
              <a:off x="2127" y="2058"/>
              <a:ext cx="538" cy="288"/>
            </a:xfrm>
            <a:prstGeom prst="rect">
              <a:avLst/>
            </a:prstGeom>
            <a:noFill/>
            <a:ln w="1587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altLang="zh-CN" sz="1200" b="1" i="1">
                  <a:solidFill>
                    <a:schemeClr val="bg1"/>
                  </a:solidFill>
                  <a:ea typeface="宋体" pitchFamily="2" charset="-122"/>
                </a:rPr>
                <a:t>Dense Urban</a:t>
              </a:r>
            </a:p>
          </p:txBody>
        </p:sp>
        <p:sp>
          <p:nvSpPr>
            <p:cNvPr id="2089" name="AutoShape 89"/>
            <p:cNvSpPr>
              <a:spLocks noChangeArrowheads="1"/>
            </p:cNvSpPr>
            <p:nvPr/>
          </p:nvSpPr>
          <p:spPr bwMode="auto">
            <a:xfrm>
              <a:off x="1112" y="2976"/>
              <a:ext cx="2630" cy="720"/>
            </a:xfrm>
            <a:prstGeom prst="roundRect">
              <a:avLst>
                <a:gd name="adj" fmla="val 6144"/>
              </a:avLst>
            </a:prstGeom>
            <a:solidFill>
              <a:srgbClr val="9999FF">
                <a:alpha val="14902"/>
              </a:srgbClr>
            </a:solidFill>
            <a:ln w="9525" algn="ctr">
              <a:solidFill>
                <a:schemeClr val="bg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pic>
          <p:nvPicPr>
            <p:cNvPr id="2090" name="Picture 90" descr="未命名副本2"/>
            <p:cNvPicPr>
              <a:picLocks noChangeAspect="1" noChangeArrowheads="1"/>
            </p:cNvPicPr>
            <p:nvPr/>
          </p:nvPicPr>
          <p:blipFill>
            <a:blip r:embed="rId19" cstate="print">
              <a:clrChange>
                <a:clrFrom>
                  <a:srgbClr val="F7F7F7"/>
                </a:clrFrom>
                <a:clrTo>
                  <a:srgbClr val="F7F7F7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948" y="3113"/>
              <a:ext cx="226" cy="1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91" name="Text Box 91"/>
            <p:cNvSpPr txBox="1">
              <a:spLocks noChangeArrowheads="1"/>
            </p:cNvSpPr>
            <p:nvPr/>
          </p:nvSpPr>
          <p:spPr bwMode="auto">
            <a:xfrm>
              <a:off x="3200" y="3521"/>
              <a:ext cx="542" cy="14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1" lang="en-US" altLang="zh-CN" sz="900" b="1">
                  <a:solidFill>
                    <a:schemeClr val="bg1"/>
                  </a:solidFill>
                  <a:ea typeface="宋体" pitchFamily="2" charset="-122"/>
                  <a:cs typeface="Arial" pitchFamily="34" charset="0"/>
                </a:rPr>
                <a:t>Femto ENB</a:t>
              </a:r>
            </a:p>
          </p:txBody>
        </p:sp>
        <p:sp>
          <p:nvSpPr>
            <p:cNvPr id="2092" name="Text Box 92"/>
            <p:cNvSpPr txBox="1">
              <a:spLocks noChangeArrowheads="1"/>
            </p:cNvSpPr>
            <p:nvPr/>
          </p:nvSpPr>
          <p:spPr bwMode="auto">
            <a:xfrm>
              <a:off x="1159" y="3513"/>
              <a:ext cx="454" cy="14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1" lang="en-US" altLang="zh-CN" sz="900" b="1">
                  <a:solidFill>
                    <a:schemeClr val="bg1"/>
                  </a:solidFill>
                  <a:ea typeface="宋体" pitchFamily="2" charset="-122"/>
                  <a:cs typeface="Arial" pitchFamily="34" charset="0"/>
                </a:rPr>
                <a:t>BS8800</a:t>
              </a:r>
            </a:p>
          </p:txBody>
        </p:sp>
        <p:sp>
          <p:nvSpPr>
            <p:cNvPr id="2093" name="Text Box 93"/>
            <p:cNvSpPr txBox="1">
              <a:spLocks noChangeArrowheads="1"/>
            </p:cNvSpPr>
            <p:nvPr/>
          </p:nvSpPr>
          <p:spPr bwMode="auto">
            <a:xfrm>
              <a:off x="2021" y="3475"/>
              <a:ext cx="499" cy="23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1" lang="en-US" altLang="zh-CN" sz="900" b="1">
                  <a:solidFill>
                    <a:schemeClr val="bg1"/>
                  </a:solidFill>
                  <a:ea typeface="宋体" pitchFamily="2" charset="-122"/>
                  <a:cs typeface="Arial" pitchFamily="34" charset="0"/>
                </a:rPr>
                <a:t>B8200+ R8860</a:t>
              </a:r>
            </a:p>
          </p:txBody>
        </p:sp>
        <p:pic>
          <p:nvPicPr>
            <p:cNvPr id="2094" name="Picture 15" descr="ub6000"/>
            <p:cNvPicPr>
              <a:picLocks noChangeAspect="1" noChangeArrowheads="1"/>
            </p:cNvPicPr>
            <p:nvPr/>
          </p:nvPicPr>
          <p:blipFill>
            <a:blip r:embed="rId20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b="-12"/>
            <a:stretch>
              <a:fillRect/>
            </a:stretch>
          </p:blipFill>
          <p:spPr bwMode="auto">
            <a:xfrm>
              <a:off x="2021" y="3339"/>
              <a:ext cx="499" cy="13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95" name="Picture 6" descr="无线-双模-ZXGW R8106(1) "/>
            <p:cNvPicPr>
              <a:picLocks noChangeAspect="1" noChangeArrowheads="1"/>
            </p:cNvPicPr>
            <p:nvPr/>
          </p:nvPicPr>
          <p:blipFill>
            <a:blip r:embed="rId21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951" b="3976"/>
            <a:stretch>
              <a:fillRect/>
            </a:stretch>
          </p:blipFill>
          <p:spPr bwMode="auto">
            <a:xfrm>
              <a:off x="2332" y="3022"/>
              <a:ext cx="185" cy="3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96" name="Picture 96"/>
            <p:cNvPicPr>
              <a:picLocks noChangeAspect="1" noChangeArrowheads="1"/>
            </p:cNvPicPr>
            <p:nvPr/>
          </p:nvPicPr>
          <p:blipFill>
            <a:blip r:embed="rId22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53"/>
            <a:stretch>
              <a:fillRect/>
            </a:stretch>
          </p:blipFill>
          <p:spPr bwMode="auto">
            <a:xfrm>
              <a:off x="1292" y="3113"/>
              <a:ext cx="201" cy="363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pic>
          <p:nvPicPr>
            <p:cNvPr id="2097" name="Picture 16" descr="ub6003"/>
            <p:cNvPicPr>
              <a:picLocks noChangeAspect="1" noChangeArrowheads="1"/>
            </p:cNvPicPr>
            <p:nvPr/>
          </p:nvPicPr>
          <p:blipFill>
            <a:blip r:embed="rId23" cstate="print">
              <a:clrChange>
                <a:clrFrom>
                  <a:srgbClr val="F7F7F7"/>
                </a:clrFrom>
                <a:clrTo>
                  <a:srgbClr val="F7F7F7">
                    <a:alpha val="0"/>
                  </a:srgbClr>
                </a:clrTo>
              </a:clrChange>
            </a:blip>
            <a:srcRect b="-163"/>
            <a:stretch>
              <a:fillRect/>
            </a:stretch>
          </p:blipFill>
          <p:spPr bwMode="auto">
            <a:xfrm>
              <a:off x="2701" y="3335"/>
              <a:ext cx="454" cy="1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098" name="Picture 98"/>
            <p:cNvPicPr>
              <a:picLocks noChangeAspect="1" noChangeArrowheads="1"/>
            </p:cNvPicPr>
            <p:nvPr/>
          </p:nvPicPr>
          <p:blipFill>
            <a:blip r:embed="rId2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-102" b="60"/>
            <a:stretch>
              <a:fillRect/>
            </a:stretch>
          </p:blipFill>
          <p:spPr bwMode="auto">
            <a:xfrm>
              <a:off x="2699" y="3117"/>
              <a:ext cx="238" cy="1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99" name="Text Box 99"/>
            <p:cNvSpPr txBox="1">
              <a:spLocks noChangeArrowheads="1"/>
            </p:cNvSpPr>
            <p:nvPr/>
          </p:nvSpPr>
          <p:spPr bwMode="auto">
            <a:xfrm>
              <a:off x="2517" y="3464"/>
              <a:ext cx="726" cy="23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1" lang="en-US" altLang="zh-CN" sz="900" b="1">
                  <a:solidFill>
                    <a:schemeClr val="bg1"/>
                  </a:solidFill>
                  <a:ea typeface="宋体" pitchFamily="2" charset="-122"/>
                  <a:cs typeface="Arial" pitchFamily="34" charset="0"/>
                </a:rPr>
                <a:t>B8300+ Micro/Pico RRU</a:t>
              </a:r>
            </a:p>
          </p:txBody>
        </p:sp>
        <p:sp>
          <p:nvSpPr>
            <p:cNvPr id="2100" name="Text Box 100"/>
            <p:cNvSpPr txBox="1">
              <a:spLocks noChangeArrowheads="1"/>
            </p:cNvSpPr>
            <p:nvPr/>
          </p:nvSpPr>
          <p:spPr bwMode="auto">
            <a:xfrm>
              <a:off x="1521" y="3521"/>
              <a:ext cx="454" cy="144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1" lang="en-US" altLang="zh-CN" sz="900" b="1">
                  <a:solidFill>
                    <a:schemeClr val="bg1"/>
                  </a:solidFill>
                  <a:ea typeface="宋体" pitchFamily="2" charset="-122"/>
                  <a:cs typeface="Arial" pitchFamily="34" charset="0"/>
                </a:rPr>
                <a:t>BS8900</a:t>
              </a:r>
            </a:p>
          </p:txBody>
        </p:sp>
        <p:pic>
          <p:nvPicPr>
            <p:cNvPr id="2101" name="Picture 101"/>
            <p:cNvPicPr>
              <a:picLocks noChangeAspect="1" noChangeArrowheads="1"/>
            </p:cNvPicPr>
            <p:nvPr/>
          </p:nvPicPr>
          <p:blipFill>
            <a:blip r:embed="rId25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365" y="3184"/>
              <a:ext cx="241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02" name="Picture 102"/>
            <p:cNvPicPr>
              <a:picLocks noChangeAspect="1" noChangeArrowheads="1"/>
            </p:cNvPicPr>
            <p:nvPr/>
          </p:nvPicPr>
          <p:blipFill>
            <a:blip r:embed="rId26" cstate="print"/>
            <a:srcRect/>
            <a:stretch>
              <a:fillRect/>
            </a:stretch>
          </p:blipFill>
          <p:spPr bwMode="auto">
            <a:xfrm>
              <a:off x="1655" y="3134"/>
              <a:ext cx="171" cy="341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graphicFrame>
          <p:nvGraphicFramePr>
            <p:cNvPr id="2050" name="Object 103"/>
            <p:cNvGraphicFramePr>
              <a:graphicFrameLocks noChangeAspect="1"/>
            </p:cNvGraphicFramePr>
            <p:nvPr/>
          </p:nvGraphicFramePr>
          <p:xfrm>
            <a:off x="2064" y="3067"/>
            <a:ext cx="181" cy="265"/>
          </p:xfrm>
          <a:graphic>
            <a:graphicData uri="http://schemas.openxmlformats.org/presentationml/2006/ole">
              <p:oleObj spid="_x0000_s80898" name="图片" r:id="rId27" imgW="1075906" imgH="1571429" progId="StaticDib">
                <p:embed/>
              </p:oleObj>
            </a:graphicData>
          </a:graphic>
        </p:graphicFrame>
      </p:grpSp>
      <p:grpSp>
        <p:nvGrpSpPr>
          <p:cNvPr id="20" name="Group 104"/>
          <p:cNvGrpSpPr>
            <a:grpSpLocks/>
          </p:cNvGrpSpPr>
          <p:nvPr/>
        </p:nvGrpSpPr>
        <p:grpSpPr bwMode="auto">
          <a:xfrm>
            <a:off x="5824538" y="2676525"/>
            <a:ext cx="877887" cy="2009775"/>
            <a:chOff x="3669" y="1596"/>
            <a:chExt cx="553" cy="1266"/>
          </a:xfrm>
        </p:grpSpPr>
        <p:sp>
          <p:nvSpPr>
            <p:cNvPr id="2066" name="Oval 48"/>
            <p:cNvSpPr>
              <a:spLocks noChangeArrowheads="1"/>
            </p:cNvSpPr>
            <p:nvPr/>
          </p:nvSpPr>
          <p:spPr bwMode="auto">
            <a:xfrm>
              <a:off x="3786" y="1596"/>
              <a:ext cx="436" cy="1266"/>
            </a:xfrm>
            <a:prstGeom prst="ellipse">
              <a:avLst/>
            </a:prstGeom>
            <a:solidFill>
              <a:schemeClr val="accent2"/>
            </a:solidFill>
            <a:ln w="38100">
              <a:solidFill>
                <a:srgbClr val="FF99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kumimoji="1" lang="en-US" altLang="zh-CN" sz="800" b="1">
                <a:ea typeface="Beijing"/>
                <a:cs typeface="Beijing"/>
              </a:endParaRPr>
            </a:p>
            <a:p>
              <a:pPr algn="ctr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kumimoji="1" lang="en-US" altLang="zh-CN" sz="800" b="1">
                <a:ea typeface="Beijing"/>
                <a:cs typeface="Beijing"/>
              </a:endParaRPr>
            </a:p>
            <a:p>
              <a:pPr algn="ctr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kumimoji="1" lang="en-US" altLang="zh-CN" sz="800" b="1">
                <a:ea typeface="Beijing"/>
                <a:cs typeface="Beijing"/>
              </a:endParaRPr>
            </a:p>
            <a:p>
              <a:pPr algn="ctr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kumimoji="1" lang="en-US" altLang="zh-CN" sz="800" b="1">
                <a:ea typeface="Beijing"/>
                <a:cs typeface="Beijing"/>
              </a:endParaRPr>
            </a:p>
            <a:p>
              <a:pPr algn="ctr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kumimoji="1" lang="en-US" altLang="zh-CN" sz="800" b="1">
                <a:ea typeface="Beijing"/>
                <a:cs typeface="Beijing"/>
              </a:endParaRPr>
            </a:p>
            <a:p>
              <a:pPr algn="ctr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endParaRPr kumimoji="1" lang="en-US" altLang="zh-CN" sz="800" b="1">
                <a:ea typeface="Beijing"/>
                <a:cs typeface="Beijing"/>
              </a:endParaRPr>
            </a:p>
          </p:txBody>
        </p:sp>
        <p:sp>
          <p:nvSpPr>
            <p:cNvPr id="2067" name="Text Box 49"/>
            <p:cNvSpPr txBox="1">
              <a:spLocks noChangeArrowheads="1"/>
            </p:cNvSpPr>
            <p:nvPr/>
          </p:nvSpPr>
          <p:spPr bwMode="auto">
            <a:xfrm rot="-5400000">
              <a:off x="3622" y="2041"/>
              <a:ext cx="771" cy="288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  <p:txBody>
            <a:bodyPr lIns="90000" tIns="46800" rIns="90000" bIns="46800">
              <a:spAutoFit/>
            </a:bodyPr>
            <a:lstStyle/>
            <a:p>
              <a:pPr algn="ctr" eaLnBrk="0" hangingPunct="0">
                <a:lnSpc>
                  <a:spcPct val="100000"/>
                </a:lnSpc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kumimoji="1" lang="en-US" altLang="zh-CN" sz="1200" b="1" i="1">
                  <a:ea typeface="宋体" pitchFamily="2" charset="-122"/>
                  <a:cs typeface="Arial" pitchFamily="34" charset="0"/>
                </a:rPr>
                <a:t>Transmission Network</a:t>
              </a:r>
            </a:p>
          </p:txBody>
        </p:sp>
        <p:pic>
          <p:nvPicPr>
            <p:cNvPr id="2068" name="Picture 36" descr="ZXGW B8036A"/>
            <p:cNvPicPr>
              <a:picLocks noChangeAspect="1" noChangeArrowheads="1"/>
            </p:cNvPicPr>
            <p:nvPr/>
          </p:nvPicPr>
          <p:blipFill>
            <a:blip r:embed="rId28" cstate="print">
              <a:clrChange>
                <a:clrFrom>
                  <a:srgbClr val="FDFDFD"/>
                </a:clrFrom>
                <a:clrTo>
                  <a:srgbClr val="FDFDFD">
                    <a:alpha val="0"/>
                  </a:srgbClr>
                </a:clrTo>
              </a:clrChange>
            </a:blip>
            <a:srcRect r="78" b="14"/>
            <a:stretch>
              <a:fillRect/>
            </a:stretch>
          </p:blipFill>
          <p:spPr bwMode="auto">
            <a:xfrm>
              <a:off x="3669" y="2024"/>
              <a:ext cx="210" cy="36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160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781300"/>
            <a:ext cx="7620000" cy="30099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2800"/>
              <a:t>Thank You</a:t>
            </a:r>
            <a:r>
              <a:rPr lang="hu-HU" sz="2800"/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Down Arrow 15"/>
          <p:cNvSpPr/>
          <p:nvPr/>
        </p:nvSpPr>
        <p:spPr>
          <a:xfrm>
            <a:off x="2819400" y="2057400"/>
            <a:ext cx="622300" cy="127000"/>
          </a:xfrm>
          <a:prstGeom prst="downArrow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12" name="Content Placeholder 9"/>
          <p:cNvSpPr txBox="1">
            <a:spLocks/>
          </p:cNvSpPr>
          <p:nvPr/>
        </p:nvSpPr>
        <p:spPr bwMode="auto">
          <a:xfrm>
            <a:off x="582469" y="2090221"/>
            <a:ext cx="5155210" cy="2024579"/>
          </a:xfrm>
          <a:prstGeom prst="rect">
            <a:avLst/>
          </a:prstGeom>
          <a:solidFill>
            <a:schemeClr val="bg1"/>
          </a:solidFill>
          <a:ln>
            <a:solidFill>
              <a:srgbClr val="002060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36000" tIns="36000" rIns="36000" bIns="36000" numCol="1" anchor="t" anchorCtr="0" compatLnSpc="1">
            <a:prstTxWarp prst="textNoShape">
              <a:avLst/>
            </a:prstTxWarp>
          </a:bodyPr>
          <a:lstStyle/>
          <a:p>
            <a:pPr marL="450850" marR="0" lvl="0" indent="-273050" algn="l" defTabSz="4572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hu-HU" sz="1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STANDARD READY BY 2020</a:t>
            </a:r>
          </a:p>
          <a:p>
            <a:pPr marL="450850" marR="0" lvl="0" indent="-273050" algn="l" defTabSz="4572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Pct val="100000"/>
              <a:buFont typeface="Arial" pitchFamily="34" charset="0"/>
              <a:buChar char="•"/>
              <a:tabLst/>
              <a:defRPr/>
            </a:pPr>
            <a:r>
              <a:rPr lang="hu-HU" sz="1400" dirty="0" err="1" smtClean="0">
                <a:solidFill>
                  <a:srgbClr val="000000"/>
                </a:solidFill>
                <a:latin typeface="Arial"/>
                <a:ea typeface="ＭＳ Ｐゴシック" charset="-128"/>
                <a:cs typeface="Arial"/>
              </a:rPr>
              <a:t>Interenet</a:t>
            </a:r>
            <a:r>
              <a:rPr lang="hu-HU" sz="1400" dirty="0" smtClean="0">
                <a:solidFill>
                  <a:srgbClr val="000000"/>
                </a:solidFill>
                <a:latin typeface="Arial"/>
                <a:ea typeface="ＭＳ Ｐゴシック" charset="-128"/>
                <a:cs typeface="Arial"/>
              </a:rPr>
              <a:t> </a:t>
            </a:r>
            <a:r>
              <a:rPr lang="hu-HU" sz="1400" dirty="0" err="1" smtClean="0">
                <a:solidFill>
                  <a:srgbClr val="000000"/>
                </a:solidFill>
                <a:latin typeface="Arial"/>
                <a:ea typeface="ＭＳ Ｐゴシック" charset="-128"/>
                <a:cs typeface="Arial"/>
              </a:rPr>
              <a:t>for</a:t>
            </a:r>
            <a:r>
              <a:rPr lang="hu-HU" sz="1400" dirty="0" smtClean="0">
                <a:solidFill>
                  <a:srgbClr val="000000"/>
                </a:solidFill>
                <a:latin typeface="Arial"/>
                <a:ea typeface="ＭＳ Ｐゴシック" charset="-128"/>
                <a:cs typeface="Arial"/>
              </a:rPr>
              <a:t> </a:t>
            </a:r>
            <a:r>
              <a:rPr lang="hu-HU" sz="1400" dirty="0" err="1" smtClean="0">
                <a:solidFill>
                  <a:srgbClr val="000000"/>
                </a:solidFill>
                <a:latin typeface="Arial"/>
                <a:ea typeface="ＭＳ Ｐゴシック" charset="-128"/>
                <a:cs typeface="Arial"/>
              </a:rPr>
              <a:t>people</a:t>
            </a:r>
            <a:r>
              <a:rPr lang="hu-HU" sz="1400" dirty="0" smtClean="0">
                <a:solidFill>
                  <a:srgbClr val="000000"/>
                </a:solidFill>
                <a:latin typeface="Arial"/>
                <a:ea typeface="ＭＳ Ｐゴシック" charset="-128"/>
                <a:cs typeface="Arial"/>
              </a:rPr>
              <a:t> and </a:t>
            </a:r>
            <a:r>
              <a:rPr lang="hu-HU" sz="1400" dirty="0" err="1" smtClean="0">
                <a:solidFill>
                  <a:srgbClr val="000000"/>
                </a:solidFill>
                <a:latin typeface="Arial"/>
                <a:ea typeface="ＭＳ Ｐゴシック" charset="-128"/>
                <a:cs typeface="Arial"/>
              </a:rPr>
              <a:t>things</a:t>
            </a:r>
            <a:r>
              <a:rPr lang="hu-HU" sz="1400" dirty="0" smtClean="0">
                <a:solidFill>
                  <a:srgbClr val="000000"/>
                </a:solidFill>
                <a:latin typeface="Arial"/>
                <a:ea typeface="ＭＳ Ｐゴシック" charset="-128"/>
                <a:cs typeface="Arial"/>
              </a:rPr>
              <a:t> (M2M </a:t>
            </a:r>
            <a:r>
              <a:rPr lang="hu-HU" sz="1400" dirty="0" err="1" smtClean="0">
                <a:solidFill>
                  <a:srgbClr val="000000"/>
                </a:solidFill>
                <a:latin typeface="Arial"/>
                <a:ea typeface="ＭＳ Ｐゴシック" charset="-128"/>
                <a:cs typeface="Arial"/>
              </a:rPr>
              <a:t>communication</a:t>
            </a:r>
            <a:r>
              <a:rPr lang="hu-HU" sz="1400" dirty="0" smtClean="0">
                <a:solidFill>
                  <a:srgbClr val="000000"/>
                </a:solidFill>
                <a:latin typeface="Arial"/>
                <a:ea typeface="ＭＳ Ｐゴシック" charset="-128"/>
                <a:cs typeface="Arial"/>
              </a:rPr>
              <a:t>)</a:t>
            </a:r>
          </a:p>
          <a:p>
            <a:pPr marL="450850" marR="0" lvl="0" indent="-273050" algn="l" defTabSz="4572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Pct val="100000"/>
              <a:buFont typeface="Arial" pitchFamily="34" charset="0"/>
              <a:buChar char="•"/>
              <a:tabLst/>
              <a:defRPr/>
            </a:pPr>
            <a:r>
              <a:rPr lang="hu-HU" sz="1400" dirty="0" smtClean="0">
                <a:solidFill>
                  <a:srgbClr val="000000"/>
                </a:solidFill>
                <a:latin typeface="Arial"/>
                <a:ea typeface="ＭＳ Ｐゴシック" charset="-128"/>
                <a:cs typeface="Arial"/>
              </a:rPr>
              <a:t>10Gbps </a:t>
            </a:r>
            <a:r>
              <a:rPr lang="hu-HU" sz="1400" dirty="0" err="1" smtClean="0">
                <a:solidFill>
                  <a:srgbClr val="000000"/>
                </a:solidFill>
                <a:latin typeface="Arial"/>
                <a:ea typeface="ＭＳ Ｐゴシック" charset="-128"/>
                <a:cs typeface="Arial"/>
              </a:rPr>
              <a:t>peak</a:t>
            </a:r>
            <a:r>
              <a:rPr lang="hu-HU" sz="1400" dirty="0" smtClean="0">
                <a:solidFill>
                  <a:srgbClr val="000000"/>
                </a:solidFill>
                <a:latin typeface="Arial"/>
                <a:ea typeface="ＭＳ Ｐゴシック" charset="-128"/>
                <a:cs typeface="Arial"/>
              </a:rPr>
              <a:t> and 100Mbps </a:t>
            </a:r>
            <a:r>
              <a:rPr lang="hu-HU" sz="1400" dirty="0" err="1" smtClean="0">
                <a:solidFill>
                  <a:srgbClr val="000000"/>
                </a:solidFill>
                <a:latin typeface="Arial"/>
                <a:ea typeface="ＭＳ Ｐゴシック" charset="-128"/>
                <a:cs typeface="Arial"/>
              </a:rPr>
              <a:t>average</a:t>
            </a:r>
            <a:r>
              <a:rPr lang="hu-HU" sz="1400" dirty="0" smtClean="0">
                <a:solidFill>
                  <a:srgbClr val="000000"/>
                </a:solidFill>
                <a:latin typeface="Arial"/>
                <a:ea typeface="ＭＳ Ｐゴシック" charset="-128"/>
                <a:cs typeface="Arial"/>
              </a:rPr>
              <a:t> </a:t>
            </a:r>
            <a:r>
              <a:rPr lang="hu-HU" sz="1400" dirty="0" err="1" smtClean="0">
                <a:solidFill>
                  <a:srgbClr val="000000"/>
                </a:solidFill>
                <a:latin typeface="Arial"/>
                <a:ea typeface="ＭＳ Ｐゴシック" charset="-128"/>
                <a:cs typeface="Arial"/>
              </a:rPr>
              <a:t>rates</a:t>
            </a:r>
            <a:endParaRPr lang="hu-HU" sz="1400" dirty="0" smtClean="0">
              <a:solidFill>
                <a:srgbClr val="000000"/>
              </a:solidFill>
              <a:latin typeface="Arial"/>
              <a:ea typeface="ＭＳ Ｐゴシック" charset="-128"/>
              <a:cs typeface="Arial"/>
            </a:endParaRPr>
          </a:p>
          <a:p>
            <a:pPr marL="450850" marR="0" lvl="0" indent="-273050" algn="l" defTabSz="4572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Pct val="100000"/>
              <a:buFont typeface="Arial" pitchFamily="34" charset="0"/>
              <a:buChar char="•"/>
              <a:tabLst/>
              <a:defRPr/>
            </a:pPr>
            <a:r>
              <a:rPr lang="hu-HU" sz="1400" dirty="0" err="1" smtClean="0">
                <a:solidFill>
                  <a:srgbClr val="002060"/>
                </a:solidFill>
                <a:latin typeface="Arial"/>
                <a:ea typeface="ＭＳ Ｐゴシック" charset="-128"/>
                <a:cs typeface="Arial"/>
              </a:rPr>
              <a:t>Small</a:t>
            </a:r>
            <a:r>
              <a:rPr lang="hu-HU" sz="1400" dirty="0" smtClean="0">
                <a:solidFill>
                  <a:srgbClr val="002060"/>
                </a:solidFill>
                <a:latin typeface="Arial"/>
                <a:ea typeface="ＭＳ Ｐゴシック" charset="-128"/>
                <a:cs typeface="Arial"/>
              </a:rPr>
              <a:t> </a:t>
            </a:r>
            <a:r>
              <a:rPr lang="hu-HU" sz="1400" dirty="0" err="1" smtClean="0">
                <a:solidFill>
                  <a:srgbClr val="002060"/>
                </a:solidFill>
                <a:latin typeface="Arial"/>
                <a:ea typeface="ＭＳ Ｐゴシック" charset="-128"/>
                <a:cs typeface="Arial"/>
              </a:rPr>
              <a:t>cells</a:t>
            </a:r>
            <a:r>
              <a:rPr lang="hu-HU" sz="1400" dirty="0" smtClean="0">
                <a:solidFill>
                  <a:srgbClr val="002060"/>
                </a:solidFill>
                <a:latin typeface="Arial"/>
                <a:ea typeface="ＭＳ Ｐゴシック" charset="-128"/>
                <a:cs typeface="Arial"/>
              </a:rPr>
              <a:t> and Ultra </a:t>
            </a:r>
            <a:r>
              <a:rPr lang="hu-HU" sz="1400" dirty="0" err="1" smtClean="0">
                <a:solidFill>
                  <a:srgbClr val="002060"/>
                </a:solidFill>
                <a:latin typeface="Arial"/>
                <a:ea typeface="ＭＳ Ｐゴシック" charset="-128"/>
                <a:cs typeface="Arial"/>
              </a:rPr>
              <a:t>dense</a:t>
            </a:r>
            <a:r>
              <a:rPr lang="hu-HU" sz="1400" dirty="0" smtClean="0">
                <a:solidFill>
                  <a:srgbClr val="002060"/>
                </a:solidFill>
                <a:latin typeface="Arial"/>
                <a:ea typeface="ＭＳ Ｐゴシック" charset="-128"/>
                <a:cs typeface="Arial"/>
              </a:rPr>
              <a:t> </a:t>
            </a:r>
            <a:r>
              <a:rPr lang="hu-HU" sz="1400" dirty="0" err="1" smtClean="0">
                <a:solidFill>
                  <a:srgbClr val="002060"/>
                </a:solidFill>
                <a:latin typeface="Arial"/>
                <a:ea typeface="ＭＳ Ｐゴシック" charset="-128"/>
                <a:cs typeface="Arial"/>
              </a:rPr>
              <a:t>network</a:t>
            </a:r>
            <a:r>
              <a:rPr lang="hu-HU" sz="1400" dirty="0" smtClean="0">
                <a:solidFill>
                  <a:srgbClr val="002060"/>
                </a:solidFill>
                <a:latin typeface="Arial"/>
                <a:ea typeface="ＭＳ Ｐゴシック" charset="-128"/>
                <a:cs typeface="Arial"/>
              </a:rPr>
              <a:t> </a:t>
            </a:r>
            <a:r>
              <a:rPr lang="hu-HU" sz="1400" dirty="0" err="1" smtClean="0">
                <a:solidFill>
                  <a:srgbClr val="002060"/>
                </a:solidFill>
                <a:latin typeface="Arial"/>
                <a:ea typeface="ＭＳ Ｐゴシック" charset="-128"/>
                <a:cs typeface="Arial"/>
              </a:rPr>
              <a:t>approaching</a:t>
            </a:r>
            <a:r>
              <a:rPr lang="hu-HU" sz="1400" dirty="0" smtClean="0">
                <a:solidFill>
                  <a:srgbClr val="002060"/>
                </a:solidFill>
                <a:latin typeface="Arial"/>
                <a:ea typeface="ＭＳ Ｐゴシック" charset="-128"/>
                <a:cs typeface="Arial"/>
              </a:rPr>
              <a:t> fix </a:t>
            </a:r>
            <a:r>
              <a:rPr lang="hu-HU" sz="1400" dirty="0" err="1" smtClean="0">
                <a:solidFill>
                  <a:srgbClr val="002060"/>
                </a:solidFill>
                <a:latin typeface="Arial"/>
                <a:ea typeface="ＭＳ Ｐゴシック" charset="-128"/>
                <a:cs typeface="Arial"/>
              </a:rPr>
              <a:t>network</a:t>
            </a:r>
            <a:r>
              <a:rPr lang="hu-HU" sz="1400" dirty="0" smtClean="0">
                <a:solidFill>
                  <a:srgbClr val="002060"/>
                </a:solidFill>
                <a:latin typeface="Arial"/>
                <a:ea typeface="ＭＳ Ｐゴシック" charset="-128"/>
                <a:cs typeface="Arial"/>
              </a:rPr>
              <a:t> </a:t>
            </a:r>
            <a:r>
              <a:rPr lang="hu-HU" sz="1400" dirty="0" err="1" smtClean="0">
                <a:solidFill>
                  <a:srgbClr val="002060"/>
                </a:solidFill>
                <a:latin typeface="Arial"/>
                <a:ea typeface="ＭＳ Ｐゴシック" charset="-128"/>
                <a:cs typeface="Arial"/>
              </a:rPr>
              <a:t>density</a:t>
            </a:r>
            <a:r>
              <a:rPr lang="hu-HU" sz="1400" dirty="0" smtClean="0">
                <a:solidFill>
                  <a:srgbClr val="002060"/>
                </a:solidFill>
                <a:latin typeface="Arial"/>
                <a:ea typeface="ＭＳ Ｐゴシック" charset="-128"/>
                <a:cs typeface="Arial"/>
              </a:rPr>
              <a:t> and </a:t>
            </a:r>
            <a:r>
              <a:rPr lang="hu-HU" sz="1400" dirty="0" err="1" smtClean="0">
                <a:solidFill>
                  <a:srgbClr val="002060"/>
                </a:solidFill>
                <a:latin typeface="Arial"/>
                <a:ea typeface="ＭＳ Ｐゴシック" charset="-128"/>
                <a:cs typeface="Arial"/>
              </a:rPr>
              <a:t>capability</a:t>
            </a:r>
            <a:endParaRPr lang="hu-HU" sz="1400" dirty="0" smtClean="0">
              <a:solidFill>
                <a:srgbClr val="002060"/>
              </a:solidFill>
              <a:latin typeface="Arial"/>
              <a:ea typeface="ＭＳ Ｐゴシック" charset="-128"/>
              <a:cs typeface="Arial"/>
            </a:endParaRPr>
          </a:p>
          <a:p>
            <a:pPr marL="450850" marR="0" lvl="0" indent="-273050" algn="l" defTabSz="4572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hu-HU" sz="140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Integration</a:t>
            </a:r>
            <a:r>
              <a:rPr kumimoji="0" lang="hu-HU" sz="140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 of </a:t>
            </a:r>
            <a:r>
              <a:rPr kumimoji="0" lang="hu-HU" sz="1400" i="0" u="none" strike="noStrike" kern="120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all</a:t>
            </a:r>
            <a:r>
              <a:rPr kumimoji="0" lang="hu-HU" sz="140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 </a:t>
            </a:r>
            <a:r>
              <a:rPr kumimoji="0" lang="hu-HU" sz="1400" i="0" u="none" strike="noStrike" kern="120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wireless</a:t>
            </a:r>
            <a:r>
              <a:rPr kumimoji="0" lang="hu-HU" sz="140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 </a:t>
            </a:r>
            <a:r>
              <a:rPr kumimoji="0" lang="hu-HU" sz="1400" i="0" u="none" strike="noStrike" kern="120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access</a:t>
            </a:r>
            <a:r>
              <a:rPr kumimoji="0" lang="hu-HU" sz="1400" i="0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 </a:t>
            </a:r>
            <a:r>
              <a:rPr kumimoji="0" lang="hu-HU" sz="1400" i="0" u="none" strike="noStrike" kern="1200" cap="none" spc="0" normalizeH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technologies</a:t>
            </a:r>
            <a:endParaRPr kumimoji="0" lang="hu-HU" sz="1400" i="0" u="none" strike="noStrike" kern="1200" cap="none" spc="0" normalizeH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/>
              <a:ea typeface="ＭＳ Ｐゴシック" charset="-128"/>
              <a:cs typeface="Arial"/>
            </a:endParaRPr>
          </a:p>
          <a:p>
            <a:pPr marL="450850" marR="0" lvl="0" indent="-273050" algn="l" defTabSz="4572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Pct val="100000"/>
              <a:buFont typeface="Arial" pitchFamily="34" charset="0"/>
              <a:buChar char="•"/>
              <a:tabLst/>
              <a:defRPr/>
            </a:pPr>
            <a:r>
              <a:rPr lang="hu-HU" sz="1400" baseline="0" dirty="0" smtClean="0">
                <a:solidFill>
                  <a:srgbClr val="002060"/>
                </a:solidFill>
                <a:latin typeface="Arial"/>
                <a:ea typeface="ＭＳ Ｐゴシック" charset="-128"/>
                <a:cs typeface="Arial"/>
              </a:rPr>
              <a:t>New </a:t>
            </a:r>
            <a:r>
              <a:rPr lang="hu-HU" sz="1400" baseline="0" dirty="0" err="1" smtClean="0">
                <a:solidFill>
                  <a:srgbClr val="002060"/>
                </a:solidFill>
                <a:latin typeface="Arial"/>
                <a:ea typeface="ＭＳ Ｐゴシック" charset="-128"/>
                <a:cs typeface="Arial"/>
              </a:rPr>
              <a:t>high</a:t>
            </a:r>
            <a:r>
              <a:rPr lang="hu-HU" sz="1400" baseline="0" dirty="0" smtClean="0">
                <a:solidFill>
                  <a:srgbClr val="002060"/>
                </a:solidFill>
                <a:latin typeface="Arial"/>
                <a:ea typeface="ＭＳ Ｐゴシック" charset="-128"/>
                <a:cs typeface="Arial"/>
              </a:rPr>
              <a:t> </a:t>
            </a:r>
            <a:r>
              <a:rPr lang="hu-HU" sz="1400" baseline="0" dirty="0" err="1" smtClean="0">
                <a:solidFill>
                  <a:srgbClr val="002060"/>
                </a:solidFill>
                <a:latin typeface="Arial"/>
                <a:ea typeface="ＭＳ Ｐゴシック" charset="-128"/>
                <a:cs typeface="Arial"/>
              </a:rPr>
              <a:t>freq</a:t>
            </a:r>
            <a:r>
              <a:rPr lang="hu-HU" sz="1400" baseline="0" dirty="0" smtClean="0">
                <a:solidFill>
                  <a:srgbClr val="002060"/>
                </a:solidFill>
                <a:latin typeface="Arial"/>
                <a:ea typeface="ＭＳ Ｐゴシック" charset="-128"/>
                <a:cs typeface="Arial"/>
              </a:rPr>
              <a:t>.  (70-85GHz) – </a:t>
            </a:r>
            <a:r>
              <a:rPr lang="hu-HU" sz="1400" baseline="0" dirty="0" err="1" smtClean="0">
                <a:solidFill>
                  <a:srgbClr val="002060"/>
                </a:solidFill>
                <a:latin typeface="Arial"/>
                <a:ea typeface="ＭＳ Ｐゴシック" charset="-128"/>
                <a:cs typeface="Arial"/>
              </a:rPr>
              <a:t>very</a:t>
            </a:r>
            <a:r>
              <a:rPr lang="hu-HU" sz="1400" baseline="0" dirty="0" smtClean="0">
                <a:solidFill>
                  <a:srgbClr val="002060"/>
                </a:solidFill>
                <a:latin typeface="Arial"/>
                <a:ea typeface="ＭＳ Ｐゴシック" charset="-128"/>
                <a:cs typeface="Arial"/>
              </a:rPr>
              <a:t> </a:t>
            </a:r>
            <a:r>
              <a:rPr lang="hu-HU" sz="1400" baseline="0" dirty="0" err="1" smtClean="0">
                <a:solidFill>
                  <a:srgbClr val="002060"/>
                </a:solidFill>
                <a:latin typeface="Arial"/>
                <a:ea typeface="ＭＳ Ｐゴシック" charset="-128"/>
                <a:cs typeface="Arial"/>
              </a:rPr>
              <a:t>small</a:t>
            </a:r>
            <a:r>
              <a:rPr lang="hu-HU" sz="1400" baseline="0" dirty="0" smtClean="0">
                <a:solidFill>
                  <a:srgbClr val="002060"/>
                </a:solidFill>
                <a:latin typeface="Arial"/>
                <a:ea typeface="ＭＳ Ｐゴシック" charset="-128"/>
                <a:cs typeface="Arial"/>
              </a:rPr>
              <a:t> </a:t>
            </a:r>
            <a:r>
              <a:rPr lang="hu-HU" sz="1400" baseline="0" dirty="0" err="1" smtClean="0">
                <a:solidFill>
                  <a:srgbClr val="002060"/>
                </a:solidFill>
                <a:latin typeface="Arial"/>
                <a:ea typeface="ＭＳ Ｐゴシック" charset="-128"/>
                <a:cs typeface="Arial"/>
              </a:rPr>
              <a:t>cell</a:t>
            </a:r>
            <a:r>
              <a:rPr lang="hu-HU" sz="1400" baseline="0" dirty="0" smtClean="0">
                <a:solidFill>
                  <a:srgbClr val="002060"/>
                </a:solidFill>
                <a:latin typeface="Arial"/>
                <a:ea typeface="ＭＳ Ｐゴシック" charset="-128"/>
                <a:cs typeface="Arial"/>
              </a:rPr>
              <a:t> </a:t>
            </a:r>
            <a:r>
              <a:rPr lang="hu-HU" sz="1400" baseline="0" dirty="0" err="1" smtClean="0">
                <a:solidFill>
                  <a:srgbClr val="002060"/>
                </a:solidFill>
                <a:latin typeface="Arial"/>
                <a:ea typeface="ＭＳ Ｐゴシック" charset="-128"/>
                <a:cs typeface="Arial"/>
              </a:rPr>
              <a:t>range</a:t>
            </a:r>
            <a:endParaRPr kumimoji="0" lang="hu-HU" sz="140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/>
              <a:ea typeface="ＭＳ Ｐゴシック" charset="-128"/>
              <a:cs typeface="Arial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1819" y="0"/>
            <a:ext cx="8224982" cy="547023"/>
          </a:xfrm>
        </p:spPr>
        <p:txBody>
          <a:bodyPr/>
          <a:lstStyle/>
          <a:p>
            <a:r>
              <a:rPr lang="hu-HU" dirty="0" smtClean="0"/>
              <a:t>Mobile </a:t>
            </a:r>
            <a:r>
              <a:rPr lang="hu-HU" dirty="0" err="1" smtClean="0"/>
              <a:t>Technology</a:t>
            </a:r>
            <a:r>
              <a:rPr lang="hu-HU" dirty="0" smtClean="0"/>
              <a:t> </a:t>
            </a:r>
            <a:r>
              <a:rPr lang="hu-HU" dirty="0" err="1" smtClean="0"/>
              <a:t>Evolution</a:t>
            </a:r>
            <a:r>
              <a:rPr lang="hu-HU" dirty="0" smtClean="0"/>
              <a:t>: 5G</a:t>
            </a:r>
            <a:endParaRPr lang="hu-H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023F5-5F04-4B0D-A6F7-CEC83EA2BCE0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3150764" y="808280"/>
            <a:ext cx="2983130" cy="92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450850" marR="0" lvl="0" indent="-273050" algn="ctr" defTabSz="4572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Pct val="100000"/>
              <a:buFont typeface="Arial" pitchFamily="34" charset="0"/>
              <a:buNone/>
              <a:tabLst/>
              <a:defRPr/>
            </a:pPr>
            <a:endParaRPr kumimoji="0" lang="hu-HU" sz="18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ＭＳ Ｐゴシック" charset="-128"/>
              <a:cs typeface="Arial"/>
            </a:endParaRPr>
          </a:p>
        </p:txBody>
      </p:sp>
      <p:pic>
        <p:nvPicPr>
          <p:cNvPr id="17613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78286" y="508863"/>
            <a:ext cx="3206340" cy="4507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755" y="4254500"/>
            <a:ext cx="5223345" cy="2233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585644" y="508923"/>
            <a:ext cx="5155210" cy="659478"/>
          </a:xfrm>
          <a:solidFill>
            <a:schemeClr val="bg2">
              <a:lumMod val="20000"/>
              <a:lumOff val="80000"/>
            </a:schemeClr>
          </a:solidFill>
        </p:spPr>
        <p:txBody>
          <a:bodyPr lIns="36000" tIns="36000" rIns="36000" bIns="36000"/>
          <a:lstStyle/>
          <a:p>
            <a:r>
              <a:rPr lang="hu-HU" sz="1400" dirty="0" smtClean="0"/>
              <a:t>Internet </a:t>
            </a:r>
            <a:r>
              <a:rPr lang="hu-HU" sz="1400" dirty="0" err="1" smtClean="0"/>
              <a:t>for</a:t>
            </a:r>
            <a:r>
              <a:rPr lang="hu-HU" sz="1400" dirty="0" smtClean="0"/>
              <a:t> mobile </a:t>
            </a:r>
            <a:r>
              <a:rPr lang="hu-HU" sz="1400" dirty="0" err="1" smtClean="0"/>
              <a:t>phones</a:t>
            </a:r>
            <a:endParaRPr lang="hu-HU" sz="1400" dirty="0" smtClean="0"/>
          </a:p>
          <a:p>
            <a:r>
              <a:rPr lang="hu-HU" sz="1400" dirty="0" err="1" smtClean="0">
                <a:solidFill>
                  <a:srgbClr val="002060"/>
                </a:solidFill>
              </a:rPr>
              <a:t>Classical</a:t>
            </a:r>
            <a:r>
              <a:rPr lang="hu-HU" sz="1400" dirty="0" smtClean="0">
                <a:solidFill>
                  <a:srgbClr val="002060"/>
                </a:solidFill>
              </a:rPr>
              <a:t> mobile </a:t>
            </a:r>
            <a:r>
              <a:rPr lang="hu-HU" sz="1400" dirty="0" err="1" smtClean="0">
                <a:solidFill>
                  <a:srgbClr val="002060"/>
                </a:solidFill>
              </a:rPr>
              <a:t>network</a:t>
            </a:r>
            <a:r>
              <a:rPr lang="hu-HU" sz="1400" dirty="0" smtClean="0">
                <a:solidFill>
                  <a:srgbClr val="002060"/>
                </a:solidFill>
              </a:rPr>
              <a:t> </a:t>
            </a:r>
            <a:r>
              <a:rPr lang="hu-HU" sz="1400" dirty="0" err="1" smtClean="0">
                <a:solidFill>
                  <a:srgbClr val="002060"/>
                </a:solidFill>
              </a:rPr>
              <a:t>topology</a:t>
            </a:r>
            <a:r>
              <a:rPr lang="hu-HU" sz="1400" dirty="0" smtClean="0">
                <a:solidFill>
                  <a:srgbClr val="002060"/>
                </a:solidFill>
              </a:rPr>
              <a:t> (</a:t>
            </a:r>
            <a:r>
              <a:rPr lang="hu-HU" sz="1400" dirty="0" err="1" smtClean="0">
                <a:solidFill>
                  <a:srgbClr val="002060"/>
                </a:solidFill>
              </a:rPr>
              <a:t>macro</a:t>
            </a:r>
            <a:r>
              <a:rPr lang="hu-HU" sz="1400" dirty="0" smtClean="0">
                <a:solidFill>
                  <a:srgbClr val="002060"/>
                </a:solidFill>
              </a:rPr>
              <a:t> site </a:t>
            </a:r>
            <a:r>
              <a:rPr lang="hu-HU" sz="1400" dirty="0" err="1" smtClean="0">
                <a:solidFill>
                  <a:srgbClr val="002060"/>
                </a:solidFill>
              </a:rPr>
              <a:t>dominance</a:t>
            </a:r>
            <a:r>
              <a:rPr lang="hu-HU" sz="1400" dirty="0" smtClean="0">
                <a:solidFill>
                  <a:srgbClr val="002060"/>
                </a:solidFill>
              </a:rPr>
              <a:t>)</a:t>
            </a:r>
            <a:endParaRPr lang="hu-HU" sz="1400" dirty="0">
              <a:solidFill>
                <a:srgbClr val="002060"/>
              </a:solidFill>
            </a:endParaRPr>
          </a:p>
        </p:txBody>
      </p:sp>
      <p:sp>
        <p:nvSpPr>
          <p:cNvPr id="11" name="Content Placeholder 9"/>
          <p:cNvSpPr txBox="1">
            <a:spLocks/>
          </p:cNvSpPr>
          <p:nvPr/>
        </p:nvSpPr>
        <p:spPr bwMode="auto">
          <a:xfrm>
            <a:off x="588819" y="1275111"/>
            <a:ext cx="5155210" cy="731489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36000" tIns="36000" rIns="36000" bIns="36000" numCol="1" anchor="t" anchorCtr="0" compatLnSpc="1">
            <a:prstTxWarp prst="textNoShape">
              <a:avLst/>
            </a:prstTxWarp>
          </a:bodyPr>
          <a:lstStyle/>
          <a:p>
            <a:pPr marL="450850" marR="0" lvl="0" indent="-273050" algn="l" defTabSz="4572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hu-H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Internet </a:t>
            </a:r>
            <a:r>
              <a:rPr kumimoji="0" lang="hu-HU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for</a:t>
            </a:r>
            <a:r>
              <a:rPr kumimoji="0" lang="hu-H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 mobile </a:t>
            </a:r>
            <a:r>
              <a:rPr kumimoji="0" lang="hu-HU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phones</a:t>
            </a:r>
            <a:r>
              <a:rPr lang="hu-HU" sz="1400" dirty="0" smtClean="0">
                <a:solidFill>
                  <a:srgbClr val="000000"/>
                </a:solidFill>
                <a:latin typeface="Arial"/>
                <a:ea typeface="ＭＳ Ｐゴシック" charset="-128"/>
                <a:cs typeface="Arial"/>
              </a:rPr>
              <a:t>, </a:t>
            </a:r>
            <a:r>
              <a:rPr kumimoji="0" lang="hu-HU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laptops</a:t>
            </a:r>
            <a:r>
              <a:rPr lang="hu-HU" sz="1400" dirty="0" smtClean="0">
                <a:solidFill>
                  <a:srgbClr val="000000"/>
                </a:solidFill>
                <a:latin typeface="Arial"/>
                <a:ea typeface="ＭＳ Ｐゴシック" charset="-128"/>
                <a:cs typeface="Arial"/>
              </a:rPr>
              <a:t> and</a:t>
            </a:r>
            <a:r>
              <a:rPr kumimoji="0" lang="hu-HU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 </a:t>
            </a:r>
            <a:r>
              <a:rPr kumimoji="0" lang="hu-HU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tablets</a:t>
            </a:r>
            <a:endParaRPr kumimoji="0" lang="hu-HU" sz="1400" b="0" i="0" u="none" strike="noStrike" kern="120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ＭＳ Ｐゴシック" charset="-128"/>
              <a:cs typeface="Arial"/>
            </a:endParaRPr>
          </a:p>
          <a:p>
            <a:pPr marL="450850" marR="0" lvl="0" indent="-273050" algn="l" defTabSz="457200" rtl="0" eaLnBrk="1" fontAlgn="base" latinLnBrk="0" hangingPunct="1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ClrTx/>
              <a:buSzPct val="100000"/>
              <a:buFont typeface="Arial" pitchFamily="34" charset="0"/>
              <a:buChar char="•"/>
              <a:tabLst/>
              <a:defRPr/>
            </a:pPr>
            <a:r>
              <a:rPr kumimoji="0" lang="hu-HU" sz="140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Het</a:t>
            </a:r>
            <a:r>
              <a:rPr kumimoji="0" lang="hu-HU" sz="1400" i="0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. </a:t>
            </a:r>
            <a:r>
              <a:rPr kumimoji="0" lang="hu-HU" sz="140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/>
                <a:uLnTx/>
                <a:uFillTx/>
                <a:latin typeface="Arial"/>
                <a:ea typeface="ＭＳ Ｐゴシック" charset="-128"/>
                <a:cs typeface="Arial"/>
              </a:rPr>
              <a:t>network</a:t>
            </a:r>
            <a:r>
              <a:rPr lang="hu-HU" sz="1400" dirty="0" smtClean="0">
                <a:solidFill>
                  <a:srgbClr val="002060"/>
                </a:solidFill>
                <a:latin typeface="Arial"/>
                <a:ea typeface="ＭＳ Ｐゴシック" charset="-128"/>
                <a:cs typeface="Arial"/>
              </a:rPr>
              <a:t>: more </a:t>
            </a:r>
            <a:r>
              <a:rPr lang="hu-HU" sz="1400" dirty="0" err="1" smtClean="0">
                <a:solidFill>
                  <a:srgbClr val="002060"/>
                </a:solidFill>
                <a:latin typeface="Arial"/>
                <a:ea typeface="ＭＳ Ｐゴシック" charset="-128"/>
                <a:cs typeface="Arial"/>
              </a:rPr>
              <a:t>sepctrum</a:t>
            </a:r>
            <a:r>
              <a:rPr lang="hu-HU" sz="1400" dirty="0" smtClean="0">
                <a:solidFill>
                  <a:srgbClr val="002060"/>
                </a:solidFill>
                <a:latin typeface="Arial"/>
                <a:ea typeface="ＭＳ Ｐゴシック" charset="-128"/>
                <a:cs typeface="Arial"/>
              </a:rPr>
              <a:t> and </a:t>
            </a:r>
            <a:r>
              <a:rPr lang="hu-HU" sz="1400" dirty="0" err="1" smtClean="0">
                <a:solidFill>
                  <a:srgbClr val="002060"/>
                </a:solidFill>
                <a:latin typeface="Arial"/>
                <a:ea typeface="ＭＳ Ｐゴシック" charset="-128"/>
                <a:cs typeface="Arial"/>
              </a:rPr>
              <a:t>their</a:t>
            </a:r>
            <a:r>
              <a:rPr lang="hu-HU" sz="1400" dirty="0" smtClean="0">
                <a:solidFill>
                  <a:srgbClr val="002060"/>
                </a:solidFill>
                <a:latin typeface="Arial"/>
                <a:ea typeface="ＭＳ Ｐゴシック" charset="-128"/>
                <a:cs typeface="Arial"/>
              </a:rPr>
              <a:t> </a:t>
            </a:r>
            <a:r>
              <a:rPr lang="hu-HU" sz="1400" dirty="0" err="1" smtClean="0">
                <a:solidFill>
                  <a:srgbClr val="002060"/>
                </a:solidFill>
                <a:latin typeface="Arial"/>
                <a:ea typeface="ＭＳ Ｐゴシック" charset="-128"/>
                <a:cs typeface="Arial"/>
              </a:rPr>
              <a:t>combination</a:t>
            </a:r>
            <a:r>
              <a:rPr lang="hu-HU" sz="1400" dirty="0" smtClean="0">
                <a:solidFill>
                  <a:srgbClr val="002060"/>
                </a:solidFill>
                <a:latin typeface="Arial"/>
                <a:ea typeface="ＭＳ Ｐゴシック" charset="-128"/>
                <a:cs typeface="Arial"/>
              </a:rPr>
              <a:t> (800, 1800, 2600, ..) , </a:t>
            </a:r>
            <a:r>
              <a:rPr lang="hu-HU" sz="1400" dirty="0" err="1" smtClean="0">
                <a:solidFill>
                  <a:srgbClr val="002060"/>
                </a:solidFill>
                <a:latin typeface="Arial"/>
                <a:ea typeface="ＭＳ Ｐゴシック" charset="-128"/>
                <a:cs typeface="Arial"/>
              </a:rPr>
              <a:t>small</a:t>
            </a:r>
            <a:r>
              <a:rPr lang="hu-HU" sz="1400" dirty="0" smtClean="0">
                <a:solidFill>
                  <a:srgbClr val="002060"/>
                </a:solidFill>
                <a:latin typeface="Arial"/>
                <a:ea typeface="ＭＳ Ｐゴシック" charset="-128"/>
                <a:cs typeface="Arial"/>
              </a:rPr>
              <a:t> </a:t>
            </a:r>
            <a:r>
              <a:rPr lang="hu-HU" sz="1400" dirty="0" err="1" smtClean="0">
                <a:solidFill>
                  <a:srgbClr val="002060"/>
                </a:solidFill>
                <a:latin typeface="Arial"/>
                <a:ea typeface="ＭＳ Ｐゴシック" charset="-128"/>
                <a:cs typeface="Arial"/>
              </a:rPr>
              <a:t>cells</a:t>
            </a:r>
            <a:r>
              <a:rPr lang="hu-HU" sz="1400" dirty="0" smtClean="0">
                <a:solidFill>
                  <a:srgbClr val="002060"/>
                </a:solidFill>
                <a:latin typeface="Arial"/>
                <a:ea typeface="ＭＳ Ｐゴシック" charset="-128"/>
                <a:cs typeface="Arial"/>
              </a:rPr>
              <a:t> and </a:t>
            </a:r>
            <a:r>
              <a:rPr lang="hu-HU" sz="1400" dirty="0" err="1" smtClean="0">
                <a:solidFill>
                  <a:srgbClr val="002060"/>
                </a:solidFill>
                <a:latin typeface="Arial"/>
                <a:ea typeface="ＭＳ Ｐゴシック" charset="-128"/>
                <a:cs typeface="Arial"/>
              </a:rPr>
              <a:t>wifi</a:t>
            </a:r>
            <a:r>
              <a:rPr lang="hu-HU" sz="1400" dirty="0" smtClean="0">
                <a:solidFill>
                  <a:srgbClr val="002060"/>
                </a:solidFill>
                <a:latin typeface="Arial"/>
                <a:ea typeface="ＭＳ Ｐゴシック" charset="-128"/>
                <a:cs typeface="Arial"/>
              </a:rPr>
              <a:t> </a:t>
            </a:r>
            <a:r>
              <a:rPr lang="hu-HU" sz="1400" dirty="0" err="1" smtClean="0">
                <a:solidFill>
                  <a:srgbClr val="002060"/>
                </a:solidFill>
                <a:latin typeface="Arial"/>
                <a:ea typeface="ＭＳ Ｐゴシック" charset="-128"/>
                <a:cs typeface="Arial"/>
              </a:rPr>
              <a:t>integration</a:t>
            </a:r>
            <a:endParaRPr kumimoji="0" lang="hu-HU" sz="1400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Arial"/>
              <a:ea typeface="ＭＳ Ｐゴシック" charset="-128"/>
              <a:cs typeface="Arial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98005" y="876300"/>
            <a:ext cx="501196" cy="413486"/>
          </a:xfrm>
          <a:prstGeom prst="rect">
            <a:avLst/>
          </a:prstGeom>
          <a:solidFill>
            <a:schemeClr val="bg1"/>
          </a:solidFill>
        </p:spPr>
        <p:txBody>
          <a:bodyPr wrap="square" lIns="36000" rIns="36000" rtlCol="0">
            <a:spAutoFit/>
          </a:bodyPr>
          <a:lstStyle/>
          <a:p>
            <a:r>
              <a:rPr lang="hu-HU" sz="1000" b="1" dirty="0" smtClean="0">
                <a:solidFill>
                  <a:srgbClr val="C00000"/>
                </a:solidFill>
              </a:rPr>
              <a:t>UMTS/ HSPA+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5848824" y="1641475"/>
            <a:ext cx="570139" cy="400110"/>
          </a:xfrm>
          <a:prstGeom prst="rect">
            <a:avLst/>
          </a:prstGeom>
          <a:solidFill>
            <a:schemeClr val="bg1"/>
          </a:solidFill>
        </p:spPr>
        <p:txBody>
          <a:bodyPr wrap="square" lIns="36000" rIns="36000" rtlCol="0">
            <a:spAutoFit/>
          </a:bodyPr>
          <a:lstStyle/>
          <a:p>
            <a:r>
              <a:rPr lang="hu-HU" sz="1000" b="1" dirty="0" smtClean="0">
                <a:solidFill>
                  <a:srgbClr val="C00000"/>
                </a:solidFill>
              </a:rPr>
              <a:t>LTE </a:t>
            </a:r>
            <a:r>
              <a:rPr lang="hu-HU" sz="1000" b="1" dirty="0" err="1" smtClean="0">
                <a:solidFill>
                  <a:srgbClr val="C00000"/>
                </a:solidFill>
              </a:rPr>
              <a:t>LTE</a:t>
            </a:r>
            <a:r>
              <a:rPr lang="hu-HU" sz="1000" b="1" dirty="0" smtClean="0">
                <a:solidFill>
                  <a:srgbClr val="C00000"/>
                </a:solidFill>
              </a:rPr>
              <a:t> A</a:t>
            </a:r>
            <a:endParaRPr lang="hu-HU" sz="1000" b="1" dirty="0" smtClean="0"/>
          </a:p>
        </p:txBody>
      </p:sp>
      <p:sp>
        <p:nvSpPr>
          <p:cNvPr id="15" name="Rounded Rectangle 14"/>
          <p:cNvSpPr/>
          <p:nvPr/>
        </p:nvSpPr>
        <p:spPr>
          <a:xfrm>
            <a:off x="5892800" y="2082800"/>
            <a:ext cx="393700" cy="406400"/>
          </a:xfrm>
          <a:prstGeom prst="roundRect">
            <a:avLst/>
          </a:prstGeom>
          <a:noFill/>
          <a:ln w="22225">
            <a:solidFill>
              <a:srgbClr val="99003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AutoShape 2"/>
          <p:cNvSpPr>
            <a:spLocks noChangeArrowheads="1"/>
          </p:cNvSpPr>
          <p:nvPr/>
        </p:nvSpPr>
        <p:spPr bwMode="auto">
          <a:xfrm>
            <a:off x="323850" y="1195388"/>
            <a:ext cx="8464550" cy="5113337"/>
          </a:xfrm>
          <a:prstGeom prst="roundRect">
            <a:avLst>
              <a:gd name="adj" fmla="val 662"/>
            </a:avLst>
          </a:prstGeom>
          <a:solidFill>
            <a:srgbClr val="EAEAEA"/>
          </a:solidFill>
          <a:ln w="12700">
            <a:solidFill>
              <a:srgbClr val="DDDDDD"/>
            </a:solidFill>
            <a:round/>
            <a:headEnd/>
            <a:tailEnd/>
          </a:ln>
        </p:spPr>
        <p:txBody>
          <a:bodyPr wrap="none" anchor="ctr"/>
          <a:lstStyle/>
          <a:p>
            <a:pPr algn="ctr" eaLnBrk="0" hangingPunct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Char char="•"/>
            </a:pPr>
            <a:endParaRPr kumimoji="1" lang="nb-NO" altLang="zh-CN" b="1">
              <a:solidFill>
                <a:schemeClr val="bg1"/>
              </a:solidFill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55299" name="AutoShape 3"/>
          <p:cNvSpPr>
            <a:spLocks noChangeArrowheads="1"/>
          </p:cNvSpPr>
          <p:nvPr/>
        </p:nvSpPr>
        <p:spPr bwMode="auto">
          <a:xfrm>
            <a:off x="481013" y="4940300"/>
            <a:ext cx="5545137" cy="1296988"/>
          </a:xfrm>
          <a:prstGeom prst="roundRect">
            <a:avLst>
              <a:gd name="adj" fmla="val 6028"/>
            </a:avLst>
          </a:prstGeom>
          <a:solidFill>
            <a:schemeClr val="bg1"/>
          </a:solidFill>
          <a:ln w="19050" algn="ctr">
            <a:noFill/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55300" name="AutoShape 4"/>
          <p:cNvSpPr>
            <a:spLocks noChangeArrowheads="1"/>
          </p:cNvSpPr>
          <p:nvPr/>
        </p:nvSpPr>
        <p:spPr bwMode="auto">
          <a:xfrm>
            <a:off x="468313" y="1268413"/>
            <a:ext cx="8135937" cy="3527425"/>
          </a:xfrm>
          <a:prstGeom prst="roundRect">
            <a:avLst>
              <a:gd name="adj" fmla="val 1972"/>
            </a:avLst>
          </a:prstGeom>
          <a:solidFill>
            <a:schemeClr val="bg1"/>
          </a:solidFill>
          <a:ln w="9525" algn="ctr">
            <a:noFill/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sp>
        <p:nvSpPr>
          <p:cNvPr id="55301" name="Rectangle 5"/>
          <p:cNvSpPr>
            <a:spLocks noChangeArrowheads="1"/>
          </p:cNvSpPr>
          <p:nvPr/>
        </p:nvSpPr>
        <p:spPr bwMode="auto">
          <a:xfrm>
            <a:off x="3578225" y="1555750"/>
            <a:ext cx="1403350" cy="20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100" b="1">
                <a:solidFill>
                  <a:srgbClr val="808080"/>
                </a:solidFill>
                <a:ea typeface="宋体" pitchFamily="2" charset="-122"/>
              </a:rPr>
              <a:t>UMTS/LTE System</a:t>
            </a:r>
          </a:p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100" b="1">
                <a:solidFill>
                  <a:srgbClr val="808080"/>
                </a:solidFill>
                <a:ea typeface="宋体" pitchFamily="2" charset="-122"/>
              </a:rPr>
              <a:t>GSM System</a:t>
            </a:r>
          </a:p>
        </p:txBody>
      </p:sp>
      <p:cxnSp>
        <p:nvCxnSpPr>
          <p:cNvPr id="55302" name="AutoShape 6"/>
          <p:cNvCxnSpPr>
            <a:cxnSpLocks noChangeShapeType="1"/>
          </p:cNvCxnSpPr>
          <p:nvPr/>
        </p:nvCxnSpPr>
        <p:spPr bwMode="auto">
          <a:xfrm>
            <a:off x="1979613" y="3140075"/>
            <a:ext cx="1244600" cy="0"/>
          </a:xfrm>
          <a:prstGeom prst="straightConnector1">
            <a:avLst/>
          </a:prstGeom>
          <a:noFill/>
          <a:ln w="19050">
            <a:solidFill>
              <a:srgbClr val="16579E"/>
            </a:solidFill>
            <a:prstDash val="sysDot"/>
            <a:round/>
            <a:headEnd/>
            <a:tailEnd type="arrow" w="med" len="lg"/>
          </a:ln>
        </p:spPr>
      </p:cxn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647700" y="2640013"/>
            <a:ext cx="1284288" cy="788987"/>
            <a:chOff x="408" y="2116"/>
            <a:chExt cx="809" cy="497"/>
          </a:xfrm>
        </p:grpSpPr>
        <p:pic>
          <p:nvPicPr>
            <p:cNvPr id="55458" name="Picture 8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839" y="2116"/>
              <a:ext cx="378" cy="49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sp>
          <p:nvSpPr>
            <p:cNvPr id="55459" name="AutoShape 9"/>
            <p:cNvSpPr>
              <a:spLocks noChangeArrowheads="1"/>
            </p:cNvSpPr>
            <p:nvPr/>
          </p:nvSpPr>
          <p:spPr bwMode="auto">
            <a:xfrm>
              <a:off x="408" y="2258"/>
              <a:ext cx="508" cy="303"/>
            </a:xfrm>
            <a:prstGeom prst="roundRect">
              <a:avLst>
                <a:gd name="adj" fmla="val 16667"/>
              </a:avLst>
            </a:prstGeom>
            <a:solidFill>
              <a:srgbClr val="808080">
                <a:alpha val="76862"/>
              </a:srgbClr>
            </a:solidFill>
            <a:ln w="38100">
              <a:solidFill>
                <a:srgbClr val="F8F8F8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grpSp>
          <p:nvGrpSpPr>
            <p:cNvPr id="3" name="Group 10"/>
            <p:cNvGrpSpPr>
              <a:grpSpLocks/>
            </p:cNvGrpSpPr>
            <p:nvPr/>
          </p:nvGrpSpPr>
          <p:grpSpPr bwMode="auto">
            <a:xfrm>
              <a:off x="491" y="2400"/>
              <a:ext cx="166" cy="168"/>
              <a:chOff x="703" y="1468"/>
              <a:chExt cx="178" cy="181"/>
            </a:xfrm>
          </p:grpSpPr>
          <p:sp>
            <p:nvSpPr>
              <p:cNvPr id="55469" name="AutoShape 11"/>
              <p:cNvSpPr>
                <a:spLocks noChangeArrowheads="1"/>
              </p:cNvSpPr>
              <p:nvPr/>
            </p:nvSpPr>
            <p:spPr bwMode="auto">
              <a:xfrm>
                <a:off x="703" y="1468"/>
                <a:ext cx="91" cy="79"/>
              </a:xfrm>
              <a:prstGeom prst="hexagon">
                <a:avLst>
                  <a:gd name="adj" fmla="val 28797"/>
                  <a:gd name="vf" fmla="val 115470"/>
                </a:avLst>
              </a:prstGeom>
              <a:solidFill>
                <a:srgbClr val="FFFFFF"/>
              </a:solidFill>
              <a:ln w="28575">
                <a:solidFill>
                  <a:srgbClr val="EAEAEA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5470" name="AutoShape 12"/>
              <p:cNvSpPr>
                <a:spLocks noChangeArrowheads="1"/>
              </p:cNvSpPr>
              <p:nvPr/>
            </p:nvSpPr>
            <p:spPr bwMode="auto">
              <a:xfrm>
                <a:off x="790" y="1519"/>
                <a:ext cx="91" cy="79"/>
              </a:xfrm>
              <a:prstGeom prst="hexagon">
                <a:avLst>
                  <a:gd name="adj" fmla="val 28797"/>
                  <a:gd name="vf" fmla="val 115470"/>
                </a:avLst>
              </a:prstGeom>
              <a:solidFill>
                <a:srgbClr val="FFFFFF"/>
              </a:solidFill>
              <a:ln w="28575">
                <a:solidFill>
                  <a:srgbClr val="EAEAEA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5471" name="AutoShape 13"/>
              <p:cNvSpPr>
                <a:spLocks noChangeArrowheads="1"/>
              </p:cNvSpPr>
              <p:nvPr/>
            </p:nvSpPr>
            <p:spPr bwMode="auto">
              <a:xfrm>
                <a:off x="703" y="1570"/>
                <a:ext cx="91" cy="79"/>
              </a:xfrm>
              <a:prstGeom prst="hexagon">
                <a:avLst>
                  <a:gd name="adj" fmla="val 28797"/>
                  <a:gd name="vf" fmla="val 115470"/>
                </a:avLst>
              </a:prstGeom>
              <a:solidFill>
                <a:srgbClr val="FFFFFF"/>
              </a:solidFill>
              <a:ln w="28575">
                <a:solidFill>
                  <a:srgbClr val="EAEAEA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4" name="Group 14"/>
            <p:cNvGrpSpPr>
              <a:grpSpLocks/>
            </p:cNvGrpSpPr>
            <p:nvPr/>
          </p:nvGrpSpPr>
          <p:grpSpPr bwMode="auto">
            <a:xfrm>
              <a:off x="576" y="2259"/>
              <a:ext cx="165" cy="168"/>
              <a:chOff x="703" y="1468"/>
              <a:chExt cx="178" cy="181"/>
            </a:xfrm>
          </p:grpSpPr>
          <p:sp>
            <p:nvSpPr>
              <p:cNvPr id="55466" name="AutoShape 15"/>
              <p:cNvSpPr>
                <a:spLocks noChangeArrowheads="1"/>
              </p:cNvSpPr>
              <p:nvPr/>
            </p:nvSpPr>
            <p:spPr bwMode="auto">
              <a:xfrm>
                <a:off x="703" y="1468"/>
                <a:ext cx="91" cy="79"/>
              </a:xfrm>
              <a:prstGeom prst="hexagon">
                <a:avLst>
                  <a:gd name="adj" fmla="val 28797"/>
                  <a:gd name="vf" fmla="val 115470"/>
                </a:avLst>
              </a:prstGeom>
              <a:solidFill>
                <a:srgbClr val="FFFFFF"/>
              </a:solidFill>
              <a:ln w="28575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5467" name="AutoShape 16"/>
              <p:cNvSpPr>
                <a:spLocks noChangeArrowheads="1"/>
              </p:cNvSpPr>
              <p:nvPr/>
            </p:nvSpPr>
            <p:spPr bwMode="auto">
              <a:xfrm>
                <a:off x="790" y="1519"/>
                <a:ext cx="91" cy="79"/>
              </a:xfrm>
              <a:prstGeom prst="hexagon">
                <a:avLst>
                  <a:gd name="adj" fmla="val 28797"/>
                  <a:gd name="vf" fmla="val 115470"/>
                </a:avLst>
              </a:prstGeom>
              <a:solidFill>
                <a:srgbClr val="FFFFFF"/>
              </a:solidFill>
              <a:ln w="28575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5468" name="AutoShape 17"/>
              <p:cNvSpPr>
                <a:spLocks noChangeArrowheads="1"/>
              </p:cNvSpPr>
              <p:nvPr/>
            </p:nvSpPr>
            <p:spPr bwMode="auto">
              <a:xfrm>
                <a:off x="703" y="1570"/>
                <a:ext cx="91" cy="79"/>
              </a:xfrm>
              <a:prstGeom prst="hexagon">
                <a:avLst>
                  <a:gd name="adj" fmla="val 28797"/>
                  <a:gd name="vf" fmla="val 115470"/>
                </a:avLst>
              </a:prstGeom>
              <a:solidFill>
                <a:srgbClr val="FFFFFF"/>
              </a:solidFill>
              <a:ln w="28575">
                <a:solidFill>
                  <a:srgbClr val="C0C0C0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grpSp>
          <p:nvGrpSpPr>
            <p:cNvPr id="5" name="Group 18"/>
            <p:cNvGrpSpPr>
              <a:grpSpLocks/>
            </p:cNvGrpSpPr>
            <p:nvPr/>
          </p:nvGrpSpPr>
          <p:grpSpPr bwMode="auto">
            <a:xfrm>
              <a:off x="658" y="2400"/>
              <a:ext cx="165" cy="168"/>
              <a:chOff x="703" y="1468"/>
              <a:chExt cx="178" cy="181"/>
            </a:xfrm>
          </p:grpSpPr>
          <p:sp>
            <p:nvSpPr>
              <p:cNvPr id="55463" name="AutoShape 19"/>
              <p:cNvSpPr>
                <a:spLocks noChangeArrowheads="1"/>
              </p:cNvSpPr>
              <p:nvPr/>
            </p:nvSpPr>
            <p:spPr bwMode="auto">
              <a:xfrm>
                <a:off x="703" y="1468"/>
                <a:ext cx="91" cy="79"/>
              </a:xfrm>
              <a:prstGeom prst="hexagon">
                <a:avLst>
                  <a:gd name="adj" fmla="val 28797"/>
                  <a:gd name="vf" fmla="val 115470"/>
                </a:avLst>
              </a:prstGeom>
              <a:solidFill>
                <a:srgbClr val="FFFFFF"/>
              </a:solidFill>
              <a:ln w="28575">
                <a:solidFill>
                  <a:srgbClr val="DDDDDD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5464" name="AutoShape 20"/>
              <p:cNvSpPr>
                <a:spLocks noChangeArrowheads="1"/>
              </p:cNvSpPr>
              <p:nvPr/>
            </p:nvSpPr>
            <p:spPr bwMode="auto">
              <a:xfrm>
                <a:off x="790" y="1519"/>
                <a:ext cx="91" cy="79"/>
              </a:xfrm>
              <a:prstGeom prst="hexagon">
                <a:avLst>
                  <a:gd name="adj" fmla="val 28797"/>
                  <a:gd name="vf" fmla="val 115470"/>
                </a:avLst>
              </a:prstGeom>
              <a:solidFill>
                <a:srgbClr val="FFFFFF"/>
              </a:solidFill>
              <a:ln w="28575">
                <a:solidFill>
                  <a:srgbClr val="DDDDDD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55465" name="AutoShape 21"/>
              <p:cNvSpPr>
                <a:spLocks noChangeArrowheads="1"/>
              </p:cNvSpPr>
              <p:nvPr/>
            </p:nvSpPr>
            <p:spPr bwMode="auto">
              <a:xfrm>
                <a:off x="703" y="1570"/>
                <a:ext cx="91" cy="79"/>
              </a:xfrm>
              <a:prstGeom prst="hexagon">
                <a:avLst>
                  <a:gd name="adj" fmla="val 28797"/>
                  <a:gd name="vf" fmla="val 115470"/>
                </a:avLst>
              </a:prstGeom>
              <a:solidFill>
                <a:srgbClr val="FFFFFF"/>
              </a:solidFill>
              <a:ln w="28575">
                <a:solidFill>
                  <a:srgbClr val="DDDDDD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55304" name="Rectangle 22"/>
          <p:cNvSpPr>
            <a:spLocks noChangeArrowheads="1"/>
          </p:cNvSpPr>
          <p:nvPr/>
        </p:nvSpPr>
        <p:spPr bwMode="auto">
          <a:xfrm>
            <a:off x="1403350" y="2349500"/>
            <a:ext cx="1871663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342900" indent="-34290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AutoNum type="arabicPeriod"/>
            </a:pPr>
            <a:r>
              <a:rPr lang="en-US" altLang="zh-CN" sz="1100" b="1">
                <a:solidFill>
                  <a:srgbClr val="16579E"/>
                </a:solidFill>
                <a:ea typeface="宋体" pitchFamily="2" charset="-122"/>
              </a:rPr>
              <a:t>Build a new UMTS/LTE </a:t>
            </a:r>
          </a:p>
          <a:p>
            <a:pPr marL="342900" indent="-34290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100" b="1">
                <a:solidFill>
                  <a:srgbClr val="16579E"/>
                </a:solidFill>
                <a:ea typeface="宋体" pitchFamily="2" charset="-122"/>
              </a:rPr>
              <a:t>dual-mode system</a:t>
            </a:r>
          </a:p>
        </p:txBody>
      </p:sp>
      <p:sp>
        <p:nvSpPr>
          <p:cNvPr id="55305" name="Rectangle 23"/>
          <p:cNvSpPr>
            <a:spLocks noChangeArrowheads="1"/>
          </p:cNvSpPr>
          <p:nvPr/>
        </p:nvSpPr>
        <p:spPr bwMode="auto">
          <a:xfrm>
            <a:off x="774700" y="1484313"/>
            <a:ext cx="1709738" cy="287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100" b="1">
                <a:solidFill>
                  <a:srgbClr val="808080"/>
                </a:solidFill>
                <a:ea typeface="宋体" pitchFamily="2" charset="-122"/>
              </a:rPr>
              <a:t>Existed GSM system</a:t>
            </a:r>
          </a:p>
        </p:txBody>
      </p:sp>
      <p:cxnSp>
        <p:nvCxnSpPr>
          <p:cNvPr id="55306" name="AutoShape 24"/>
          <p:cNvCxnSpPr>
            <a:cxnSpLocks noChangeShapeType="1"/>
          </p:cNvCxnSpPr>
          <p:nvPr/>
        </p:nvCxnSpPr>
        <p:spPr bwMode="auto">
          <a:xfrm>
            <a:off x="5219700" y="2600325"/>
            <a:ext cx="1368425" cy="0"/>
          </a:xfrm>
          <a:prstGeom prst="straightConnector1">
            <a:avLst/>
          </a:prstGeom>
          <a:noFill/>
          <a:ln w="19050">
            <a:solidFill>
              <a:srgbClr val="16579E"/>
            </a:solidFill>
            <a:prstDash val="sysDot"/>
            <a:round/>
            <a:headEnd/>
            <a:tailEnd type="arrow" w="med" len="lg"/>
          </a:ln>
        </p:spPr>
      </p:cxnSp>
      <p:grpSp>
        <p:nvGrpSpPr>
          <p:cNvPr id="6" name="Group 25"/>
          <p:cNvGrpSpPr>
            <a:grpSpLocks/>
          </p:cNvGrpSpPr>
          <p:nvPr/>
        </p:nvGrpSpPr>
        <p:grpSpPr bwMode="auto">
          <a:xfrm>
            <a:off x="6588125" y="1951038"/>
            <a:ext cx="1960563" cy="1079500"/>
            <a:chOff x="4195" y="2023"/>
            <a:chExt cx="1235" cy="680"/>
          </a:xfrm>
        </p:grpSpPr>
        <p:pic>
          <p:nvPicPr>
            <p:cNvPr id="55421" name="Picture 2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052" y="2109"/>
              <a:ext cx="378" cy="49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pic>
          <p:nvPicPr>
            <p:cNvPr id="55422" name="Picture 27"/>
            <p:cNvPicPr>
              <a:picLocks noChangeAspect="1" noChangeArrowheads="1"/>
            </p:cNvPicPr>
            <p:nvPr/>
          </p:nvPicPr>
          <p:blipFill>
            <a:blip r:embed="rId4" cstate="print"/>
            <a:srcRect l="-1816"/>
            <a:stretch>
              <a:fillRect/>
            </a:stretch>
          </p:blipFill>
          <p:spPr bwMode="auto">
            <a:xfrm>
              <a:off x="4421" y="2573"/>
              <a:ext cx="555" cy="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7" name="Group 28"/>
            <p:cNvGrpSpPr>
              <a:grpSpLocks/>
            </p:cNvGrpSpPr>
            <p:nvPr/>
          </p:nvGrpSpPr>
          <p:grpSpPr bwMode="auto">
            <a:xfrm>
              <a:off x="4195" y="2023"/>
              <a:ext cx="918" cy="539"/>
              <a:chOff x="2154" y="2031"/>
              <a:chExt cx="918" cy="539"/>
            </a:xfrm>
          </p:grpSpPr>
          <p:sp>
            <p:nvSpPr>
              <p:cNvPr id="55424" name="AutoShape 29"/>
              <p:cNvSpPr>
                <a:spLocks noChangeArrowheads="1"/>
              </p:cNvSpPr>
              <p:nvPr/>
            </p:nvSpPr>
            <p:spPr bwMode="auto">
              <a:xfrm>
                <a:off x="2154" y="2267"/>
                <a:ext cx="454" cy="303"/>
              </a:xfrm>
              <a:prstGeom prst="roundRect">
                <a:avLst>
                  <a:gd name="adj" fmla="val 16667"/>
                </a:avLst>
              </a:prstGeom>
              <a:solidFill>
                <a:schemeClr val="accent2">
                  <a:alpha val="76862"/>
                </a:schemeClr>
              </a:solidFill>
              <a:ln w="38100">
                <a:solidFill>
                  <a:srgbClr val="F8F8F8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8" name="Group 30"/>
              <p:cNvGrpSpPr>
                <a:grpSpLocks/>
              </p:cNvGrpSpPr>
              <p:nvPr/>
            </p:nvGrpSpPr>
            <p:grpSpPr bwMode="auto">
              <a:xfrm>
                <a:off x="2374" y="2224"/>
                <a:ext cx="166" cy="168"/>
                <a:chOff x="703" y="1468"/>
                <a:chExt cx="178" cy="181"/>
              </a:xfrm>
            </p:grpSpPr>
            <p:sp>
              <p:nvSpPr>
                <p:cNvPr id="55455" name="AutoShape 31"/>
                <p:cNvSpPr>
                  <a:spLocks noChangeArrowheads="1"/>
                </p:cNvSpPr>
                <p:nvPr/>
              </p:nvSpPr>
              <p:spPr bwMode="auto">
                <a:xfrm>
                  <a:off x="703" y="1468"/>
                  <a:ext cx="91" cy="79"/>
                </a:xfrm>
                <a:prstGeom prst="hexagon">
                  <a:avLst>
                    <a:gd name="adj" fmla="val 28797"/>
                    <a:gd name="vf" fmla="val 115470"/>
                  </a:avLst>
                </a:prstGeom>
                <a:solidFill>
                  <a:srgbClr val="FFFFFF"/>
                </a:solidFill>
                <a:ln w="28575">
                  <a:solidFill>
                    <a:srgbClr val="EAEAEA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55456" name="AutoShape 32"/>
                <p:cNvSpPr>
                  <a:spLocks noChangeArrowheads="1"/>
                </p:cNvSpPr>
                <p:nvPr/>
              </p:nvSpPr>
              <p:spPr bwMode="auto">
                <a:xfrm>
                  <a:off x="790" y="1519"/>
                  <a:ext cx="91" cy="79"/>
                </a:xfrm>
                <a:prstGeom prst="hexagon">
                  <a:avLst>
                    <a:gd name="adj" fmla="val 28797"/>
                    <a:gd name="vf" fmla="val 115470"/>
                  </a:avLst>
                </a:prstGeom>
                <a:solidFill>
                  <a:srgbClr val="FFFFFF"/>
                </a:solidFill>
                <a:ln w="28575">
                  <a:solidFill>
                    <a:srgbClr val="EAEAEA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55457" name="AutoShape 33"/>
                <p:cNvSpPr>
                  <a:spLocks noChangeArrowheads="1"/>
                </p:cNvSpPr>
                <p:nvPr/>
              </p:nvSpPr>
              <p:spPr bwMode="auto">
                <a:xfrm>
                  <a:off x="703" y="1570"/>
                  <a:ext cx="91" cy="79"/>
                </a:xfrm>
                <a:prstGeom prst="hexagon">
                  <a:avLst>
                    <a:gd name="adj" fmla="val 28797"/>
                    <a:gd name="vf" fmla="val 115470"/>
                  </a:avLst>
                </a:prstGeom>
                <a:solidFill>
                  <a:srgbClr val="FFFFFF"/>
                </a:solidFill>
                <a:ln w="28575">
                  <a:solidFill>
                    <a:srgbClr val="EAEAEA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9" name="Group 34"/>
              <p:cNvGrpSpPr>
                <a:grpSpLocks/>
              </p:cNvGrpSpPr>
              <p:nvPr/>
            </p:nvGrpSpPr>
            <p:grpSpPr bwMode="auto">
              <a:xfrm>
                <a:off x="2210" y="2224"/>
                <a:ext cx="166" cy="168"/>
                <a:chOff x="703" y="1468"/>
                <a:chExt cx="178" cy="181"/>
              </a:xfrm>
            </p:grpSpPr>
            <p:sp>
              <p:nvSpPr>
                <p:cNvPr id="55452" name="AutoShape 35"/>
                <p:cNvSpPr>
                  <a:spLocks noChangeArrowheads="1"/>
                </p:cNvSpPr>
                <p:nvPr/>
              </p:nvSpPr>
              <p:spPr bwMode="auto">
                <a:xfrm>
                  <a:off x="703" y="1468"/>
                  <a:ext cx="91" cy="79"/>
                </a:xfrm>
                <a:prstGeom prst="hexagon">
                  <a:avLst>
                    <a:gd name="adj" fmla="val 28797"/>
                    <a:gd name="vf" fmla="val 115470"/>
                  </a:avLst>
                </a:prstGeom>
                <a:solidFill>
                  <a:srgbClr val="FFFFFF"/>
                </a:solidFill>
                <a:ln w="28575">
                  <a:solidFill>
                    <a:srgbClr val="DDDDDD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55453" name="AutoShape 36"/>
                <p:cNvSpPr>
                  <a:spLocks noChangeArrowheads="1"/>
                </p:cNvSpPr>
                <p:nvPr/>
              </p:nvSpPr>
              <p:spPr bwMode="auto">
                <a:xfrm>
                  <a:off x="790" y="1519"/>
                  <a:ext cx="91" cy="79"/>
                </a:xfrm>
                <a:prstGeom prst="hexagon">
                  <a:avLst>
                    <a:gd name="adj" fmla="val 28797"/>
                    <a:gd name="vf" fmla="val 115470"/>
                  </a:avLst>
                </a:prstGeom>
                <a:solidFill>
                  <a:srgbClr val="FFFFFF"/>
                </a:solidFill>
                <a:ln w="28575">
                  <a:solidFill>
                    <a:srgbClr val="DDDDDD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55454" name="AutoShape 37"/>
                <p:cNvSpPr>
                  <a:spLocks noChangeArrowheads="1"/>
                </p:cNvSpPr>
                <p:nvPr/>
              </p:nvSpPr>
              <p:spPr bwMode="auto">
                <a:xfrm>
                  <a:off x="703" y="1570"/>
                  <a:ext cx="91" cy="79"/>
                </a:xfrm>
                <a:prstGeom prst="hexagon">
                  <a:avLst>
                    <a:gd name="adj" fmla="val 28797"/>
                    <a:gd name="vf" fmla="val 115470"/>
                  </a:avLst>
                </a:prstGeom>
                <a:solidFill>
                  <a:srgbClr val="FFFFFF"/>
                </a:solidFill>
                <a:ln w="28575">
                  <a:solidFill>
                    <a:srgbClr val="DDDDDD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10" name="Group 38"/>
              <p:cNvGrpSpPr>
                <a:grpSpLocks/>
              </p:cNvGrpSpPr>
              <p:nvPr/>
            </p:nvGrpSpPr>
            <p:grpSpPr bwMode="auto">
              <a:xfrm>
                <a:off x="2281" y="2365"/>
                <a:ext cx="166" cy="168"/>
                <a:chOff x="703" y="1468"/>
                <a:chExt cx="178" cy="181"/>
              </a:xfrm>
            </p:grpSpPr>
            <p:sp>
              <p:nvSpPr>
                <p:cNvPr id="55449" name="AutoShape 39"/>
                <p:cNvSpPr>
                  <a:spLocks noChangeArrowheads="1"/>
                </p:cNvSpPr>
                <p:nvPr/>
              </p:nvSpPr>
              <p:spPr bwMode="auto">
                <a:xfrm>
                  <a:off x="703" y="1468"/>
                  <a:ext cx="91" cy="79"/>
                </a:xfrm>
                <a:prstGeom prst="hexagon">
                  <a:avLst>
                    <a:gd name="adj" fmla="val 28797"/>
                    <a:gd name="vf" fmla="val 115470"/>
                  </a:avLst>
                </a:prstGeom>
                <a:solidFill>
                  <a:srgbClr val="FFFFFF"/>
                </a:solidFill>
                <a:ln w="28575">
                  <a:solidFill>
                    <a:srgbClr val="C0C0C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55450" name="AutoShape 40"/>
                <p:cNvSpPr>
                  <a:spLocks noChangeArrowheads="1"/>
                </p:cNvSpPr>
                <p:nvPr/>
              </p:nvSpPr>
              <p:spPr bwMode="auto">
                <a:xfrm>
                  <a:off x="790" y="1519"/>
                  <a:ext cx="91" cy="79"/>
                </a:xfrm>
                <a:prstGeom prst="hexagon">
                  <a:avLst>
                    <a:gd name="adj" fmla="val 28797"/>
                    <a:gd name="vf" fmla="val 115470"/>
                  </a:avLst>
                </a:prstGeom>
                <a:solidFill>
                  <a:srgbClr val="FFFFFF"/>
                </a:solidFill>
                <a:ln w="28575">
                  <a:solidFill>
                    <a:srgbClr val="C0C0C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55451" name="AutoShape 41"/>
                <p:cNvSpPr>
                  <a:spLocks noChangeArrowheads="1"/>
                </p:cNvSpPr>
                <p:nvPr/>
              </p:nvSpPr>
              <p:spPr bwMode="auto">
                <a:xfrm>
                  <a:off x="703" y="1570"/>
                  <a:ext cx="91" cy="79"/>
                </a:xfrm>
                <a:prstGeom prst="hexagon">
                  <a:avLst>
                    <a:gd name="adj" fmla="val 28797"/>
                    <a:gd name="vf" fmla="val 115470"/>
                  </a:avLst>
                </a:prstGeom>
                <a:solidFill>
                  <a:srgbClr val="FFFFFF"/>
                </a:solidFill>
                <a:ln w="28575">
                  <a:solidFill>
                    <a:srgbClr val="C0C0C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11" name="Group 42"/>
              <p:cNvGrpSpPr>
                <a:grpSpLocks/>
              </p:cNvGrpSpPr>
              <p:nvPr/>
            </p:nvGrpSpPr>
            <p:grpSpPr bwMode="auto">
              <a:xfrm>
                <a:off x="2452" y="2365"/>
                <a:ext cx="166" cy="168"/>
                <a:chOff x="703" y="1468"/>
                <a:chExt cx="178" cy="181"/>
              </a:xfrm>
            </p:grpSpPr>
            <p:sp>
              <p:nvSpPr>
                <p:cNvPr id="55446" name="AutoShape 43"/>
                <p:cNvSpPr>
                  <a:spLocks noChangeArrowheads="1"/>
                </p:cNvSpPr>
                <p:nvPr/>
              </p:nvSpPr>
              <p:spPr bwMode="auto">
                <a:xfrm>
                  <a:off x="703" y="1468"/>
                  <a:ext cx="91" cy="79"/>
                </a:xfrm>
                <a:prstGeom prst="hexagon">
                  <a:avLst>
                    <a:gd name="adj" fmla="val 28797"/>
                    <a:gd name="vf" fmla="val 115470"/>
                  </a:avLst>
                </a:prstGeom>
                <a:solidFill>
                  <a:srgbClr val="FFFFFF"/>
                </a:solidFill>
                <a:ln w="28575">
                  <a:solidFill>
                    <a:srgbClr val="C0C0C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55447" name="AutoShape 44"/>
                <p:cNvSpPr>
                  <a:spLocks noChangeArrowheads="1"/>
                </p:cNvSpPr>
                <p:nvPr/>
              </p:nvSpPr>
              <p:spPr bwMode="auto">
                <a:xfrm>
                  <a:off x="790" y="1519"/>
                  <a:ext cx="91" cy="79"/>
                </a:xfrm>
                <a:prstGeom prst="hexagon">
                  <a:avLst>
                    <a:gd name="adj" fmla="val 28797"/>
                    <a:gd name="vf" fmla="val 115470"/>
                  </a:avLst>
                </a:prstGeom>
                <a:solidFill>
                  <a:srgbClr val="FFFFFF"/>
                </a:solidFill>
                <a:ln w="28575">
                  <a:solidFill>
                    <a:srgbClr val="C0C0C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55448" name="AutoShape 45"/>
                <p:cNvSpPr>
                  <a:spLocks noChangeArrowheads="1"/>
                </p:cNvSpPr>
                <p:nvPr/>
              </p:nvSpPr>
              <p:spPr bwMode="auto">
                <a:xfrm>
                  <a:off x="703" y="1570"/>
                  <a:ext cx="91" cy="79"/>
                </a:xfrm>
                <a:prstGeom prst="hexagon">
                  <a:avLst>
                    <a:gd name="adj" fmla="val 28797"/>
                    <a:gd name="vf" fmla="val 115470"/>
                  </a:avLst>
                </a:prstGeom>
                <a:solidFill>
                  <a:srgbClr val="FFFFFF"/>
                </a:solidFill>
                <a:ln w="28575">
                  <a:solidFill>
                    <a:srgbClr val="C0C0C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pic>
            <p:nvPicPr>
              <p:cNvPr id="55429" name="Picture 6" descr="无线-双模-ZXGW R8106(1) "/>
              <p:cNvPicPr>
                <a:picLocks noChangeAspect="1" noChangeArrowheads="1"/>
              </p:cNvPicPr>
              <p:nvPr/>
            </p:nvPicPr>
            <p:blipFill>
              <a:blip r:embed="rId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r="444" b="-92"/>
              <a:stretch>
                <a:fillRect/>
              </a:stretch>
            </p:blipFill>
            <p:spPr bwMode="auto">
              <a:xfrm>
                <a:off x="2213" y="2047"/>
                <a:ext cx="200" cy="3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5430" name="AutoShape 47"/>
              <p:cNvSpPr>
                <a:spLocks noChangeArrowheads="1"/>
              </p:cNvSpPr>
              <p:nvPr/>
            </p:nvSpPr>
            <p:spPr bwMode="auto">
              <a:xfrm>
                <a:off x="2618" y="2265"/>
                <a:ext cx="454" cy="303"/>
              </a:xfrm>
              <a:prstGeom prst="roundRect">
                <a:avLst>
                  <a:gd name="adj" fmla="val 16667"/>
                </a:avLst>
              </a:prstGeom>
              <a:solidFill>
                <a:srgbClr val="006699">
                  <a:alpha val="76862"/>
                </a:srgbClr>
              </a:solidFill>
              <a:ln w="38100" algn="ctr">
                <a:solidFill>
                  <a:srgbClr val="F8F8F8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zh-CN" altLang="en-US"/>
              </a:p>
            </p:txBody>
          </p:sp>
          <p:grpSp>
            <p:nvGrpSpPr>
              <p:cNvPr id="12" name="Group 48"/>
              <p:cNvGrpSpPr>
                <a:grpSpLocks/>
              </p:cNvGrpSpPr>
              <p:nvPr/>
            </p:nvGrpSpPr>
            <p:grpSpPr bwMode="auto">
              <a:xfrm>
                <a:off x="2694" y="2392"/>
                <a:ext cx="166" cy="168"/>
                <a:chOff x="703" y="1468"/>
                <a:chExt cx="178" cy="181"/>
              </a:xfrm>
            </p:grpSpPr>
            <p:sp>
              <p:nvSpPr>
                <p:cNvPr id="55443" name="AutoShape 49"/>
                <p:cNvSpPr>
                  <a:spLocks noChangeArrowheads="1"/>
                </p:cNvSpPr>
                <p:nvPr/>
              </p:nvSpPr>
              <p:spPr bwMode="auto">
                <a:xfrm>
                  <a:off x="703" y="1468"/>
                  <a:ext cx="91" cy="79"/>
                </a:xfrm>
                <a:prstGeom prst="hexagon">
                  <a:avLst>
                    <a:gd name="adj" fmla="val 28797"/>
                    <a:gd name="vf" fmla="val 115470"/>
                  </a:avLst>
                </a:prstGeom>
                <a:solidFill>
                  <a:srgbClr val="FFFFFF"/>
                </a:solidFill>
                <a:ln w="28575">
                  <a:solidFill>
                    <a:srgbClr val="EAEAEA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55444" name="AutoShape 50"/>
                <p:cNvSpPr>
                  <a:spLocks noChangeArrowheads="1"/>
                </p:cNvSpPr>
                <p:nvPr/>
              </p:nvSpPr>
              <p:spPr bwMode="auto">
                <a:xfrm>
                  <a:off x="790" y="1519"/>
                  <a:ext cx="91" cy="79"/>
                </a:xfrm>
                <a:prstGeom prst="hexagon">
                  <a:avLst>
                    <a:gd name="adj" fmla="val 28797"/>
                    <a:gd name="vf" fmla="val 115470"/>
                  </a:avLst>
                </a:prstGeom>
                <a:solidFill>
                  <a:srgbClr val="FFFFFF"/>
                </a:solidFill>
                <a:ln w="28575">
                  <a:solidFill>
                    <a:srgbClr val="EAEAEA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55445" name="AutoShape 51"/>
                <p:cNvSpPr>
                  <a:spLocks noChangeArrowheads="1"/>
                </p:cNvSpPr>
                <p:nvPr/>
              </p:nvSpPr>
              <p:spPr bwMode="auto">
                <a:xfrm>
                  <a:off x="703" y="1570"/>
                  <a:ext cx="91" cy="79"/>
                </a:xfrm>
                <a:prstGeom prst="hexagon">
                  <a:avLst>
                    <a:gd name="adj" fmla="val 28797"/>
                    <a:gd name="vf" fmla="val 115470"/>
                  </a:avLst>
                </a:prstGeom>
                <a:solidFill>
                  <a:srgbClr val="FFFFFF"/>
                </a:solidFill>
                <a:ln w="28575">
                  <a:solidFill>
                    <a:srgbClr val="EAEAEA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13" name="Group 52"/>
              <p:cNvGrpSpPr>
                <a:grpSpLocks/>
              </p:cNvGrpSpPr>
              <p:nvPr/>
            </p:nvGrpSpPr>
            <p:grpSpPr bwMode="auto">
              <a:xfrm>
                <a:off x="2779" y="2251"/>
                <a:ext cx="165" cy="168"/>
                <a:chOff x="703" y="1468"/>
                <a:chExt cx="178" cy="181"/>
              </a:xfrm>
            </p:grpSpPr>
            <p:sp>
              <p:nvSpPr>
                <p:cNvPr id="55440" name="AutoShape 53"/>
                <p:cNvSpPr>
                  <a:spLocks noChangeArrowheads="1"/>
                </p:cNvSpPr>
                <p:nvPr/>
              </p:nvSpPr>
              <p:spPr bwMode="auto">
                <a:xfrm>
                  <a:off x="703" y="1468"/>
                  <a:ext cx="91" cy="79"/>
                </a:xfrm>
                <a:prstGeom prst="hexagon">
                  <a:avLst>
                    <a:gd name="adj" fmla="val 28797"/>
                    <a:gd name="vf" fmla="val 115470"/>
                  </a:avLst>
                </a:prstGeom>
                <a:solidFill>
                  <a:srgbClr val="FFFFFF"/>
                </a:solidFill>
                <a:ln w="28575">
                  <a:solidFill>
                    <a:srgbClr val="C0C0C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55441" name="AutoShape 54"/>
                <p:cNvSpPr>
                  <a:spLocks noChangeArrowheads="1"/>
                </p:cNvSpPr>
                <p:nvPr/>
              </p:nvSpPr>
              <p:spPr bwMode="auto">
                <a:xfrm>
                  <a:off x="790" y="1519"/>
                  <a:ext cx="91" cy="79"/>
                </a:xfrm>
                <a:prstGeom prst="hexagon">
                  <a:avLst>
                    <a:gd name="adj" fmla="val 28797"/>
                    <a:gd name="vf" fmla="val 115470"/>
                  </a:avLst>
                </a:prstGeom>
                <a:solidFill>
                  <a:srgbClr val="FFFFFF"/>
                </a:solidFill>
                <a:ln w="28575">
                  <a:solidFill>
                    <a:srgbClr val="C0C0C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55442" name="AutoShape 55"/>
                <p:cNvSpPr>
                  <a:spLocks noChangeArrowheads="1"/>
                </p:cNvSpPr>
                <p:nvPr/>
              </p:nvSpPr>
              <p:spPr bwMode="auto">
                <a:xfrm>
                  <a:off x="703" y="1570"/>
                  <a:ext cx="91" cy="79"/>
                </a:xfrm>
                <a:prstGeom prst="hexagon">
                  <a:avLst>
                    <a:gd name="adj" fmla="val 28797"/>
                    <a:gd name="vf" fmla="val 115470"/>
                  </a:avLst>
                </a:prstGeom>
                <a:solidFill>
                  <a:srgbClr val="FFFFFF"/>
                </a:solidFill>
                <a:ln w="28575">
                  <a:solidFill>
                    <a:srgbClr val="C0C0C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grpSp>
            <p:nvGrpSpPr>
              <p:cNvPr id="14" name="Group 56"/>
              <p:cNvGrpSpPr>
                <a:grpSpLocks/>
              </p:cNvGrpSpPr>
              <p:nvPr/>
            </p:nvGrpSpPr>
            <p:grpSpPr bwMode="auto">
              <a:xfrm>
                <a:off x="2861" y="2392"/>
                <a:ext cx="165" cy="168"/>
                <a:chOff x="703" y="1468"/>
                <a:chExt cx="178" cy="181"/>
              </a:xfrm>
            </p:grpSpPr>
            <p:sp>
              <p:nvSpPr>
                <p:cNvPr id="55437" name="AutoShape 57"/>
                <p:cNvSpPr>
                  <a:spLocks noChangeArrowheads="1"/>
                </p:cNvSpPr>
                <p:nvPr/>
              </p:nvSpPr>
              <p:spPr bwMode="auto">
                <a:xfrm>
                  <a:off x="703" y="1468"/>
                  <a:ext cx="91" cy="79"/>
                </a:xfrm>
                <a:prstGeom prst="hexagon">
                  <a:avLst>
                    <a:gd name="adj" fmla="val 28797"/>
                    <a:gd name="vf" fmla="val 115470"/>
                  </a:avLst>
                </a:prstGeom>
                <a:solidFill>
                  <a:srgbClr val="FFFFFF"/>
                </a:solidFill>
                <a:ln w="28575">
                  <a:solidFill>
                    <a:srgbClr val="DDDDDD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55438" name="AutoShape 58"/>
                <p:cNvSpPr>
                  <a:spLocks noChangeArrowheads="1"/>
                </p:cNvSpPr>
                <p:nvPr/>
              </p:nvSpPr>
              <p:spPr bwMode="auto">
                <a:xfrm>
                  <a:off x="790" y="1519"/>
                  <a:ext cx="91" cy="79"/>
                </a:xfrm>
                <a:prstGeom prst="hexagon">
                  <a:avLst>
                    <a:gd name="adj" fmla="val 28797"/>
                    <a:gd name="vf" fmla="val 115470"/>
                  </a:avLst>
                </a:prstGeom>
                <a:solidFill>
                  <a:srgbClr val="FFFFFF"/>
                </a:solidFill>
                <a:ln w="28575">
                  <a:solidFill>
                    <a:srgbClr val="DDDDDD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55439" name="AutoShape 59"/>
                <p:cNvSpPr>
                  <a:spLocks noChangeArrowheads="1"/>
                </p:cNvSpPr>
                <p:nvPr/>
              </p:nvSpPr>
              <p:spPr bwMode="auto">
                <a:xfrm>
                  <a:off x="703" y="1570"/>
                  <a:ext cx="91" cy="79"/>
                </a:xfrm>
                <a:prstGeom prst="hexagon">
                  <a:avLst>
                    <a:gd name="adj" fmla="val 28797"/>
                    <a:gd name="vf" fmla="val 115470"/>
                  </a:avLst>
                </a:prstGeom>
                <a:solidFill>
                  <a:srgbClr val="FFFFFF"/>
                </a:solidFill>
                <a:ln w="28575">
                  <a:solidFill>
                    <a:srgbClr val="DDDDDD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  <p:pic>
            <p:nvPicPr>
              <p:cNvPr id="55434" name="Picture 6" descr="无线-双模-ZXGW R8106(1) "/>
              <p:cNvPicPr>
                <a:picLocks noChangeAspect="1" noChangeArrowheads="1"/>
              </p:cNvPicPr>
              <p:nvPr/>
            </p:nvPicPr>
            <p:blipFill>
              <a:blip r:embed="rId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r="444" b="-92"/>
              <a:stretch>
                <a:fillRect/>
              </a:stretch>
            </p:blipFill>
            <p:spPr bwMode="auto">
              <a:xfrm>
                <a:off x="2830" y="2054"/>
                <a:ext cx="200" cy="3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55435" name="Picture 6" descr="无线-双模-ZXGW R8106(1) "/>
              <p:cNvPicPr>
                <a:picLocks noChangeAspect="1" noChangeArrowheads="1"/>
              </p:cNvPicPr>
              <p:nvPr/>
            </p:nvPicPr>
            <p:blipFill>
              <a:blip r:embed="rId5" cstate="print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</a:blip>
              <a:srcRect r="444" b="-92"/>
              <a:stretch>
                <a:fillRect/>
              </a:stretch>
            </p:blipFill>
            <p:spPr bwMode="auto">
              <a:xfrm>
                <a:off x="2527" y="2054"/>
                <a:ext cx="200" cy="3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5436" name="AutoShape 62"/>
              <p:cNvSpPr>
                <a:spLocks noChangeArrowheads="1"/>
              </p:cNvSpPr>
              <p:nvPr/>
            </p:nvSpPr>
            <p:spPr bwMode="auto">
              <a:xfrm>
                <a:off x="2232" y="2031"/>
                <a:ext cx="810" cy="319"/>
              </a:xfrm>
              <a:prstGeom prst="roundRect">
                <a:avLst>
                  <a:gd name="adj" fmla="val 16667"/>
                </a:avLst>
              </a:prstGeom>
              <a:noFill/>
              <a:ln w="19050" algn="ctr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lIns="90000" tIns="46800" rIns="90000" bIns="46800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55308" name="Rectangle 63"/>
          <p:cNvSpPr>
            <a:spLocks noChangeArrowheads="1"/>
          </p:cNvSpPr>
          <p:nvPr/>
        </p:nvSpPr>
        <p:spPr bwMode="auto">
          <a:xfrm>
            <a:off x="5219700" y="1987550"/>
            <a:ext cx="1655763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342900" indent="-34290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100" b="1">
                <a:solidFill>
                  <a:srgbClr val="16579E"/>
                </a:solidFill>
                <a:ea typeface="宋体" pitchFamily="2" charset="-122"/>
              </a:rPr>
              <a:t>2. GSM replace by </a:t>
            </a:r>
          </a:p>
          <a:p>
            <a:pPr marL="342900" indent="-34290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100" b="1">
                <a:solidFill>
                  <a:srgbClr val="16579E"/>
                </a:solidFill>
                <a:ea typeface="宋体" pitchFamily="2" charset="-122"/>
              </a:rPr>
              <a:t>U/L system </a:t>
            </a:r>
          </a:p>
        </p:txBody>
      </p:sp>
      <p:sp>
        <p:nvSpPr>
          <p:cNvPr id="55309" name="Rectangle 64"/>
          <p:cNvSpPr>
            <a:spLocks noChangeArrowheads="1"/>
          </p:cNvSpPr>
          <p:nvPr/>
        </p:nvSpPr>
        <p:spPr bwMode="auto">
          <a:xfrm>
            <a:off x="6804025" y="1447800"/>
            <a:ext cx="1403350" cy="2095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100" b="1">
                <a:solidFill>
                  <a:schemeClr val="accent2"/>
                </a:solidFill>
                <a:ea typeface="宋体" pitchFamily="2" charset="-122"/>
              </a:rPr>
              <a:t>UMTS/LTE System</a:t>
            </a:r>
          </a:p>
        </p:txBody>
      </p:sp>
      <p:grpSp>
        <p:nvGrpSpPr>
          <p:cNvPr id="15" name="Group 65"/>
          <p:cNvGrpSpPr>
            <a:grpSpLocks/>
          </p:cNvGrpSpPr>
          <p:nvPr/>
        </p:nvGrpSpPr>
        <p:grpSpPr bwMode="auto">
          <a:xfrm>
            <a:off x="6842125" y="3536950"/>
            <a:ext cx="1762125" cy="1066800"/>
            <a:chOff x="4310" y="3022"/>
            <a:chExt cx="1110" cy="672"/>
          </a:xfrm>
        </p:grpSpPr>
        <p:pic>
          <p:nvPicPr>
            <p:cNvPr id="55394" name="Picture 66"/>
            <p:cNvPicPr>
              <a:picLocks noChangeAspect="1" noChangeArrowheads="1"/>
            </p:cNvPicPr>
            <p:nvPr/>
          </p:nvPicPr>
          <p:blipFill>
            <a:blip r:embed="rId4" cstate="print"/>
            <a:srcRect l="-1816"/>
            <a:stretch>
              <a:fillRect/>
            </a:stretch>
          </p:blipFill>
          <p:spPr bwMode="auto">
            <a:xfrm>
              <a:off x="4558" y="3564"/>
              <a:ext cx="555" cy="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5395" name="Picture 6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5043" y="3079"/>
              <a:ext cx="377" cy="49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sp>
          <p:nvSpPr>
            <p:cNvPr id="55396" name="AutoShape 68"/>
            <p:cNvSpPr>
              <a:spLocks noChangeArrowheads="1"/>
            </p:cNvSpPr>
            <p:nvPr/>
          </p:nvSpPr>
          <p:spPr bwMode="auto">
            <a:xfrm>
              <a:off x="4310" y="3234"/>
              <a:ext cx="793" cy="303"/>
            </a:xfrm>
            <a:prstGeom prst="roundRect">
              <a:avLst>
                <a:gd name="adj" fmla="val 16667"/>
              </a:avLst>
            </a:prstGeom>
            <a:solidFill>
              <a:srgbClr val="006699">
                <a:alpha val="76862"/>
              </a:srgbClr>
            </a:solidFill>
            <a:ln w="38100">
              <a:solidFill>
                <a:srgbClr val="F8F8F8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397" name="AutoShape 69"/>
            <p:cNvSpPr>
              <a:spLocks noChangeArrowheads="1"/>
            </p:cNvSpPr>
            <p:nvPr/>
          </p:nvSpPr>
          <p:spPr bwMode="auto">
            <a:xfrm>
              <a:off x="4361" y="3375"/>
              <a:ext cx="85" cy="74"/>
            </a:xfrm>
            <a:prstGeom prst="hexagon">
              <a:avLst>
                <a:gd name="adj" fmla="val 28716"/>
                <a:gd name="vf" fmla="val 115470"/>
              </a:avLst>
            </a:prstGeom>
            <a:solidFill>
              <a:srgbClr val="FFFFFF"/>
            </a:solidFill>
            <a:ln w="28575">
              <a:solidFill>
                <a:srgbClr val="EAEAEA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5398" name="AutoShape 70"/>
            <p:cNvSpPr>
              <a:spLocks noChangeArrowheads="1"/>
            </p:cNvSpPr>
            <p:nvPr/>
          </p:nvSpPr>
          <p:spPr bwMode="auto">
            <a:xfrm>
              <a:off x="4442" y="3423"/>
              <a:ext cx="85" cy="73"/>
            </a:xfrm>
            <a:prstGeom prst="hexagon">
              <a:avLst>
                <a:gd name="adj" fmla="val 29110"/>
                <a:gd name="vf" fmla="val 115470"/>
              </a:avLst>
            </a:prstGeom>
            <a:solidFill>
              <a:srgbClr val="FFFFFF"/>
            </a:solidFill>
            <a:ln w="28575">
              <a:solidFill>
                <a:srgbClr val="EAEAEA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5399" name="AutoShape 71"/>
            <p:cNvSpPr>
              <a:spLocks noChangeArrowheads="1"/>
            </p:cNvSpPr>
            <p:nvPr/>
          </p:nvSpPr>
          <p:spPr bwMode="auto">
            <a:xfrm>
              <a:off x="4361" y="3470"/>
              <a:ext cx="85" cy="74"/>
            </a:xfrm>
            <a:prstGeom prst="hexagon">
              <a:avLst>
                <a:gd name="adj" fmla="val 28716"/>
                <a:gd name="vf" fmla="val 115470"/>
              </a:avLst>
            </a:prstGeom>
            <a:solidFill>
              <a:srgbClr val="FFFFFF"/>
            </a:solidFill>
            <a:ln w="28575">
              <a:solidFill>
                <a:srgbClr val="EAEAEA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5400" name="AutoShape 72"/>
            <p:cNvSpPr>
              <a:spLocks noChangeArrowheads="1"/>
            </p:cNvSpPr>
            <p:nvPr/>
          </p:nvSpPr>
          <p:spPr bwMode="auto">
            <a:xfrm>
              <a:off x="4438" y="3234"/>
              <a:ext cx="84" cy="73"/>
            </a:xfrm>
            <a:prstGeom prst="hexagon">
              <a:avLst>
                <a:gd name="adj" fmla="val 28767"/>
                <a:gd name="vf" fmla="val 115470"/>
              </a:avLst>
            </a:prstGeom>
            <a:solidFill>
              <a:srgbClr val="FFFFFF"/>
            </a:solidFill>
            <a:ln w="28575">
              <a:solidFill>
                <a:srgbClr val="C0C0C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5401" name="AutoShape 73"/>
            <p:cNvSpPr>
              <a:spLocks noChangeArrowheads="1"/>
            </p:cNvSpPr>
            <p:nvPr/>
          </p:nvSpPr>
          <p:spPr bwMode="auto">
            <a:xfrm>
              <a:off x="4519" y="3281"/>
              <a:ext cx="84" cy="74"/>
            </a:xfrm>
            <a:prstGeom prst="hexagon">
              <a:avLst>
                <a:gd name="adj" fmla="val 28378"/>
                <a:gd name="vf" fmla="val 115470"/>
              </a:avLst>
            </a:prstGeom>
            <a:solidFill>
              <a:srgbClr val="FFFFFF"/>
            </a:solidFill>
            <a:ln w="28575">
              <a:solidFill>
                <a:srgbClr val="C0C0C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5402" name="AutoShape 74"/>
            <p:cNvSpPr>
              <a:spLocks noChangeArrowheads="1"/>
            </p:cNvSpPr>
            <p:nvPr/>
          </p:nvSpPr>
          <p:spPr bwMode="auto">
            <a:xfrm>
              <a:off x="4438" y="3329"/>
              <a:ext cx="84" cy="73"/>
            </a:xfrm>
            <a:prstGeom prst="hexagon">
              <a:avLst>
                <a:gd name="adj" fmla="val 28767"/>
                <a:gd name="vf" fmla="val 115470"/>
              </a:avLst>
            </a:prstGeom>
            <a:solidFill>
              <a:srgbClr val="FFFFFF"/>
            </a:solidFill>
            <a:ln w="28575">
              <a:solidFill>
                <a:srgbClr val="C0C0C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5403" name="AutoShape 75"/>
            <p:cNvSpPr>
              <a:spLocks noChangeArrowheads="1"/>
            </p:cNvSpPr>
            <p:nvPr/>
          </p:nvSpPr>
          <p:spPr bwMode="auto">
            <a:xfrm>
              <a:off x="4527" y="3375"/>
              <a:ext cx="85" cy="74"/>
            </a:xfrm>
            <a:prstGeom prst="hexagon">
              <a:avLst>
                <a:gd name="adj" fmla="val 28716"/>
                <a:gd name="vf" fmla="val 115470"/>
              </a:avLst>
            </a:prstGeom>
            <a:solidFill>
              <a:srgbClr val="FFFFFF"/>
            </a:solidFill>
            <a:ln w="28575">
              <a:solidFill>
                <a:srgbClr val="DDDDDD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5404" name="AutoShape 76"/>
            <p:cNvSpPr>
              <a:spLocks noChangeArrowheads="1"/>
            </p:cNvSpPr>
            <p:nvPr/>
          </p:nvSpPr>
          <p:spPr bwMode="auto">
            <a:xfrm>
              <a:off x="4608" y="3423"/>
              <a:ext cx="85" cy="73"/>
            </a:xfrm>
            <a:prstGeom prst="hexagon">
              <a:avLst>
                <a:gd name="adj" fmla="val 29110"/>
                <a:gd name="vf" fmla="val 115470"/>
              </a:avLst>
            </a:prstGeom>
            <a:solidFill>
              <a:srgbClr val="FFFFFF"/>
            </a:solidFill>
            <a:ln w="28575">
              <a:solidFill>
                <a:srgbClr val="DDDDDD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5405" name="AutoShape 77"/>
            <p:cNvSpPr>
              <a:spLocks noChangeArrowheads="1"/>
            </p:cNvSpPr>
            <p:nvPr/>
          </p:nvSpPr>
          <p:spPr bwMode="auto">
            <a:xfrm>
              <a:off x="4527" y="3470"/>
              <a:ext cx="85" cy="74"/>
            </a:xfrm>
            <a:prstGeom prst="hexagon">
              <a:avLst>
                <a:gd name="adj" fmla="val 28716"/>
                <a:gd name="vf" fmla="val 115470"/>
              </a:avLst>
            </a:prstGeom>
            <a:solidFill>
              <a:srgbClr val="FFFFFF"/>
            </a:solidFill>
            <a:ln w="28575">
              <a:solidFill>
                <a:srgbClr val="DDDDDD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5406" name="AutoShape 78"/>
            <p:cNvSpPr>
              <a:spLocks noChangeArrowheads="1"/>
            </p:cNvSpPr>
            <p:nvPr/>
          </p:nvSpPr>
          <p:spPr bwMode="auto">
            <a:xfrm>
              <a:off x="4847" y="3192"/>
              <a:ext cx="85" cy="74"/>
            </a:xfrm>
            <a:prstGeom prst="hexagon">
              <a:avLst>
                <a:gd name="adj" fmla="val 28716"/>
                <a:gd name="vf" fmla="val 115470"/>
              </a:avLst>
            </a:prstGeom>
            <a:solidFill>
              <a:srgbClr val="FFFFFF"/>
            </a:solidFill>
            <a:ln w="28575">
              <a:solidFill>
                <a:srgbClr val="EAEAEA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5407" name="AutoShape 79"/>
            <p:cNvSpPr>
              <a:spLocks noChangeArrowheads="1"/>
            </p:cNvSpPr>
            <p:nvPr/>
          </p:nvSpPr>
          <p:spPr bwMode="auto">
            <a:xfrm>
              <a:off x="4928" y="3240"/>
              <a:ext cx="85" cy="73"/>
            </a:xfrm>
            <a:prstGeom prst="hexagon">
              <a:avLst>
                <a:gd name="adj" fmla="val 29110"/>
                <a:gd name="vf" fmla="val 115470"/>
              </a:avLst>
            </a:prstGeom>
            <a:solidFill>
              <a:srgbClr val="FFFFFF"/>
            </a:solidFill>
            <a:ln w="28575">
              <a:solidFill>
                <a:srgbClr val="EAEAEA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5408" name="AutoShape 80"/>
            <p:cNvSpPr>
              <a:spLocks noChangeArrowheads="1"/>
            </p:cNvSpPr>
            <p:nvPr/>
          </p:nvSpPr>
          <p:spPr bwMode="auto">
            <a:xfrm>
              <a:off x="4847" y="3287"/>
              <a:ext cx="85" cy="74"/>
            </a:xfrm>
            <a:prstGeom prst="hexagon">
              <a:avLst>
                <a:gd name="adj" fmla="val 28716"/>
                <a:gd name="vf" fmla="val 115470"/>
              </a:avLst>
            </a:prstGeom>
            <a:solidFill>
              <a:srgbClr val="FFFFFF"/>
            </a:solidFill>
            <a:ln w="28575">
              <a:solidFill>
                <a:srgbClr val="EAEAEA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5409" name="AutoShape 81"/>
            <p:cNvSpPr>
              <a:spLocks noChangeArrowheads="1"/>
            </p:cNvSpPr>
            <p:nvPr/>
          </p:nvSpPr>
          <p:spPr bwMode="auto">
            <a:xfrm>
              <a:off x="4684" y="3192"/>
              <a:ext cx="84" cy="74"/>
            </a:xfrm>
            <a:prstGeom prst="hexagon">
              <a:avLst>
                <a:gd name="adj" fmla="val 28378"/>
                <a:gd name="vf" fmla="val 115470"/>
              </a:avLst>
            </a:prstGeom>
            <a:solidFill>
              <a:srgbClr val="FFFFFF"/>
            </a:solidFill>
            <a:ln w="28575">
              <a:solidFill>
                <a:srgbClr val="DDDDDD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5410" name="AutoShape 82"/>
            <p:cNvSpPr>
              <a:spLocks noChangeArrowheads="1"/>
            </p:cNvSpPr>
            <p:nvPr/>
          </p:nvSpPr>
          <p:spPr bwMode="auto">
            <a:xfrm>
              <a:off x="4765" y="3240"/>
              <a:ext cx="84" cy="73"/>
            </a:xfrm>
            <a:prstGeom prst="hexagon">
              <a:avLst>
                <a:gd name="adj" fmla="val 28767"/>
                <a:gd name="vf" fmla="val 115470"/>
              </a:avLst>
            </a:prstGeom>
            <a:solidFill>
              <a:srgbClr val="FFFFFF"/>
            </a:solidFill>
            <a:ln w="28575">
              <a:solidFill>
                <a:srgbClr val="DDDDDD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5411" name="AutoShape 83"/>
            <p:cNvSpPr>
              <a:spLocks noChangeArrowheads="1"/>
            </p:cNvSpPr>
            <p:nvPr/>
          </p:nvSpPr>
          <p:spPr bwMode="auto">
            <a:xfrm>
              <a:off x="4684" y="3287"/>
              <a:ext cx="84" cy="74"/>
            </a:xfrm>
            <a:prstGeom prst="hexagon">
              <a:avLst>
                <a:gd name="adj" fmla="val 28378"/>
                <a:gd name="vf" fmla="val 115470"/>
              </a:avLst>
            </a:prstGeom>
            <a:solidFill>
              <a:srgbClr val="FFFFFF"/>
            </a:solidFill>
            <a:ln w="28575">
              <a:solidFill>
                <a:srgbClr val="DDDDDD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5412" name="AutoShape 84"/>
            <p:cNvSpPr>
              <a:spLocks noChangeArrowheads="1"/>
            </p:cNvSpPr>
            <p:nvPr/>
          </p:nvSpPr>
          <p:spPr bwMode="auto">
            <a:xfrm>
              <a:off x="4765" y="3334"/>
              <a:ext cx="85" cy="73"/>
            </a:xfrm>
            <a:prstGeom prst="hexagon">
              <a:avLst>
                <a:gd name="adj" fmla="val 29110"/>
                <a:gd name="vf" fmla="val 115470"/>
              </a:avLst>
            </a:prstGeom>
            <a:solidFill>
              <a:srgbClr val="FFFFFF"/>
            </a:solidFill>
            <a:ln w="28575">
              <a:solidFill>
                <a:srgbClr val="C0C0C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5413" name="AutoShape 85"/>
            <p:cNvSpPr>
              <a:spLocks noChangeArrowheads="1"/>
            </p:cNvSpPr>
            <p:nvPr/>
          </p:nvSpPr>
          <p:spPr bwMode="auto">
            <a:xfrm>
              <a:off x="4846" y="3381"/>
              <a:ext cx="85" cy="74"/>
            </a:xfrm>
            <a:prstGeom prst="hexagon">
              <a:avLst>
                <a:gd name="adj" fmla="val 28716"/>
                <a:gd name="vf" fmla="val 115470"/>
              </a:avLst>
            </a:prstGeom>
            <a:solidFill>
              <a:srgbClr val="FFFFFF"/>
            </a:solidFill>
            <a:ln w="28575">
              <a:solidFill>
                <a:srgbClr val="C0C0C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5414" name="AutoShape 86"/>
            <p:cNvSpPr>
              <a:spLocks noChangeArrowheads="1"/>
            </p:cNvSpPr>
            <p:nvPr/>
          </p:nvSpPr>
          <p:spPr bwMode="auto">
            <a:xfrm>
              <a:off x="4765" y="3429"/>
              <a:ext cx="85" cy="73"/>
            </a:xfrm>
            <a:prstGeom prst="hexagon">
              <a:avLst>
                <a:gd name="adj" fmla="val 29110"/>
                <a:gd name="vf" fmla="val 115470"/>
              </a:avLst>
            </a:prstGeom>
            <a:solidFill>
              <a:srgbClr val="FFFFFF"/>
            </a:solidFill>
            <a:ln w="28575">
              <a:solidFill>
                <a:srgbClr val="C0C0C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5415" name="AutoShape 87"/>
            <p:cNvSpPr>
              <a:spLocks noChangeArrowheads="1"/>
            </p:cNvSpPr>
            <p:nvPr/>
          </p:nvSpPr>
          <p:spPr bwMode="auto">
            <a:xfrm>
              <a:off x="4936" y="3334"/>
              <a:ext cx="85" cy="73"/>
            </a:xfrm>
            <a:prstGeom prst="hexagon">
              <a:avLst>
                <a:gd name="adj" fmla="val 29110"/>
                <a:gd name="vf" fmla="val 115470"/>
              </a:avLst>
            </a:prstGeom>
            <a:solidFill>
              <a:srgbClr val="FFFFFF"/>
            </a:solidFill>
            <a:ln w="28575">
              <a:solidFill>
                <a:srgbClr val="C0C0C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5416" name="AutoShape 88"/>
            <p:cNvSpPr>
              <a:spLocks noChangeArrowheads="1"/>
            </p:cNvSpPr>
            <p:nvPr/>
          </p:nvSpPr>
          <p:spPr bwMode="auto">
            <a:xfrm>
              <a:off x="5017" y="3381"/>
              <a:ext cx="85" cy="74"/>
            </a:xfrm>
            <a:prstGeom prst="hexagon">
              <a:avLst>
                <a:gd name="adj" fmla="val 28716"/>
                <a:gd name="vf" fmla="val 115470"/>
              </a:avLst>
            </a:prstGeom>
            <a:solidFill>
              <a:srgbClr val="FFFFFF"/>
            </a:solidFill>
            <a:ln w="28575">
              <a:solidFill>
                <a:srgbClr val="C0C0C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5417" name="AutoShape 89"/>
            <p:cNvSpPr>
              <a:spLocks noChangeArrowheads="1"/>
            </p:cNvSpPr>
            <p:nvPr/>
          </p:nvSpPr>
          <p:spPr bwMode="auto">
            <a:xfrm>
              <a:off x="4936" y="3429"/>
              <a:ext cx="85" cy="73"/>
            </a:xfrm>
            <a:prstGeom prst="hexagon">
              <a:avLst>
                <a:gd name="adj" fmla="val 29110"/>
                <a:gd name="vf" fmla="val 115470"/>
              </a:avLst>
            </a:prstGeom>
            <a:solidFill>
              <a:srgbClr val="FFFFFF"/>
            </a:solidFill>
            <a:ln w="28575">
              <a:solidFill>
                <a:srgbClr val="C0C0C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55418" name="Picture 6" descr="无线-双模-ZXGW R8106(1) 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444" b="-92"/>
            <a:stretch>
              <a:fillRect/>
            </a:stretch>
          </p:blipFill>
          <p:spPr bwMode="auto">
            <a:xfrm>
              <a:off x="4967" y="3029"/>
              <a:ext cx="200" cy="3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5419" name="Picture 6" descr="无线-双模-ZXGW R8106(1) 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444" b="-92"/>
            <a:stretch>
              <a:fillRect/>
            </a:stretch>
          </p:blipFill>
          <p:spPr bwMode="auto">
            <a:xfrm>
              <a:off x="4728" y="3022"/>
              <a:ext cx="200" cy="3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5420" name="Picture 6" descr="无线-双模-ZXGW R8106(1) 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444" b="-92"/>
            <a:stretch>
              <a:fillRect/>
            </a:stretch>
          </p:blipFill>
          <p:spPr bwMode="auto">
            <a:xfrm>
              <a:off x="4449" y="3037"/>
              <a:ext cx="200" cy="3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55311" name="Rectangle 93"/>
          <p:cNvSpPr>
            <a:spLocks noChangeArrowheads="1"/>
          </p:cNvSpPr>
          <p:nvPr/>
        </p:nvSpPr>
        <p:spPr bwMode="auto">
          <a:xfrm>
            <a:off x="5813425" y="4003675"/>
            <a:ext cx="990600" cy="28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100" b="1">
                <a:solidFill>
                  <a:srgbClr val="16579E"/>
                </a:solidFill>
                <a:ea typeface="宋体" pitchFamily="2" charset="-122"/>
              </a:rPr>
              <a:t>LTE system</a:t>
            </a:r>
          </a:p>
        </p:txBody>
      </p:sp>
      <p:sp>
        <p:nvSpPr>
          <p:cNvPr id="55312" name="Line 94"/>
          <p:cNvSpPr>
            <a:spLocks noChangeShapeType="1"/>
          </p:cNvSpPr>
          <p:nvPr/>
        </p:nvSpPr>
        <p:spPr bwMode="auto">
          <a:xfrm>
            <a:off x="7596188" y="3032125"/>
            <a:ext cx="0" cy="433388"/>
          </a:xfrm>
          <a:prstGeom prst="line">
            <a:avLst/>
          </a:prstGeom>
          <a:noFill/>
          <a:ln w="19050">
            <a:solidFill>
              <a:srgbClr val="16579E"/>
            </a:solidFill>
            <a:prstDash val="sysDot"/>
            <a:round/>
            <a:headEnd/>
            <a:tailEnd type="arrow" w="med" len="lg"/>
          </a:ln>
        </p:spPr>
        <p:txBody>
          <a:bodyPr/>
          <a:lstStyle/>
          <a:p>
            <a:endParaRPr lang="hu-HU"/>
          </a:p>
        </p:txBody>
      </p:sp>
      <p:sp>
        <p:nvSpPr>
          <p:cNvPr id="55313" name="Rectangle 95"/>
          <p:cNvSpPr>
            <a:spLocks noChangeArrowheads="1"/>
          </p:cNvSpPr>
          <p:nvPr/>
        </p:nvSpPr>
        <p:spPr bwMode="auto">
          <a:xfrm>
            <a:off x="5940425" y="3208338"/>
            <a:ext cx="1511300" cy="29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marL="342900" indent="-34290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100" b="1">
                <a:solidFill>
                  <a:srgbClr val="16579E"/>
                </a:solidFill>
                <a:ea typeface="宋体" pitchFamily="2" charset="-122"/>
              </a:rPr>
              <a:t>3. Software upgrade </a:t>
            </a:r>
          </a:p>
        </p:txBody>
      </p:sp>
      <p:grpSp>
        <p:nvGrpSpPr>
          <p:cNvPr id="16" name="Group 96"/>
          <p:cNvGrpSpPr>
            <a:grpSpLocks/>
          </p:cNvGrpSpPr>
          <p:nvPr/>
        </p:nvGrpSpPr>
        <p:grpSpPr bwMode="auto">
          <a:xfrm>
            <a:off x="3419475" y="2133600"/>
            <a:ext cx="1897063" cy="1943100"/>
            <a:chOff x="2154" y="1933"/>
            <a:chExt cx="1195" cy="1224"/>
          </a:xfrm>
        </p:grpSpPr>
        <p:pic>
          <p:nvPicPr>
            <p:cNvPr id="55354" name="Picture 9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835" y="2660"/>
              <a:ext cx="378" cy="49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sp>
          <p:nvSpPr>
            <p:cNvPr id="55355" name="AutoShape 98"/>
            <p:cNvSpPr>
              <a:spLocks noChangeArrowheads="1"/>
            </p:cNvSpPr>
            <p:nvPr/>
          </p:nvSpPr>
          <p:spPr bwMode="auto">
            <a:xfrm>
              <a:off x="2382" y="2802"/>
              <a:ext cx="508" cy="303"/>
            </a:xfrm>
            <a:prstGeom prst="roundRect">
              <a:avLst>
                <a:gd name="adj" fmla="val 16667"/>
              </a:avLst>
            </a:prstGeom>
            <a:solidFill>
              <a:srgbClr val="808080">
                <a:alpha val="76862"/>
              </a:srgbClr>
            </a:solidFill>
            <a:ln w="38100">
              <a:solidFill>
                <a:srgbClr val="F8F8F8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356" name="AutoShape 99"/>
            <p:cNvSpPr>
              <a:spLocks noChangeArrowheads="1"/>
            </p:cNvSpPr>
            <p:nvPr/>
          </p:nvSpPr>
          <p:spPr bwMode="auto">
            <a:xfrm>
              <a:off x="2513" y="2944"/>
              <a:ext cx="85" cy="73"/>
            </a:xfrm>
            <a:prstGeom prst="hexagon">
              <a:avLst>
                <a:gd name="adj" fmla="val 29110"/>
                <a:gd name="vf" fmla="val 115470"/>
              </a:avLst>
            </a:prstGeom>
            <a:solidFill>
              <a:srgbClr val="FFFFFF"/>
            </a:solidFill>
            <a:ln w="28575">
              <a:solidFill>
                <a:srgbClr val="EAEAEA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5357" name="AutoShape 100"/>
            <p:cNvSpPr>
              <a:spLocks noChangeArrowheads="1"/>
            </p:cNvSpPr>
            <p:nvPr/>
          </p:nvSpPr>
          <p:spPr bwMode="auto">
            <a:xfrm>
              <a:off x="2594" y="2991"/>
              <a:ext cx="85" cy="74"/>
            </a:xfrm>
            <a:prstGeom prst="hexagon">
              <a:avLst>
                <a:gd name="adj" fmla="val 28716"/>
                <a:gd name="vf" fmla="val 115470"/>
              </a:avLst>
            </a:prstGeom>
            <a:solidFill>
              <a:srgbClr val="FFFFFF"/>
            </a:solidFill>
            <a:ln w="28575">
              <a:solidFill>
                <a:srgbClr val="EAEAEA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5358" name="AutoShape 101"/>
            <p:cNvSpPr>
              <a:spLocks noChangeArrowheads="1"/>
            </p:cNvSpPr>
            <p:nvPr/>
          </p:nvSpPr>
          <p:spPr bwMode="auto">
            <a:xfrm>
              <a:off x="2513" y="3039"/>
              <a:ext cx="85" cy="73"/>
            </a:xfrm>
            <a:prstGeom prst="hexagon">
              <a:avLst>
                <a:gd name="adj" fmla="val 29110"/>
                <a:gd name="vf" fmla="val 115470"/>
              </a:avLst>
            </a:prstGeom>
            <a:solidFill>
              <a:srgbClr val="FFFFFF"/>
            </a:solidFill>
            <a:ln w="28575">
              <a:solidFill>
                <a:srgbClr val="EAEAEA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5359" name="AutoShape 102"/>
            <p:cNvSpPr>
              <a:spLocks noChangeArrowheads="1"/>
            </p:cNvSpPr>
            <p:nvPr/>
          </p:nvSpPr>
          <p:spPr bwMode="auto">
            <a:xfrm>
              <a:off x="2598" y="2803"/>
              <a:ext cx="84" cy="73"/>
            </a:xfrm>
            <a:prstGeom prst="hexagon">
              <a:avLst>
                <a:gd name="adj" fmla="val 28767"/>
                <a:gd name="vf" fmla="val 115470"/>
              </a:avLst>
            </a:prstGeom>
            <a:solidFill>
              <a:srgbClr val="FFFFFF"/>
            </a:solidFill>
            <a:ln w="28575">
              <a:solidFill>
                <a:srgbClr val="C0C0C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5360" name="AutoShape 103"/>
            <p:cNvSpPr>
              <a:spLocks noChangeArrowheads="1"/>
            </p:cNvSpPr>
            <p:nvPr/>
          </p:nvSpPr>
          <p:spPr bwMode="auto">
            <a:xfrm>
              <a:off x="2679" y="2850"/>
              <a:ext cx="84" cy="74"/>
            </a:xfrm>
            <a:prstGeom prst="hexagon">
              <a:avLst>
                <a:gd name="adj" fmla="val 28378"/>
                <a:gd name="vf" fmla="val 115470"/>
              </a:avLst>
            </a:prstGeom>
            <a:solidFill>
              <a:srgbClr val="FFFFFF"/>
            </a:solidFill>
            <a:ln w="28575">
              <a:solidFill>
                <a:srgbClr val="C0C0C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5361" name="AutoShape 104"/>
            <p:cNvSpPr>
              <a:spLocks noChangeArrowheads="1"/>
            </p:cNvSpPr>
            <p:nvPr/>
          </p:nvSpPr>
          <p:spPr bwMode="auto">
            <a:xfrm>
              <a:off x="2598" y="2898"/>
              <a:ext cx="84" cy="73"/>
            </a:xfrm>
            <a:prstGeom prst="hexagon">
              <a:avLst>
                <a:gd name="adj" fmla="val 28767"/>
                <a:gd name="vf" fmla="val 115470"/>
              </a:avLst>
            </a:prstGeom>
            <a:solidFill>
              <a:srgbClr val="FFFFFF"/>
            </a:solidFill>
            <a:ln w="28575">
              <a:solidFill>
                <a:srgbClr val="C0C0C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5362" name="AutoShape 105"/>
            <p:cNvSpPr>
              <a:spLocks noChangeArrowheads="1"/>
            </p:cNvSpPr>
            <p:nvPr/>
          </p:nvSpPr>
          <p:spPr bwMode="auto">
            <a:xfrm>
              <a:off x="2680" y="2944"/>
              <a:ext cx="84" cy="73"/>
            </a:xfrm>
            <a:prstGeom prst="hexagon">
              <a:avLst>
                <a:gd name="adj" fmla="val 28767"/>
                <a:gd name="vf" fmla="val 115470"/>
              </a:avLst>
            </a:prstGeom>
            <a:solidFill>
              <a:srgbClr val="FFFFFF"/>
            </a:solidFill>
            <a:ln w="28575">
              <a:solidFill>
                <a:srgbClr val="DDDDDD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5363" name="AutoShape 106"/>
            <p:cNvSpPr>
              <a:spLocks noChangeArrowheads="1"/>
            </p:cNvSpPr>
            <p:nvPr/>
          </p:nvSpPr>
          <p:spPr bwMode="auto">
            <a:xfrm>
              <a:off x="2761" y="2991"/>
              <a:ext cx="84" cy="74"/>
            </a:xfrm>
            <a:prstGeom prst="hexagon">
              <a:avLst>
                <a:gd name="adj" fmla="val 28378"/>
                <a:gd name="vf" fmla="val 115470"/>
              </a:avLst>
            </a:prstGeom>
            <a:solidFill>
              <a:srgbClr val="FFFFFF"/>
            </a:solidFill>
            <a:ln w="28575">
              <a:solidFill>
                <a:srgbClr val="DDDDDD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5364" name="AutoShape 107"/>
            <p:cNvSpPr>
              <a:spLocks noChangeArrowheads="1"/>
            </p:cNvSpPr>
            <p:nvPr/>
          </p:nvSpPr>
          <p:spPr bwMode="auto">
            <a:xfrm>
              <a:off x="2680" y="3039"/>
              <a:ext cx="84" cy="73"/>
            </a:xfrm>
            <a:prstGeom prst="hexagon">
              <a:avLst>
                <a:gd name="adj" fmla="val 28767"/>
                <a:gd name="vf" fmla="val 115470"/>
              </a:avLst>
            </a:prstGeom>
            <a:solidFill>
              <a:srgbClr val="FFFFFF"/>
            </a:solidFill>
            <a:ln w="28575">
              <a:solidFill>
                <a:srgbClr val="DDDDDD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55365" name="Picture 108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971" y="2071"/>
              <a:ext cx="378" cy="497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</p:spPr>
        </p:pic>
        <p:pic>
          <p:nvPicPr>
            <p:cNvPr id="55366" name="Picture 109"/>
            <p:cNvPicPr>
              <a:picLocks noChangeAspect="1" noChangeArrowheads="1"/>
            </p:cNvPicPr>
            <p:nvPr/>
          </p:nvPicPr>
          <p:blipFill>
            <a:blip r:embed="rId4" cstate="print"/>
            <a:srcRect l="-1816"/>
            <a:stretch>
              <a:fillRect/>
            </a:stretch>
          </p:blipFill>
          <p:spPr bwMode="auto">
            <a:xfrm>
              <a:off x="2380" y="2535"/>
              <a:ext cx="555" cy="1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5367" name="AutoShape 110"/>
            <p:cNvSpPr>
              <a:spLocks noChangeArrowheads="1"/>
            </p:cNvSpPr>
            <p:nvPr/>
          </p:nvSpPr>
          <p:spPr bwMode="auto">
            <a:xfrm>
              <a:off x="2154" y="2221"/>
              <a:ext cx="454" cy="303"/>
            </a:xfrm>
            <a:prstGeom prst="roundRect">
              <a:avLst>
                <a:gd name="adj" fmla="val 16667"/>
              </a:avLst>
            </a:prstGeom>
            <a:solidFill>
              <a:schemeClr val="accent2">
                <a:alpha val="76862"/>
              </a:schemeClr>
            </a:solidFill>
            <a:ln w="38100">
              <a:solidFill>
                <a:srgbClr val="F8F8F8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368" name="AutoShape 111"/>
            <p:cNvSpPr>
              <a:spLocks noChangeArrowheads="1"/>
            </p:cNvSpPr>
            <p:nvPr/>
          </p:nvSpPr>
          <p:spPr bwMode="auto">
            <a:xfrm>
              <a:off x="2374" y="2178"/>
              <a:ext cx="85" cy="73"/>
            </a:xfrm>
            <a:prstGeom prst="hexagon">
              <a:avLst>
                <a:gd name="adj" fmla="val 29110"/>
                <a:gd name="vf" fmla="val 115470"/>
              </a:avLst>
            </a:prstGeom>
            <a:solidFill>
              <a:srgbClr val="FFFFFF"/>
            </a:solidFill>
            <a:ln w="28575">
              <a:solidFill>
                <a:srgbClr val="EAEAEA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5369" name="AutoShape 112"/>
            <p:cNvSpPr>
              <a:spLocks noChangeArrowheads="1"/>
            </p:cNvSpPr>
            <p:nvPr/>
          </p:nvSpPr>
          <p:spPr bwMode="auto">
            <a:xfrm>
              <a:off x="2455" y="2225"/>
              <a:ext cx="85" cy="74"/>
            </a:xfrm>
            <a:prstGeom prst="hexagon">
              <a:avLst>
                <a:gd name="adj" fmla="val 28716"/>
                <a:gd name="vf" fmla="val 115470"/>
              </a:avLst>
            </a:prstGeom>
            <a:solidFill>
              <a:srgbClr val="FFFFFF"/>
            </a:solidFill>
            <a:ln w="28575">
              <a:solidFill>
                <a:srgbClr val="EAEAEA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5370" name="AutoShape 113"/>
            <p:cNvSpPr>
              <a:spLocks noChangeArrowheads="1"/>
            </p:cNvSpPr>
            <p:nvPr/>
          </p:nvSpPr>
          <p:spPr bwMode="auto">
            <a:xfrm>
              <a:off x="2374" y="2273"/>
              <a:ext cx="85" cy="73"/>
            </a:xfrm>
            <a:prstGeom prst="hexagon">
              <a:avLst>
                <a:gd name="adj" fmla="val 29110"/>
                <a:gd name="vf" fmla="val 115470"/>
              </a:avLst>
            </a:prstGeom>
            <a:solidFill>
              <a:srgbClr val="FFFFFF"/>
            </a:solidFill>
            <a:ln w="28575">
              <a:solidFill>
                <a:srgbClr val="EAEAEA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5371" name="AutoShape 114"/>
            <p:cNvSpPr>
              <a:spLocks noChangeArrowheads="1"/>
            </p:cNvSpPr>
            <p:nvPr/>
          </p:nvSpPr>
          <p:spPr bwMode="auto">
            <a:xfrm>
              <a:off x="2210" y="2178"/>
              <a:ext cx="85" cy="73"/>
            </a:xfrm>
            <a:prstGeom prst="hexagon">
              <a:avLst>
                <a:gd name="adj" fmla="val 29110"/>
                <a:gd name="vf" fmla="val 115470"/>
              </a:avLst>
            </a:prstGeom>
            <a:solidFill>
              <a:srgbClr val="FFFFFF"/>
            </a:solidFill>
            <a:ln w="28575">
              <a:solidFill>
                <a:srgbClr val="DDDDDD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5372" name="AutoShape 115"/>
            <p:cNvSpPr>
              <a:spLocks noChangeArrowheads="1"/>
            </p:cNvSpPr>
            <p:nvPr/>
          </p:nvSpPr>
          <p:spPr bwMode="auto">
            <a:xfrm>
              <a:off x="2291" y="2225"/>
              <a:ext cx="85" cy="74"/>
            </a:xfrm>
            <a:prstGeom prst="hexagon">
              <a:avLst>
                <a:gd name="adj" fmla="val 28716"/>
                <a:gd name="vf" fmla="val 115470"/>
              </a:avLst>
            </a:prstGeom>
            <a:solidFill>
              <a:srgbClr val="FFFFFF"/>
            </a:solidFill>
            <a:ln w="28575">
              <a:solidFill>
                <a:srgbClr val="DDDDDD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5373" name="AutoShape 116"/>
            <p:cNvSpPr>
              <a:spLocks noChangeArrowheads="1"/>
            </p:cNvSpPr>
            <p:nvPr/>
          </p:nvSpPr>
          <p:spPr bwMode="auto">
            <a:xfrm>
              <a:off x="2210" y="2273"/>
              <a:ext cx="85" cy="73"/>
            </a:xfrm>
            <a:prstGeom prst="hexagon">
              <a:avLst>
                <a:gd name="adj" fmla="val 29110"/>
                <a:gd name="vf" fmla="val 115470"/>
              </a:avLst>
            </a:prstGeom>
            <a:solidFill>
              <a:srgbClr val="FFFFFF"/>
            </a:solidFill>
            <a:ln w="28575">
              <a:solidFill>
                <a:srgbClr val="DDDDDD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5374" name="AutoShape 117"/>
            <p:cNvSpPr>
              <a:spLocks noChangeArrowheads="1"/>
            </p:cNvSpPr>
            <p:nvPr/>
          </p:nvSpPr>
          <p:spPr bwMode="auto">
            <a:xfrm>
              <a:off x="2281" y="2319"/>
              <a:ext cx="85" cy="73"/>
            </a:xfrm>
            <a:prstGeom prst="hexagon">
              <a:avLst>
                <a:gd name="adj" fmla="val 29110"/>
                <a:gd name="vf" fmla="val 115470"/>
              </a:avLst>
            </a:prstGeom>
            <a:solidFill>
              <a:srgbClr val="FFFFFF"/>
            </a:solidFill>
            <a:ln w="28575">
              <a:solidFill>
                <a:srgbClr val="C0C0C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5375" name="AutoShape 118"/>
            <p:cNvSpPr>
              <a:spLocks noChangeArrowheads="1"/>
            </p:cNvSpPr>
            <p:nvPr/>
          </p:nvSpPr>
          <p:spPr bwMode="auto">
            <a:xfrm>
              <a:off x="2362" y="2366"/>
              <a:ext cx="85" cy="74"/>
            </a:xfrm>
            <a:prstGeom prst="hexagon">
              <a:avLst>
                <a:gd name="adj" fmla="val 28716"/>
                <a:gd name="vf" fmla="val 115470"/>
              </a:avLst>
            </a:prstGeom>
            <a:solidFill>
              <a:srgbClr val="FFFFFF"/>
            </a:solidFill>
            <a:ln w="28575">
              <a:solidFill>
                <a:srgbClr val="C0C0C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5376" name="AutoShape 119"/>
            <p:cNvSpPr>
              <a:spLocks noChangeArrowheads="1"/>
            </p:cNvSpPr>
            <p:nvPr/>
          </p:nvSpPr>
          <p:spPr bwMode="auto">
            <a:xfrm>
              <a:off x="2281" y="2414"/>
              <a:ext cx="85" cy="73"/>
            </a:xfrm>
            <a:prstGeom prst="hexagon">
              <a:avLst>
                <a:gd name="adj" fmla="val 29110"/>
                <a:gd name="vf" fmla="val 115470"/>
              </a:avLst>
            </a:prstGeom>
            <a:solidFill>
              <a:srgbClr val="FFFFFF"/>
            </a:solidFill>
            <a:ln w="28575">
              <a:solidFill>
                <a:srgbClr val="C0C0C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5377" name="AutoShape 120"/>
            <p:cNvSpPr>
              <a:spLocks noChangeArrowheads="1"/>
            </p:cNvSpPr>
            <p:nvPr/>
          </p:nvSpPr>
          <p:spPr bwMode="auto">
            <a:xfrm>
              <a:off x="2452" y="2319"/>
              <a:ext cx="85" cy="73"/>
            </a:xfrm>
            <a:prstGeom prst="hexagon">
              <a:avLst>
                <a:gd name="adj" fmla="val 29110"/>
                <a:gd name="vf" fmla="val 115470"/>
              </a:avLst>
            </a:prstGeom>
            <a:solidFill>
              <a:srgbClr val="FFFFFF"/>
            </a:solidFill>
            <a:ln w="28575">
              <a:solidFill>
                <a:srgbClr val="C0C0C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5378" name="AutoShape 121"/>
            <p:cNvSpPr>
              <a:spLocks noChangeArrowheads="1"/>
            </p:cNvSpPr>
            <p:nvPr/>
          </p:nvSpPr>
          <p:spPr bwMode="auto">
            <a:xfrm>
              <a:off x="2533" y="2366"/>
              <a:ext cx="85" cy="74"/>
            </a:xfrm>
            <a:prstGeom prst="hexagon">
              <a:avLst>
                <a:gd name="adj" fmla="val 28716"/>
                <a:gd name="vf" fmla="val 115470"/>
              </a:avLst>
            </a:prstGeom>
            <a:solidFill>
              <a:srgbClr val="FFFFFF"/>
            </a:solidFill>
            <a:ln w="28575">
              <a:solidFill>
                <a:srgbClr val="C0C0C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5379" name="AutoShape 122"/>
            <p:cNvSpPr>
              <a:spLocks noChangeArrowheads="1"/>
            </p:cNvSpPr>
            <p:nvPr/>
          </p:nvSpPr>
          <p:spPr bwMode="auto">
            <a:xfrm>
              <a:off x="2452" y="2414"/>
              <a:ext cx="85" cy="73"/>
            </a:xfrm>
            <a:prstGeom prst="hexagon">
              <a:avLst>
                <a:gd name="adj" fmla="val 29110"/>
                <a:gd name="vf" fmla="val 115470"/>
              </a:avLst>
            </a:prstGeom>
            <a:solidFill>
              <a:srgbClr val="FFFFFF"/>
            </a:solidFill>
            <a:ln w="28575">
              <a:solidFill>
                <a:srgbClr val="C0C0C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55380" name="Picture 6" descr="无线-双模-ZXGW R8106(1) 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444" b="-92"/>
            <a:stretch>
              <a:fillRect/>
            </a:stretch>
          </p:blipFill>
          <p:spPr bwMode="auto">
            <a:xfrm>
              <a:off x="2213" y="2001"/>
              <a:ext cx="200" cy="3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5381" name="AutoShape 124"/>
            <p:cNvSpPr>
              <a:spLocks noChangeArrowheads="1"/>
            </p:cNvSpPr>
            <p:nvPr/>
          </p:nvSpPr>
          <p:spPr bwMode="auto">
            <a:xfrm>
              <a:off x="2618" y="2219"/>
              <a:ext cx="454" cy="303"/>
            </a:xfrm>
            <a:prstGeom prst="roundRect">
              <a:avLst>
                <a:gd name="adj" fmla="val 16667"/>
              </a:avLst>
            </a:prstGeom>
            <a:solidFill>
              <a:srgbClr val="006699">
                <a:alpha val="76862"/>
              </a:srgbClr>
            </a:solidFill>
            <a:ln w="38100" algn="ctr">
              <a:solidFill>
                <a:srgbClr val="F8F8F8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55382" name="AutoShape 125"/>
            <p:cNvSpPr>
              <a:spLocks noChangeArrowheads="1"/>
            </p:cNvSpPr>
            <p:nvPr/>
          </p:nvSpPr>
          <p:spPr bwMode="auto">
            <a:xfrm>
              <a:off x="2694" y="2346"/>
              <a:ext cx="85" cy="73"/>
            </a:xfrm>
            <a:prstGeom prst="hexagon">
              <a:avLst>
                <a:gd name="adj" fmla="val 29110"/>
                <a:gd name="vf" fmla="val 115470"/>
              </a:avLst>
            </a:prstGeom>
            <a:solidFill>
              <a:srgbClr val="FFFFFF"/>
            </a:solidFill>
            <a:ln w="28575">
              <a:solidFill>
                <a:srgbClr val="EAEAEA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5383" name="AutoShape 126"/>
            <p:cNvSpPr>
              <a:spLocks noChangeArrowheads="1"/>
            </p:cNvSpPr>
            <p:nvPr/>
          </p:nvSpPr>
          <p:spPr bwMode="auto">
            <a:xfrm>
              <a:off x="2775" y="2393"/>
              <a:ext cx="85" cy="74"/>
            </a:xfrm>
            <a:prstGeom prst="hexagon">
              <a:avLst>
                <a:gd name="adj" fmla="val 28716"/>
                <a:gd name="vf" fmla="val 115470"/>
              </a:avLst>
            </a:prstGeom>
            <a:solidFill>
              <a:srgbClr val="FFFFFF"/>
            </a:solidFill>
            <a:ln w="28575">
              <a:solidFill>
                <a:srgbClr val="EAEAEA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5384" name="AutoShape 127"/>
            <p:cNvSpPr>
              <a:spLocks noChangeArrowheads="1"/>
            </p:cNvSpPr>
            <p:nvPr/>
          </p:nvSpPr>
          <p:spPr bwMode="auto">
            <a:xfrm>
              <a:off x="2694" y="2441"/>
              <a:ext cx="85" cy="73"/>
            </a:xfrm>
            <a:prstGeom prst="hexagon">
              <a:avLst>
                <a:gd name="adj" fmla="val 29110"/>
                <a:gd name="vf" fmla="val 115470"/>
              </a:avLst>
            </a:prstGeom>
            <a:solidFill>
              <a:srgbClr val="FFFFFF"/>
            </a:solidFill>
            <a:ln w="28575">
              <a:solidFill>
                <a:srgbClr val="EAEAEA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5385" name="AutoShape 128"/>
            <p:cNvSpPr>
              <a:spLocks noChangeArrowheads="1"/>
            </p:cNvSpPr>
            <p:nvPr/>
          </p:nvSpPr>
          <p:spPr bwMode="auto">
            <a:xfrm>
              <a:off x="2779" y="2205"/>
              <a:ext cx="84" cy="73"/>
            </a:xfrm>
            <a:prstGeom prst="hexagon">
              <a:avLst>
                <a:gd name="adj" fmla="val 28767"/>
                <a:gd name="vf" fmla="val 115470"/>
              </a:avLst>
            </a:prstGeom>
            <a:solidFill>
              <a:srgbClr val="FFFFFF"/>
            </a:solidFill>
            <a:ln w="28575">
              <a:solidFill>
                <a:srgbClr val="C0C0C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5386" name="AutoShape 129"/>
            <p:cNvSpPr>
              <a:spLocks noChangeArrowheads="1"/>
            </p:cNvSpPr>
            <p:nvPr/>
          </p:nvSpPr>
          <p:spPr bwMode="auto">
            <a:xfrm>
              <a:off x="2860" y="2252"/>
              <a:ext cx="84" cy="74"/>
            </a:xfrm>
            <a:prstGeom prst="hexagon">
              <a:avLst>
                <a:gd name="adj" fmla="val 28378"/>
                <a:gd name="vf" fmla="val 115470"/>
              </a:avLst>
            </a:prstGeom>
            <a:solidFill>
              <a:srgbClr val="FFFFFF"/>
            </a:solidFill>
            <a:ln w="28575">
              <a:solidFill>
                <a:srgbClr val="C0C0C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5387" name="AutoShape 130"/>
            <p:cNvSpPr>
              <a:spLocks noChangeArrowheads="1"/>
            </p:cNvSpPr>
            <p:nvPr/>
          </p:nvSpPr>
          <p:spPr bwMode="auto">
            <a:xfrm>
              <a:off x="2779" y="2300"/>
              <a:ext cx="84" cy="73"/>
            </a:xfrm>
            <a:prstGeom prst="hexagon">
              <a:avLst>
                <a:gd name="adj" fmla="val 28767"/>
                <a:gd name="vf" fmla="val 115470"/>
              </a:avLst>
            </a:prstGeom>
            <a:solidFill>
              <a:srgbClr val="FFFFFF"/>
            </a:solidFill>
            <a:ln w="28575">
              <a:solidFill>
                <a:srgbClr val="C0C0C0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5388" name="AutoShape 131"/>
            <p:cNvSpPr>
              <a:spLocks noChangeArrowheads="1"/>
            </p:cNvSpPr>
            <p:nvPr/>
          </p:nvSpPr>
          <p:spPr bwMode="auto">
            <a:xfrm>
              <a:off x="2861" y="2346"/>
              <a:ext cx="84" cy="73"/>
            </a:xfrm>
            <a:prstGeom prst="hexagon">
              <a:avLst>
                <a:gd name="adj" fmla="val 28767"/>
                <a:gd name="vf" fmla="val 115470"/>
              </a:avLst>
            </a:prstGeom>
            <a:solidFill>
              <a:srgbClr val="FFFFFF"/>
            </a:solidFill>
            <a:ln w="28575">
              <a:solidFill>
                <a:srgbClr val="DDDDDD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5389" name="AutoShape 132"/>
            <p:cNvSpPr>
              <a:spLocks noChangeArrowheads="1"/>
            </p:cNvSpPr>
            <p:nvPr/>
          </p:nvSpPr>
          <p:spPr bwMode="auto">
            <a:xfrm>
              <a:off x="2942" y="2393"/>
              <a:ext cx="84" cy="74"/>
            </a:xfrm>
            <a:prstGeom prst="hexagon">
              <a:avLst>
                <a:gd name="adj" fmla="val 28378"/>
                <a:gd name="vf" fmla="val 115470"/>
              </a:avLst>
            </a:prstGeom>
            <a:solidFill>
              <a:srgbClr val="FFFFFF"/>
            </a:solidFill>
            <a:ln w="28575">
              <a:solidFill>
                <a:srgbClr val="DDDDDD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55390" name="AutoShape 133"/>
            <p:cNvSpPr>
              <a:spLocks noChangeArrowheads="1"/>
            </p:cNvSpPr>
            <p:nvPr/>
          </p:nvSpPr>
          <p:spPr bwMode="auto">
            <a:xfrm>
              <a:off x="2861" y="2441"/>
              <a:ext cx="84" cy="73"/>
            </a:xfrm>
            <a:prstGeom prst="hexagon">
              <a:avLst>
                <a:gd name="adj" fmla="val 28767"/>
                <a:gd name="vf" fmla="val 115470"/>
              </a:avLst>
            </a:prstGeom>
            <a:solidFill>
              <a:srgbClr val="FFFFFF"/>
            </a:solidFill>
            <a:ln w="28575">
              <a:solidFill>
                <a:srgbClr val="DDDDDD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zh-CN" altLang="en-US"/>
            </a:p>
          </p:txBody>
        </p:sp>
        <p:pic>
          <p:nvPicPr>
            <p:cNvPr id="55391" name="Picture 6" descr="无线-双模-ZXGW R8106(1) 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444" b="-92"/>
            <a:stretch>
              <a:fillRect/>
            </a:stretch>
          </p:blipFill>
          <p:spPr bwMode="auto">
            <a:xfrm>
              <a:off x="2830" y="2008"/>
              <a:ext cx="200" cy="3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55392" name="Picture 6" descr="无线-双模-ZXGW R8106(1) "/>
            <p:cNvPicPr>
              <a:picLocks noChangeAspect="1" noChangeArrowheads="1"/>
            </p:cNvPicPr>
            <p:nvPr/>
          </p:nvPicPr>
          <p:blipFill>
            <a:blip r:embed="rId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r="444" b="-92"/>
            <a:stretch>
              <a:fillRect/>
            </a:stretch>
          </p:blipFill>
          <p:spPr bwMode="auto">
            <a:xfrm>
              <a:off x="2527" y="2008"/>
              <a:ext cx="200" cy="3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55393" name="AutoShape 136"/>
            <p:cNvSpPr>
              <a:spLocks noChangeArrowheads="1"/>
            </p:cNvSpPr>
            <p:nvPr/>
          </p:nvSpPr>
          <p:spPr bwMode="auto">
            <a:xfrm>
              <a:off x="2154" y="1933"/>
              <a:ext cx="1180" cy="1224"/>
            </a:xfrm>
            <a:prstGeom prst="roundRect">
              <a:avLst>
                <a:gd name="adj" fmla="val 16667"/>
              </a:avLst>
            </a:prstGeom>
            <a:noFill/>
            <a:ln w="9525" algn="ctr">
              <a:solidFill>
                <a:schemeClr val="accent1"/>
              </a:solidFill>
              <a:round/>
              <a:headEnd/>
              <a:tailEnd/>
            </a:ln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</p:grpSp>
      <p:sp>
        <p:nvSpPr>
          <p:cNvPr id="55315" name="Text Box 12"/>
          <p:cNvSpPr txBox="1">
            <a:spLocks noChangeArrowheads="1"/>
          </p:cNvSpPr>
          <p:nvPr/>
        </p:nvSpPr>
        <p:spPr bwMode="auto">
          <a:xfrm>
            <a:off x="481013" y="5022850"/>
            <a:ext cx="5832475" cy="925513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177800" indent="-177800">
              <a:lnSpc>
                <a:spcPct val="140000"/>
              </a:lnSpc>
              <a:spcBef>
                <a:spcPct val="0"/>
              </a:spcBef>
              <a:buClr>
                <a:schemeClr val="accent1"/>
              </a:buClr>
              <a:buSzTx/>
              <a:buFont typeface="Wingdings" pitchFamily="2" charset="2"/>
              <a:buChar char="p"/>
            </a:pPr>
            <a:r>
              <a:rPr lang="en-US" altLang="zh-CN" sz="1300" b="1">
                <a:solidFill>
                  <a:srgbClr val="FF0000"/>
                </a:solidFill>
                <a:ea typeface="GungsuhChe" pitchFamily="49" charset="-127"/>
              </a:rPr>
              <a:t>GSM operators</a:t>
            </a:r>
            <a:r>
              <a:rPr lang="en-US" altLang="zh-CN" sz="1300" b="1">
                <a:ea typeface="GungsuhChe" pitchFamily="49" charset="-127"/>
              </a:rPr>
              <a:t> can build a new U/L network to launch 3G first.</a:t>
            </a:r>
          </a:p>
          <a:p>
            <a:pPr marL="177800" indent="-177800">
              <a:lnSpc>
                <a:spcPct val="140000"/>
              </a:lnSpc>
              <a:spcBef>
                <a:spcPct val="0"/>
              </a:spcBef>
              <a:buClr>
                <a:schemeClr val="accent1"/>
              </a:buClr>
              <a:buSzTx/>
              <a:buFont typeface="Wingdings" pitchFamily="2" charset="2"/>
              <a:buChar char="p"/>
            </a:pPr>
            <a:r>
              <a:rPr lang="en-US" altLang="zh-CN" sz="1300" b="1">
                <a:ea typeface="GungsuhChe" pitchFamily="49" charset="-127"/>
              </a:rPr>
              <a:t>The existed GSM network co-existence with U/L system.</a:t>
            </a:r>
          </a:p>
          <a:p>
            <a:pPr marL="177800" indent="-177800">
              <a:lnSpc>
                <a:spcPct val="140000"/>
              </a:lnSpc>
              <a:spcBef>
                <a:spcPct val="0"/>
              </a:spcBef>
              <a:buClr>
                <a:schemeClr val="accent1"/>
              </a:buClr>
              <a:buSzTx/>
              <a:buFont typeface="Wingdings" pitchFamily="2" charset="2"/>
              <a:buChar char="p"/>
            </a:pPr>
            <a:r>
              <a:rPr lang="en-US" altLang="zh-CN" sz="1300" b="1">
                <a:ea typeface="GungsuhChe" pitchFamily="49" charset="-127"/>
              </a:rPr>
              <a:t>By software upgrade, the GSM spectrum can refarm to U/L system.</a:t>
            </a:r>
          </a:p>
        </p:txBody>
      </p:sp>
      <p:sp>
        <p:nvSpPr>
          <p:cNvPr id="55316" name="Rectangle 167"/>
          <p:cNvSpPr>
            <a:spLocks noGrp="1" noChangeArrowheads="1"/>
          </p:cNvSpPr>
          <p:nvPr>
            <p:ph type="title"/>
          </p:nvPr>
        </p:nvSpPr>
        <p:spPr>
          <a:xfrm>
            <a:off x="696432" y="233916"/>
            <a:ext cx="7620000" cy="914400"/>
          </a:xfrm>
        </p:spPr>
        <p:txBody>
          <a:bodyPr/>
          <a:lstStyle/>
          <a:p>
            <a:pPr eaLnBrk="1" hangingPunct="1"/>
            <a:r>
              <a:rPr lang="en-US" altLang="zh-CN" sz="2800" dirty="0" smtClean="0"/>
              <a:t>UMTS/LTE Dual-mode System to Prove Future Evolution</a:t>
            </a:r>
          </a:p>
        </p:txBody>
      </p:sp>
      <p:sp>
        <p:nvSpPr>
          <p:cNvPr id="55317" name="AutoShape 139"/>
          <p:cNvSpPr>
            <a:spLocks noChangeArrowheads="1"/>
          </p:cNvSpPr>
          <p:nvPr/>
        </p:nvSpPr>
        <p:spPr bwMode="auto">
          <a:xfrm>
            <a:off x="6156325" y="4975225"/>
            <a:ext cx="2376488" cy="1260475"/>
          </a:xfrm>
          <a:prstGeom prst="roundRect">
            <a:avLst>
              <a:gd name="adj" fmla="val 6028"/>
            </a:avLst>
          </a:prstGeom>
          <a:solidFill>
            <a:schemeClr val="bg1"/>
          </a:solidFill>
          <a:ln w="19050" algn="ctr">
            <a:noFill/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zh-CN" altLang="en-US"/>
          </a:p>
        </p:txBody>
      </p:sp>
      <p:grpSp>
        <p:nvGrpSpPr>
          <p:cNvPr id="17" name="Group 140"/>
          <p:cNvGrpSpPr>
            <a:grpSpLocks/>
          </p:cNvGrpSpPr>
          <p:nvPr/>
        </p:nvGrpSpPr>
        <p:grpSpPr bwMode="auto">
          <a:xfrm>
            <a:off x="6480175" y="5233988"/>
            <a:ext cx="663575" cy="650875"/>
            <a:chOff x="4008" y="820"/>
            <a:chExt cx="626" cy="614"/>
          </a:xfrm>
        </p:grpSpPr>
        <p:sp>
          <p:nvSpPr>
            <p:cNvPr id="55343" name="AutoShape 141"/>
            <p:cNvSpPr>
              <a:spLocks noChangeArrowheads="1"/>
            </p:cNvSpPr>
            <p:nvPr/>
          </p:nvSpPr>
          <p:spPr bwMode="auto">
            <a:xfrm rot="3602772">
              <a:off x="4069" y="759"/>
              <a:ext cx="168" cy="290"/>
            </a:xfrm>
            <a:prstGeom prst="diamond">
              <a:avLst/>
            </a:prstGeom>
            <a:solidFill>
              <a:schemeClr val="accent2"/>
            </a:solidFill>
            <a:ln w="9525" algn="ctr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55344" name="AutoShape 142"/>
            <p:cNvSpPr>
              <a:spLocks noChangeArrowheads="1"/>
            </p:cNvSpPr>
            <p:nvPr/>
          </p:nvSpPr>
          <p:spPr bwMode="auto">
            <a:xfrm rot="10800000">
              <a:off x="4196" y="830"/>
              <a:ext cx="168" cy="291"/>
            </a:xfrm>
            <a:prstGeom prst="diamond">
              <a:avLst/>
            </a:prstGeom>
            <a:solidFill>
              <a:schemeClr val="accent2"/>
            </a:solidFill>
            <a:ln w="9525" algn="ctr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55345" name="AutoShape 143"/>
            <p:cNvSpPr>
              <a:spLocks noChangeArrowheads="1"/>
            </p:cNvSpPr>
            <p:nvPr/>
          </p:nvSpPr>
          <p:spPr bwMode="auto">
            <a:xfrm rot="-3590413">
              <a:off x="4069" y="905"/>
              <a:ext cx="168" cy="290"/>
            </a:xfrm>
            <a:prstGeom prst="diamond">
              <a:avLst/>
            </a:prstGeom>
            <a:solidFill>
              <a:schemeClr val="accent2"/>
            </a:solidFill>
            <a:ln w="9525" algn="ctr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grpSp>
          <p:nvGrpSpPr>
            <p:cNvPr id="18" name="Group 144"/>
            <p:cNvGrpSpPr>
              <a:grpSpLocks/>
            </p:cNvGrpSpPr>
            <p:nvPr/>
          </p:nvGrpSpPr>
          <p:grpSpPr bwMode="auto">
            <a:xfrm>
              <a:off x="4278" y="964"/>
              <a:ext cx="356" cy="314"/>
              <a:chOff x="2783" y="1503"/>
              <a:chExt cx="356" cy="314"/>
            </a:xfrm>
          </p:grpSpPr>
          <p:sp>
            <p:nvSpPr>
              <p:cNvPr id="55351" name="AutoShape 145"/>
              <p:cNvSpPr>
                <a:spLocks noChangeArrowheads="1"/>
              </p:cNvSpPr>
              <p:nvPr/>
            </p:nvSpPr>
            <p:spPr bwMode="auto">
              <a:xfrm rot="3602772">
                <a:off x="2844" y="1442"/>
                <a:ext cx="168" cy="290"/>
              </a:xfrm>
              <a:prstGeom prst="diamond">
                <a:avLst/>
              </a:prstGeom>
              <a:solidFill>
                <a:schemeClr val="accent2">
                  <a:alpha val="59999"/>
                </a:schemeClr>
              </a:solidFill>
              <a:ln w="9525" algn="ctr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lIns="90000" tIns="46800" rIns="90000" bIns="46800" anchor="ctr"/>
              <a:lstStyle/>
              <a:p>
                <a:endParaRPr lang="zh-CN" altLang="en-US"/>
              </a:p>
            </p:txBody>
          </p:sp>
          <p:sp>
            <p:nvSpPr>
              <p:cNvPr id="55352" name="AutoShape 146"/>
              <p:cNvSpPr>
                <a:spLocks noChangeArrowheads="1"/>
              </p:cNvSpPr>
              <p:nvPr/>
            </p:nvSpPr>
            <p:spPr bwMode="auto">
              <a:xfrm rot="10800000">
                <a:off x="2971" y="1513"/>
                <a:ext cx="168" cy="291"/>
              </a:xfrm>
              <a:prstGeom prst="diamond">
                <a:avLst/>
              </a:prstGeom>
              <a:solidFill>
                <a:schemeClr val="accent2">
                  <a:alpha val="59999"/>
                </a:schemeClr>
              </a:solidFill>
              <a:ln w="9525" algn="ctr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lIns="90000" tIns="46800" rIns="90000" bIns="46800" anchor="ctr"/>
              <a:lstStyle/>
              <a:p>
                <a:endParaRPr lang="zh-CN" altLang="en-US"/>
              </a:p>
            </p:txBody>
          </p:sp>
          <p:sp>
            <p:nvSpPr>
              <p:cNvPr id="55353" name="AutoShape 147"/>
              <p:cNvSpPr>
                <a:spLocks noChangeArrowheads="1"/>
              </p:cNvSpPr>
              <p:nvPr/>
            </p:nvSpPr>
            <p:spPr bwMode="auto">
              <a:xfrm rot="-3590413">
                <a:off x="2844" y="1588"/>
                <a:ext cx="168" cy="290"/>
              </a:xfrm>
              <a:prstGeom prst="diamond">
                <a:avLst/>
              </a:prstGeom>
              <a:solidFill>
                <a:schemeClr val="accent2">
                  <a:alpha val="59999"/>
                </a:schemeClr>
              </a:solidFill>
              <a:ln w="9525" algn="ctr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lIns="90000" tIns="46800" rIns="90000" bIns="46800" anchor="ctr"/>
              <a:lstStyle/>
              <a:p>
                <a:endParaRPr lang="zh-CN" altLang="en-US"/>
              </a:p>
            </p:txBody>
          </p:sp>
        </p:grpSp>
        <p:grpSp>
          <p:nvGrpSpPr>
            <p:cNvPr id="19" name="Group 148"/>
            <p:cNvGrpSpPr>
              <a:grpSpLocks/>
            </p:cNvGrpSpPr>
            <p:nvPr/>
          </p:nvGrpSpPr>
          <p:grpSpPr bwMode="auto">
            <a:xfrm>
              <a:off x="4020" y="1120"/>
              <a:ext cx="356" cy="314"/>
              <a:chOff x="2783" y="1503"/>
              <a:chExt cx="356" cy="314"/>
            </a:xfrm>
          </p:grpSpPr>
          <p:sp>
            <p:nvSpPr>
              <p:cNvPr id="55348" name="AutoShape 149"/>
              <p:cNvSpPr>
                <a:spLocks noChangeArrowheads="1"/>
              </p:cNvSpPr>
              <p:nvPr/>
            </p:nvSpPr>
            <p:spPr bwMode="auto">
              <a:xfrm rot="3602772">
                <a:off x="2844" y="1442"/>
                <a:ext cx="168" cy="290"/>
              </a:xfrm>
              <a:prstGeom prst="diamond">
                <a:avLst/>
              </a:prstGeom>
              <a:solidFill>
                <a:schemeClr val="accent2">
                  <a:alpha val="32156"/>
                </a:schemeClr>
              </a:solidFill>
              <a:ln w="9525" algn="ctr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lIns="90000" tIns="46800" rIns="90000" bIns="46800" anchor="ctr"/>
              <a:lstStyle/>
              <a:p>
                <a:endParaRPr lang="zh-CN" altLang="en-US"/>
              </a:p>
            </p:txBody>
          </p:sp>
          <p:sp>
            <p:nvSpPr>
              <p:cNvPr id="55349" name="AutoShape 150"/>
              <p:cNvSpPr>
                <a:spLocks noChangeArrowheads="1"/>
              </p:cNvSpPr>
              <p:nvPr/>
            </p:nvSpPr>
            <p:spPr bwMode="auto">
              <a:xfrm rot="10800000">
                <a:off x="2971" y="1513"/>
                <a:ext cx="168" cy="291"/>
              </a:xfrm>
              <a:prstGeom prst="diamond">
                <a:avLst/>
              </a:prstGeom>
              <a:solidFill>
                <a:schemeClr val="accent2">
                  <a:alpha val="32156"/>
                </a:schemeClr>
              </a:solidFill>
              <a:ln w="9525" algn="ctr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lIns="90000" tIns="46800" rIns="90000" bIns="46800" anchor="ctr"/>
              <a:lstStyle/>
              <a:p>
                <a:endParaRPr lang="zh-CN" altLang="en-US"/>
              </a:p>
            </p:txBody>
          </p:sp>
          <p:sp>
            <p:nvSpPr>
              <p:cNvPr id="55350" name="AutoShape 151"/>
              <p:cNvSpPr>
                <a:spLocks noChangeArrowheads="1"/>
              </p:cNvSpPr>
              <p:nvPr/>
            </p:nvSpPr>
            <p:spPr bwMode="auto">
              <a:xfrm rot="-3590413">
                <a:off x="2844" y="1588"/>
                <a:ext cx="168" cy="290"/>
              </a:xfrm>
              <a:prstGeom prst="diamond">
                <a:avLst/>
              </a:prstGeom>
              <a:solidFill>
                <a:schemeClr val="accent2">
                  <a:alpha val="32156"/>
                </a:schemeClr>
              </a:solidFill>
              <a:ln w="9525" algn="ctr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lIns="90000" tIns="46800" rIns="90000" bIns="46800" anchor="ctr"/>
              <a:lstStyle/>
              <a:p>
                <a:endParaRPr lang="zh-CN" altLang="en-US"/>
              </a:p>
            </p:txBody>
          </p:sp>
        </p:grpSp>
      </p:grpSp>
      <p:grpSp>
        <p:nvGrpSpPr>
          <p:cNvPr id="20" name="Group 152"/>
          <p:cNvGrpSpPr>
            <a:grpSpLocks/>
          </p:cNvGrpSpPr>
          <p:nvPr/>
        </p:nvGrpSpPr>
        <p:grpSpPr bwMode="auto">
          <a:xfrm>
            <a:off x="7553325" y="5230813"/>
            <a:ext cx="660400" cy="654050"/>
            <a:chOff x="4685" y="818"/>
            <a:chExt cx="622" cy="616"/>
          </a:xfrm>
        </p:grpSpPr>
        <p:sp>
          <p:nvSpPr>
            <p:cNvPr id="55332" name="AutoShape 153"/>
            <p:cNvSpPr>
              <a:spLocks noChangeArrowheads="1"/>
            </p:cNvSpPr>
            <p:nvPr/>
          </p:nvSpPr>
          <p:spPr bwMode="auto">
            <a:xfrm rot="3602772">
              <a:off x="4752" y="757"/>
              <a:ext cx="168" cy="290"/>
            </a:xfrm>
            <a:prstGeom prst="diamond">
              <a:avLst/>
            </a:prstGeom>
            <a:solidFill>
              <a:srgbClr val="006699"/>
            </a:solidFill>
            <a:ln w="9525" algn="ctr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55333" name="AutoShape 154"/>
            <p:cNvSpPr>
              <a:spLocks noChangeArrowheads="1"/>
            </p:cNvSpPr>
            <p:nvPr/>
          </p:nvSpPr>
          <p:spPr bwMode="auto">
            <a:xfrm rot="10800000">
              <a:off x="4881" y="830"/>
              <a:ext cx="168" cy="291"/>
            </a:xfrm>
            <a:prstGeom prst="diamond">
              <a:avLst/>
            </a:prstGeom>
            <a:solidFill>
              <a:srgbClr val="006699"/>
            </a:solidFill>
            <a:ln w="9525" algn="ctr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sp>
          <p:nvSpPr>
            <p:cNvPr id="55334" name="AutoShape 155"/>
            <p:cNvSpPr>
              <a:spLocks noChangeArrowheads="1"/>
            </p:cNvSpPr>
            <p:nvPr/>
          </p:nvSpPr>
          <p:spPr bwMode="auto">
            <a:xfrm rot="-3590413">
              <a:off x="4754" y="905"/>
              <a:ext cx="168" cy="290"/>
            </a:xfrm>
            <a:prstGeom prst="diamond">
              <a:avLst/>
            </a:prstGeom>
            <a:solidFill>
              <a:srgbClr val="006699"/>
            </a:solidFill>
            <a:ln w="9525" algn="ctr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zh-CN" altLang="en-US"/>
            </a:p>
          </p:txBody>
        </p:sp>
        <p:grpSp>
          <p:nvGrpSpPr>
            <p:cNvPr id="21" name="Group 156"/>
            <p:cNvGrpSpPr>
              <a:grpSpLocks/>
            </p:cNvGrpSpPr>
            <p:nvPr/>
          </p:nvGrpSpPr>
          <p:grpSpPr bwMode="auto">
            <a:xfrm>
              <a:off x="4949" y="974"/>
              <a:ext cx="358" cy="316"/>
              <a:chOff x="2412" y="1486"/>
              <a:chExt cx="358" cy="316"/>
            </a:xfrm>
          </p:grpSpPr>
          <p:sp>
            <p:nvSpPr>
              <p:cNvPr id="55340" name="AutoShape 157"/>
              <p:cNvSpPr>
                <a:spLocks noChangeArrowheads="1"/>
              </p:cNvSpPr>
              <p:nvPr/>
            </p:nvSpPr>
            <p:spPr bwMode="auto">
              <a:xfrm rot="3602772">
                <a:off x="2473" y="1425"/>
                <a:ext cx="168" cy="290"/>
              </a:xfrm>
              <a:prstGeom prst="diamond">
                <a:avLst/>
              </a:prstGeom>
              <a:solidFill>
                <a:srgbClr val="006699">
                  <a:alpha val="56078"/>
                </a:srgbClr>
              </a:solidFill>
              <a:ln w="9525" algn="ctr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lIns="90000" tIns="46800" rIns="90000" bIns="46800" anchor="ctr"/>
              <a:lstStyle/>
              <a:p>
                <a:endParaRPr lang="zh-CN" altLang="en-US"/>
              </a:p>
            </p:txBody>
          </p:sp>
          <p:sp>
            <p:nvSpPr>
              <p:cNvPr id="55341" name="AutoShape 158"/>
              <p:cNvSpPr>
                <a:spLocks noChangeArrowheads="1"/>
              </p:cNvSpPr>
              <p:nvPr/>
            </p:nvSpPr>
            <p:spPr bwMode="auto">
              <a:xfrm rot="10800000">
                <a:off x="2602" y="1498"/>
                <a:ext cx="168" cy="291"/>
              </a:xfrm>
              <a:prstGeom prst="diamond">
                <a:avLst/>
              </a:prstGeom>
              <a:solidFill>
                <a:srgbClr val="006699">
                  <a:alpha val="56078"/>
                </a:srgbClr>
              </a:solidFill>
              <a:ln w="9525" algn="ctr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lIns="90000" tIns="46800" rIns="90000" bIns="46800" anchor="ctr"/>
              <a:lstStyle/>
              <a:p>
                <a:endParaRPr lang="zh-CN" altLang="en-US"/>
              </a:p>
            </p:txBody>
          </p:sp>
          <p:sp>
            <p:nvSpPr>
              <p:cNvPr id="55342" name="AutoShape 159"/>
              <p:cNvSpPr>
                <a:spLocks noChangeArrowheads="1"/>
              </p:cNvSpPr>
              <p:nvPr/>
            </p:nvSpPr>
            <p:spPr bwMode="auto">
              <a:xfrm rot="-3590413">
                <a:off x="2475" y="1573"/>
                <a:ext cx="168" cy="290"/>
              </a:xfrm>
              <a:prstGeom prst="diamond">
                <a:avLst/>
              </a:prstGeom>
              <a:solidFill>
                <a:srgbClr val="006699">
                  <a:alpha val="56078"/>
                </a:srgbClr>
              </a:solidFill>
              <a:ln w="9525" algn="ctr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lIns="90000" tIns="46800" rIns="90000" bIns="46800" anchor="ctr"/>
              <a:lstStyle/>
              <a:p>
                <a:endParaRPr lang="zh-CN" altLang="en-US"/>
              </a:p>
            </p:txBody>
          </p:sp>
        </p:grpSp>
        <p:grpSp>
          <p:nvGrpSpPr>
            <p:cNvPr id="22" name="Group 160"/>
            <p:cNvGrpSpPr>
              <a:grpSpLocks/>
            </p:cNvGrpSpPr>
            <p:nvPr/>
          </p:nvGrpSpPr>
          <p:grpSpPr bwMode="auto">
            <a:xfrm>
              <a:off x="4685" y="1118"/>
              <a:ext cx="358" cy="316"/>
              <a:chOff x="2412" y="1486"/>
              <a:chExt cx="358" cy="316"/>
            </a:xfrm>
          </p:grpSpPr>
          <p:sp>
            <p:nvSpPr>
              <p:cNvPr id="55337" name="AutoShape 161"/>
              <p:cNvSpPr>
                <a:spLocks noChangeArrowheads="1"/>
              </p:cNvSpPr>
              <p:nvPr/>
            </p:nvSpPr>
            <p:spPr bwMode="auto">
              <a:xfrm rot="3602772">
                <a:off x="2473" y="1425"/>
                <a:ext cx="168" cy="290"/>
              </a:xfrm>
              <a:prstGeom prst="diamond">
                <a:avLst/>
              </a:prstGeom>
              <a:solidFill>
                <a:srgbClr val="006699">
                  <a:alpha val="30980"/>
                </a:srgbClr>
              </a:solidFill>
              <a:ln w="9525" algn="ctr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lIns="90000" tIns="46800" rIns="90000" bIns="46800" anchor="ctr"/>
              <a:lstStyle/>
              <a:p>
                <a:endParaRPr lang="zh-CN" altLang="en-US"/>
              </a:p>
            </p:txBody>
          </p:sp>
          <p:sp>
            <p:nvSpPr>
              <p:cNvPr id="55338" name="AutoShape 162"/>
              <p:cNvSpPr>
                <a:spLocks noChangeArrowheads="1"/>
              </p:cNvSpPr>
              <p:nvPr/>
            </p:nvSpPr>
            <p:spPr bwMode="auto">
              <a:xfrm rot="10800000">
                <a:off x="2602" y="1498"/>
                <a:ext cx="168" cy="291"/>
              </a:xfrm>
              <a:prstGeom prst="diamond">
                <a:avLst/>
              </a:prstGeom>
              <a:solidFill>
                <a:srgbClr val="006699">
                  <a:alpha val="30980"/>
                </a:srgbClr>
              </a:solidFill>
              <a:ln w="9525" algn="ctr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lIns="90000" tIns="46800" rIns="90000" bIns="46800" anchor="ctr"/>
              <a:lstStyle/>
              <a:p>
                <a:endParaRPr lang="zh-CN" altLang="en-US"/>
              </a:p>
            </p:txBody>
          </p:sp>
          <p:sp>
            <p:nvSpPr>
              <p:cNvPr id="55339" name="AutoShape 163"/>
              <p:cNvSpPr>
                <a:spLocks noChangeArrowheads="1"/>
              </p:cNvSpPr>
              <p:nvPr/>
            </p:nvSpPr>
            <p:spPr bwMode="auto">
              <a:xfrm rot="-3590413">
                <a:off x="2475" y="1573"/>
                <a:ext cx="168" cy="290"/>
              </a:xfrm>
              <a:prstGeom prst="diamond">
                <a:avLst/>
              </a:prstGeom>
              <a:solidFill>
                <a:srgbClr val="006699">
                  <a:alpha val="30980"/>
                </a:srgbClr>
              </a:solidFill>
              <a:ln w="9525" algn="ctr">
                <a:solidFill>
                  <a:schemeClr val="bg1"/>
                </a:solidFill>
                <a:miter lim="800000"/>
                <a:headEnd/>
                <a:tailEnd/>
              </a:ln>
            </p:spPr>
            <p:txBody>
              <a:bodyPr wrap="none" lIns="90000" tIns="46800" rIns="90000" bIns="46800" anchor="ctr"/>
              <a:lstStyle/>
              <a:p>
                <a:endParaRPr lang="zh-CN" altLang="en-US"/>
              </a:p>
            </p:txBody>
          </p:sp>
        </p:grpSp>
      </p:grpSp>
      <p:sp>
        <p:nvSpPr>
          <p:cNvPr id="55320" name="Rectangle 164"/>
          <p:cNvSpPr>
            <a:spLocks noChangeArrowheads="1"/>
          </p:cNvSpPr>
          <p:nvPr/>
        </p:nvSpPr>
        <p:spPr bwMode="auto">
          <a:xfrm>
            <a:off x="6396038" y="4973638"/>
            <a:ext cx="647700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100" b="1">
                <a:ea typeface="宋体" pitchFamily="2" charset="-122"/>
              </a:rPr>
              <a:t>UMTS</a:t>
            </a:r>
          </a:p>
        </p:txBody>
      </p:sp>
      <p:sp>
        <p:nvSpPr>
          <p:cNvPr id="55321" name="Rectangle 165"/>
          <p:cNvSpPr>
            <a:spLocks noChangeArrowheads="1"/>
          </p:cNvSpPr>
          <p:nvPr/>
        </p:nvSpPr>
        <p:spPr bwMode="auto">
          <a:xfrm>
            <a:off x="7477125" y="4973638"/>
            <a:ext cx="647700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zh-CN" sz="1100" b="1">
                <a:ea typeface="宋体" pitchFamily="2" charset="-122"/>
              </a:rPr>
              <a:t>LTE</a:t>
            </a:r>
          </a:p>
        </p:txBody>
      </p:sp>
      <p:sp>
        <p:nvSpPr>
          <p:cNvPr id="55322" name="AutoShape 166"/>
          <p:cNvSpPr>
            <a:spLocks noChangeArrowheads="1"/>
          </p:cNvSpPr>
          <p:nvPr/>
        </p:nvSpPr>
        <p:spPr bwMode="auto">
          <a:xfrm>
            <a:off x="6169025" y="5984875"/>
            <a:ext cx="2346325" cy="179388"/>
          </a:xfrm>
          <a:prstGeom prst="roundRect">
            <a:avLst>
              <a:gd name="adj" fmla="val 16667"/>
            </a:avLst>
          </a:prstGeom>
          <a:solidFill>
            <a:srgbClr val="CC0000"/>
          </a:solidFill>
          <a:ln w="9525" algn="ctr">
            <a:noFill/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pPr algn="ctr" eaLnBrk="0" hangingPunct="0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altLang="zh-CN" sz="1200" b="1">
                <a:solidFill>
                  <a:schemeClr val="bg1"/>
                </a:solidFill>
                <a:ea typeface="宋体" pitchFamily="2" charset="-122"/>
              </a:rPr>
              <a:t>UMTS/LTE dual-mode Platform</a:t>
            </a:r>
          </a:p>
        </p:txBody>
      </p:sp>
      <p:pic>
        <p:nvPicPr>
          <p:cNvPr id="55323" name="Picture 51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00438" y="2214563"/>
            <a:ext cx="357187" cy="5048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55324" name="Picture 51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00500" y="2214563"/>
            <a:ext cx="357188" cy="5048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55325" name="Picture 51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00563" y="2214563"/>
            <a:ext cx="357187" cy="5048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55326" name="Picture 51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15125" y="2000250"/>
            <a:ext cx="303213" cy="4286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55327" name="Picture 51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97725" y="2000250"/>
            <a:ext cx="303213" cy="4286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55328" name="Picture 51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97788" y="2000250"/>
            <a:ext cx="303212" cy="4286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55329" name="Picture 51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072313" y="3571875"/>
            <a:ext cx="357187" cy="5048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55330" name="Picture 51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00938" y="3567113"/>
            <a:ext cx="357187" cy="5048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pic>
        <p:nvPicPr>
          <p:cNvPr id="55331" name="Picture 51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929563" y="3567113"/>
            <a:ext cx="357187" cy="5048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5570" y="327857"/>
            <a:ext cx="8224982" cy="738664"/>
          </a:xfrm>
        </p:spPr>
        <p:txBody>
          <a:bodyPr/>
          <a:lstStyle/>
          <a:p>
            <a:r>
              <a:rPr lang="en-US" b="0" dirty="0" smtClean="0"/>
              <a:t>Mobile Radio Spectrum portfolio after </a:t>
            </a:r>
            <a:r>
              <a:rPr lang="hu-HU" b="0" dirty="0" err="1" smtClean="0"/>
              <a:t>the</a:t>
            </a:r>
            <a:r>
              <a:rPr lang="hu-HU" b="0" dirty="0" smtClean="0"/>
              <a:t> tender</a:t>
            </a:r>
            <a:endParaRPr lang="en-US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023F5-5F04-4B0D-A6F7-CEC83EA2BCE0}" type="slidenum">
              <a:rPr lang="en-US" smtClean="0">
                <a:latin typeface="+mj-lt"/>
              </a:rPr>
              <a:pPr/>
              <a:t>3</a:t>
            </a:fld>
            <a:endParaRPr lang="en-US">
              <a:latin typeface="+mj-lt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1603087" y="979024"/>
            <a:ext cx="4429577" cy="244133"/>
          </a:xfrm>
          <a:prstGeom prst="rect">
            <a:avLst/>
          </a:prstGeom>
          <a:solidFill>
            <a:schemeClr val="bg1"/>
          </a:solidFill>
          <a:ln w="19050">
            <a:solidFill>
              <a:schemeClr val="tx2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marL="450850" indent="-273050" defTabSz="457200">
              <a:spcBef>
                <a:spcPts val="600"/>
              </a:spcBef>
              <a:buSzPct val="100000"/>
              <a:buFont typeface="Arial" pitchFamily="34" charset="0"/>
              <a:buNone/>
              <a:defRPr/>
            </a:pPr>
            <a:r>
              <a:rPr lang="hu-HU" sz="1600" b="1" dirty="0" err="1" smtClean="0">
                <a:solidFill>
                  <a:srgbClr val="000000"/>
                </a:solidFill>
                <a:latin typeface="+mj-lt"/>
                <a:ea typeface="ＭＳ Ｐゴシック" charset="-128"/>
                <a:cs typeface="Arial"/>
              </a:rPr>
              <a:t>After</a:t>
            </a:r>
            <a:r>
              <a:rPr lang="hu-HU" sz="1600" b="1" dirty="0" smtClean="0">
                <a:solidFill>
                  <a:srgbClr val="000000"/>
                </a:solidFill>
                <a:latin typeface="+mj-lt"/>
                <a:ea typeface="ＭＳ Ｐゴシック" charset="-128"/>
                <a:cs typeface="Arial"/>
              </a:rPr>
              <a:t> Tender</a:t>
            </a:r>
            <a:endParaRPr lang="hu-HU" sz="1600" b="1" dirty="0">
              <a:solidFill>
                <a:srgbClr val="000000"/>
              </a:solidFill>
              <a:latin typeface="+mj-lt"/>
              <a:ea typeface="ＭＳ Ｐゴシック" charset="-128"/>
              <a:cs typeface="Arial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20829" y="1235034"/>
            <a:ext cx="4427460" cy="24819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26919" y="3863233"/>
            <a:ext cx="4381995" cy="7562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9" name="TextBox 18"/>
          <p:cNvSpPr txBox="1"/>
          <p:nvPr/>
        </p:nvSpPr>
        <p:spPr>
          <a:xfrm>
            <a:off x="6304028" y="1690577"/>
            <a:ext cx="785597" cy="257369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36000" rIns="0" bIns="36000" rtlCol="0">
            <a:spAutoFit/>
          </a:bodyPr>
          <a:lstStyle/>
          <a:p>
            <a:pPr defTabSz="457200"/>
            <a:r>
              <a:rPr lang="hu-HU" sz="1200" b="1" dirty="0" smtClean="0">
                <a:solidFill>
                  <a:srgbClr val="000000"/>
                </a:solidFill>
                <a:latin typeface="+mj-lt"/>
                <a:ea typeface="ＭＳ Ｐゴシック" pitchFamily="34" charset="-128"/>
              </a:rPr>
              <a:t>LTE / 4G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304028" y="2339160"/>
            <a:ext cx="785597" cy="257369"/>
          </a:xfrm>
          <a:prstGeom prst="rect">
            <a:avLst/>
          </a:prstGeom>
          <a:solidFill>
            <a:schemeClr val="bg1"/>
          </a:solidFill>
          <a:ln w="28575">
            <a:solidFill>
              <a:schemeClr val="accent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36000" rIns="0" bIns="36000" rtlCol="0">
            <a:spAutoFit/>
          </a:bodyPr>
          <a:lstStyle/>
          <a:p>
            <a:pPr defTabSz="457200"/>
            <a:r>
              <a:rPr lang="hu-HU" sz="1200" b="1" dirty="0" smtClean="0">
                <a:solidFill>
                  <a:srgbClr val="000000"/>
                </a:solidFill>
                <a:latin typeface="+mj-lt"/>
                <a:ea typeface="ＭＳ Ｐゴシック" pitchFamily="34" charset="-128"/>
              </a:rPr>
              <a:t>UMTS/ 3G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304028" y="3064626"/>
            <a:ext cx="785597" cy="257369"/>
          </a:xfrm>
          <a:prstGeom prst="rect">
            <a:avLst/>
          </a:prstGeom>
          <a:solidFill>
            <a:schemeClr val="bg1"/>
          </a:solidFill>
          <a:ln w="28575">
            <a:solidFill>
              <a:srgbClr val="00B05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36000" rIns="0" bIns="36000" rtlCol="0">
            <a:spAutoFit/>
          </a:bodyPr>
          <a:lstStyle/>
          <a:p>
            <a:pPr defTabSz="457200"/>
            <a:r>
              <a:rPr lang="hu-HU" sz="1200" b="1" dirty="0" smtClean="0">
                <a:solidFill>
                  <a:srgbClr val="000000"/>
                </a:solidFill>
                <a:latin typeface="+mj-lt"/>
                <a:ea typeface="ＭＳ Ｐゴシック" pitchFamily="34" charset="-128"/>
              </a:rPr>
              <a:t>GSM/ 2G</a:t>
            </a:r>
          </a:p>
        </p:txBody>
      </p:sp>
      <p:cxnSp>
        <p:nvCxnSpPr>
          <p:cNvPr id="23" name="Straight Connector 22"/>
          <p:cNvCxnSpPr>
            <a:endCxn id="19" idx="1"/>
          </p:cNvCxnSpPr>
          <p:nvPr/>
        </p:nvCxnSpPr>
        <p:spPr>
          <a:xfrm>
            <a:off x="5973206" y="1819262"/>
            <a:ext cx="330822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endCxn id="19" idx="1"/>
          </p:cNvCxnSpPr>
          <p:nvPr/>
        </p:nvCxnSpPr>
        <p:spPr>
          <a:xfrm flipV="1">
            <a:off x="5973206" y="1819262"/>
            <a:ext cx="330822" cy="285986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endCxn id="20" idx="1"/>
          </p:cNvCxnSpPr>
          <p:nvPr/>
        </p:nvCxnSpPr>
        <p:spPr>
          <a:xfrm>
            <a:off x="5813035" y="2467845"/>
            <a:ext cx="49099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>
            <a:endCxn id="19" idx="1"/>
          </p:cNvCxnSpPr>
          <p:nvPr/>
        </p:nvCxnSpPr>
        <p:spPr>
          <a:xfrm flipV="1">
            <a:off x="5794784" y="1819262"/>
            <a:ext cx="509244" cy="913305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>
            <a:endCxn id="21" idx="1"/>
          </p:cNvCxnSpPr>
          <p:nvPr/>
        </p:nvCxnSpPr>
        <p:spPr>
          <a:xfrm>
            <a:off x="5824343" y="2732567"/>
            <a:ext cx="479685" cy="460744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endCxn id="20" idx="1"/>
          </p:cNvCxnSpPr>
          <p:nvPr/>
        </p:nvCxnSpPr>
        <p:spPr>
          <a:xfrm flipV="1">
            <a:off x="5794784" y="2467845"/>
            <a:ext cx="509244" cy="564882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>
            <a:endCxn id="21" idx="1"/>
          </p:cNvCxnSpPr>
          <p:nvPr/>
        </p:nvCxnSpPr>
        <p:spPr>
          <a:xfrm>
            <a:off x="5813035" y="3088342"/>
            <a:ext cx="490993" cy="104969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/>
          <p:cNvCxnSpPr>
            <a:endCxn id="19" idx="1"/>
          </p:cNvCxnSpPr>
          <p:nvPr/>
        </p:nvCxnSpPr>
        <p:spPr>
          <a:xfrm flipV="1">
            <a:off x="5794784" y="1819262"/>
            <a:ext cx="509244" cy="1502733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Content Placeholder 2"/>
          <p:cNvSpPr txBox="1">
            <a:spLocks/>
          </p:cNvSpPr>
          <p:nvPr/>
        </p:nvSpPr>
        <p:spPr bwMode="auto">
          <a:xfrm>
            <a:off x="950026" y="4800600"/>
            <a:ext cx="7469579" cy="1108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marL="450850" indent="-273050" algn="l" defTabSz="457200">
              <a:spcBef>
                <a:spcPts val="600"/>
              </a:spcBef>
              <a:buSzPct val="100000"/>
              <a:buFont typeface="Arial" pitchFamily="34" charset="0"/>
              <a:buChar char="•"/>
              <a:defRPr/>
            </a:pPr>
            <a:r>
              <a:rPr lang="en-US" sz="1400" b="1" dirty="0" smtClean="0">
                <a:solidFill>
                  <a:srgbClr val="000000"/>
                </a:solidFill>
                <a:latin typeface="+mj-lt"/>
                <a:ea typeface="ＭＳ Ｐゴシック" charset="-128"/>
                <a:cs typeface="Arial"/>
              </a:rPr>
              <a:t>800MHz: same size for incumbents, </a:t>
            </a:r>
            <a:r>
              <a:rPr lang="en-US" sz="1400" dirty="0" smtClean="0">
                <a:solidFill>
                  <a:srgbClr val="000000"/>
                </a:solidFill>
                <a:latin typeface="+mj-lt"/>
                <a:ea typeface="ＭＳ Ｐゴシック" charset="-128"/>
                <a:cs typeface="Arial"/>
              </a:rPr>
              <a:t>high # of committed </a:t>
            </a:r>
            <a:r>
              <a:rPr lang="en-US" sz="1400" dirty="0" err="1" smtClean="0">
                <a:solidFill>
                  <a:srgbClr val="000000"/>
                </a:solidFill>
                <a:latin typeface="+mj-lt"/>
                <a:ea typeface="ＭＳ Ｐゴシック" charset="-128"/>
                <a:cs typeface="Arial"/>
              </a:rPr>
              <a:t>settl</a:t>
            </a:r>
            <a:r>
              <a:rPr lang="en-US" sz="1400" dirty="0" smtClean="0">
                <a:solidFill>
                  <a:srgbClr val="000000"/>
                </a:solidFill>
                <a:latin typeface="+mj-lt"/>
                <a:ea typeface="ＭＳ Ｐゴシック" charset="-128"/>
                <a:cs typeface="Arial"/>
              </a:rPr>
              <a:t>.  - STRONG RO at all </a:t>
            </a:r>
            <a:r>
              <a:rPr lang="en-US" sz="1400" dirty="0" err="1" smtClean="0">
                <a:solidFill>
                  <a:srgbClr val="000000"/>
                </a:solidFill>
                <a:latin typeface="+mj-lt"/>
                <a:ea typeface="ＭＳ Ｐゴシック" charset="-128"/>
                <a:cs typeface="Arial"/>
              </a:rPr>
              <a:t>OpCos</a:t>
            </a:r>
            <a:endParaRPr lang="en-US" sz="1400" dirty="0" smtClean="0">
              <a:solidFill>
                <a:srgbClr val="000000"/>
              </a:solidFill>
              <a:latin typeface="+mj-lt"/>
              <a:ea typeface="ＭＳ Ｐゴシック" charset="-128"/>
              <a:cs typeface="Arial"/>
            </a:endParaRPr>
          </a:p>
          <a:p>
            <a:pPr marL="450850" indent="-273050" algn="l" defTabSz="457200">
              <a:spcBef>
                <a:spcPts val="600"/>
              </a:spcBef>
              <a:buSzPct val="100000"/>
              <a:buFont typeface="Arial" pitchFamily="34" charset="0"/>
              <a:buChar char="•"/>
              <a:defRPr/>
            </a:pPr>
            <a:r>
              <a:rPr lang="en-US" sz="1400" dirty="0" smtClean="0">
                <a:solidFill>
                  <a:srgbClr val="000000"/>
                </a:solidFill>
                <a:latin typeface="+mj-lt"/>
                <a:ea typeface="ＭＳ Ｐゴシック" charset="-128"/>
                <a:cs typeface="Arial"/>
              </a:rPr>
              <a:t>L1800</a:t>
            </a:r>
            <a:r>
              <a:rPr lang="hu-HU" sz="1400" dirty="0" smtClean="0">
                <a:solidFill>
                  <a:srgbClr val="000000"/>
                </a:solidFill>
                <a:latin typeface="+mj-lt"/>
                <a:ea typeface="ＭＳ Ｐゴシック" charset="-128"/>
                <a:cs typeface="Arial"/>
              </a:rPr>
              <a:t>: </a:t>
            </a:r>
            <a:r>
              <a:rPr lang="hu-HU" sz="1400" b="1" dirty="0" smtClean="0">
                <a:solidFill>
                  <a:srgbClr val="000000"/>
                </a:solidFill>
                <a:latin typeface="+mj-lt"/>
                <a:ea typeface="ＭＳ Ｐゴシック" charset="-128"/>
                <a:cs typeface="Arial"/>
              </a:rPr>
              <a:t>no </a:t>
            </a:r>
            <a:r>
              <a:rPr lang="hu-HU" sz="1400" b="1" dirty="0" err="1" smtClean="0">
                <a:solidFill>
                  <a:srgbClr val="000000"/>
                </a:solidFill>
                <a:latin typeface="+mj-lt"/>
                <a:ea typeface="ＭＳ Ｐゴシック" charset="-128"/>
                <a:cs typeface="Arial"/>
              </a:rPr>
              <a:t>difference</a:t>
            </a:r>
            <a:r>
              <a:rPr lang="hu-HU" sz="1400" b="1" dirty="0" smtClean="0">
                <a:solidFill>
                  <a:srgbClr val="000000"/>
                </a:solidFill>
                <a:latin typeface="+mj-lt"/>
                <a:ea typeface="ＭＳ Ｐゴシック" charset="-128"/>
                <a:cs typeface="Arial"/>
              </a:rPr>
              <a:t> </a:t>
            </a:r>
            <a:r>
              <a:rPr lang="hu-HU" sz="1400" b="1" dirty="0" err="1" smtClean="0">
                <a:solidFill>
                  <a:srgbClr val="000000"/>
                </a:solidFill>
                <a:latin typeface="+mj-lt"/>
                <a:ea typeface="ＭＳ Ｐゴシック" charset="-128"/>
                <a:cs typeface="Arial"/>
              </a:rPr>
              <a:t>between</a:t>
            </a:r>
            <a:r>
              <a:rPr lang="hu-HU" sz="1400" b="1" dirty="0" smtClean="0">
                <a:solidFill>
                  <a:srgbClr val="000000"/>
                </a:solidFill>
                <a:latin typeface="+mj-lt"/>
                <a:ea typeface="ＭＳ Ｐゴシック" charset="-128"/>
                <a:cs typeface="Arial"/>
              </a:rPr>
              <a:t> MT and Telenor</a:t>
            </a:r>
            <a:endParaRPr lang="en-US" sz="1400" b="1" dirty="0" smtClean="0">
              <a:solidFill>
                <a:srgbClr val="000000"/>
              </a:solidFill>
              <a:latin typeface="+mj-lt"/>
              <a:ea typeface="ＭＳ Ｐゴシック" charset="-128"/>
              <a:cs typeface="Arial"/>
            </a:endParaRPr>
          </a:p>
          <a:p>
            <a:pPr marL="450850" indent="-273050" algn="l" defTabSz="457200">
              <a:spcBef>
                <a:spcPts val="600"/>
              </a:spcBef>
              <a:buSzPct val="100000"/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000000"/>
                </a:solidFill>
                <a:latin typeface="+mj-lt"/>
                <a:ea typeface="ＭＳ Ｐゴシック" charset="-128"/>
                <a:cs typeface="Arial"/>
              </a:rPr>
              <a:t>4th player (DiGi) 5MHz 1800MHz, what is it good for?</a:t>
            </a:r>
          </a:p>
          <a:p>
            <a:pPr marL="450850" indent="-273050" algn="l" defTabSz="457200">
              <a:spcBef>
                <a:spcPts val="600"/>
              </a:spcBef>
              <a:buSzPct val="100000"/>
              <a:buFont typeface="Arial" pitchFamily="34" charset="0"/>
              <a:buChar char="•"/>
              <a:defRPr/>
            </a:pPr>
            <a:r>
              <a:rPr lang="en-US" sz="1400" dirty="0" smtClean="0">
                <a:solidFill>
                  <a:srgbClr val="000000"/>
                </a:solidFill>
                <a:latin typeface="+mj-lt"/>
                <a:ea typeface="ＭＳ Ｐゴシック" charset="-128"/>
                <a:cs typeface="Arial"/>
              </a:rPr>
              <a:t>2600 TDD is </a:t>
            </a:r>
            <a:r>
              <a:rPr lang="hu-HU" sz="1400" dirty="0" smtClean="0">
                <a:solidFill>
                  <a:srgbClr val="000000"/>
                </a:solidFill>
                <a:latin typeface="+mj-lt"/>
                <a:ea typeface="ＭＳ Ｐゴシック" charset="-128"/>
                <a:cs typeface="Arial"/>
              </a:rPr>
              <a:t>i</a:t>
            </a:r>
            <a:r>
              <a:rPr lang="en-US" sz="1400" dirty="0" smtClean="0">
                <a:solidFill>
                  <a:srgbClr val="000000"/>
                </a:solidFill>
                <a:latin typeface="+mj-lt"/>
                <a:ea typeface="ＭＳ Ｐゴシック" charset="-128"/>
                <a:cs typeface="Arial"/>
              </a:rPr>
              <a:t>n Asian at the moment</a:t>
            </a:r>
          </a:p>
        </p:txBody>
      </p:sp>
      <p:pic>
        <p:nvPicPr>
          <p:cNvPr id="34" name="Picture 4" descr="https://encrypted-tbn0.gstatic.com/images?q=tbn:ANd9GcT6NjkhQU8zS7Dy3q3DyoycjMyLutHQCIytOt_GMugIvNgFX5e9-VpZaRI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49006" y="3421275"/>
            <a:ext cx="487022" cy="207751"/>
          </a:xfrm>
          <a:prstGeom prst="rect">
            <a:avLst/>
          </a:prstGeom>
          <a:noFill/>
        </p:spPr>
      </p:pic>
      <p:pic>
        <p:nvPicPr>
          <p:cNvPr id="38" name="Picture 6" descr="https://encrypted-tbn3.gstatic.com/images?q=tbn:ANd9GcRDOznKSA0cnG-ymhNqzkHlt3HGRz5BzVhDKnNvoLREO2rT4JOwzqtEHHc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487276" y="3414451"/>
            <a:ext cx="318252" cy="207751"/>
          </a:xfrm>
          <a:prstGeom prst="rect">
            <a:avLst/>
          </a:prstGeom>
          <a:noFill/>
        </p:spPr>
      </p:pic>
      <p:pic>
        <p:nvPicPr>
          <p:cNvPr id="43" name="Picture 8" descr="https://encrypted-tbn3.gstatic.com/images?q=tbn:ANd9GcRhznzD3VBB3v4ZVNtKoUSDJ9DWpr0NECPaUrtD1z-ClKjwY3-XPFhvkKI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049872" y="3421275"/>
            <a:ext cx="226983" cy="216000"/>
          </a:xfrm>
          <a:prstGeom prst="rect">
            <a:avLst/>
          </a:prstGeom>
          <a:noFill/>
        </p:spPr>
      </p:pic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472800" y="3419310"/>
            <a:ext cx="399603" cy="217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" name="Oval 39"/>
          <p:cNvSpPr/>
          <p:nvPr/>
        </p:nvSpPr>
        <p:spPr bwMode="auto">
          <a:xfrm>
            <a:off x="8640000" y="0"/>
            <a:ext cx="504000" cy="504000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1.</a:t>
            </a:r>
          </a:p>
        </p:txBody>
      </p:sp>
      <p:sp>
        <p:nvSpPr>
          <p:cNvPr id="41" name="Left Brace 40"/>
          <p:cNvSpPr/>
          <p:nvPr/>
        </p:nvSpPr>
        <p:spPr>
          <a:xfrm>
            <a:off x="1365662" y="3051958"/>
            <a:ext cx="178130" cy="427512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u-HU">
              <a:latin typeface="+mj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-1" y="3028208"/>
            <a:ext cx="13366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1600" dirty="0" err="1" smtClean="0">
                <a:latin typeface="+mj-lt"/>
              </a:rPr>
              <a:t>Coverage</a:t>
            </a:r>
            <a:r>
              <a:rPr lang="hu-HU" sz="1600" dirty="0" smtClean="0">
                <a:latin typeface="+mj-lt"/>
              </a:rPr>
              <a:t> </a:t>
            </a:r>
            <a:r>
              <a:rPr lang="hu-HU" sz="1600" dirty="0" err="1" smtClean="0">
                <a:latin typeface="+mj-lt"/>
              </a:rPr>
              <a:t>bands</a:t>
            </a:r>
            <a:endParaRPr lang="hu-HU" sz="1600" dirty="0" smtClean="0">
              <a:latin typeface="+mj-lt"/>
            </a:endParaRPr>
          </a:p>
        </p:txBody>
      </p:sp>
      <p:sp>
        <p:nvSpPr>
          <p:cNvPr id="45" name="Left Brace 44"/>
          <p:cNvSpPr/>
          <p:nvPr/>
        </p:nvSpPr>
        <p:spPr>
          <a:xfrm>
            <a:off x="1375557" y="1425039"/>
            <a:ext cx="203861" cy="1543791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hu-HU">
              <a:latin typeface="+mj-lt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0" y="1921823"/>
            <a:ext cx="13366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hu-HU" sz="1600" dirty="0" err="1" smtClean="0">
                <a:latin typeface="+mj-lt"/>
              </a:rPr>
              <a:t>Capacity</a:t>
            </a:r>
            <a:r>
              <a:rPr lang="hu-HU" sz="1600" dirty="0" smtClean="0">
                <a:latin typeface="+mj-lt"/>
              </a:rPr>
              <a:t> </a:t>
            </a:r>
            <a:r>
              <a:rPr lang="hu-HU" sz="1600" dirty="0" err="1" smtClean="0">
                <a:latin typeface="+mj-lt"/>
              </a:rPr>
              <a:t>bands</a:t>
            </a:r>
            <a:endParaRPr lang="hu-HU" sz="1600" dirty="0" smtClean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b="0" dirty="0" err="1" smtClean="0"/>
              <a:t>Coverage</a:t>
            </a:r>
            <a:r>
              <a:rPr lang="hu-HU" b="0" dirty="0" smtClean="0"/>
              <a:t> – </a:t>
            </a:r>
            <a:r>
              <a:rPr lang="hu-HU" b="0" dirty="0" err="1" smtClean="0"/>
              <a:t>Cell</a:t>
            </a:r>
            <a:r>
              <a:rPr lang="hu-HU" b="0" dirty="0" smtClean="0"/>
              <a:t> </a:t>
            </a:r>
            <a:r>
              <a:rPr lang="hu-HU" b="0" dirty="0" err="1" smtClean="0"/>
              <a:t>range</a:t>
            </a:r>
            <a:endParaRPr lang="hu-HU" b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4317" y="3728851"/>
            <a:ext cx="3516415" cy="237508"/>
          </a:xfrm>
        </p:spPr>
        <p:txBody>
          <a:bodyPr/>
          <a:lstStyle/>
          <a:p>
            <a:pPr>
              <a:buNone/>
            </a:pPr>
            <a:endParaRPr lang="hu-H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9023F5-5F04-4B0D-A6F7-CEC83EA2BCE0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Oval 4"/>
          <p:cNvSpPr/>
          <p:nvPr/>
        </p:nvSpPr>
        <p:spPr bwMode="auto">
          <a:xfrm>
            <a:off x="8640000" y="0"/>
            <a:ext cx="504000" cy="504000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hu-HU" dirty="0" smtClean="0">
                <a:solidFill>
                  <a:schemeClr val="bg1"/>
                </a:solidFill>
              </a:rPr>
              <a:t>2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009" y="843149"/>
            <a:ext cx="4001985" cy="2683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93573" y="831272"/>
            <a:ext cx="4341668" cy="2695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49906" y="3639548"/>
            <a:ext cx="3099579" cy="24465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12623" y="3693229"/>
            <a:ext cx="4334494" cy="2375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5000" y="0"/>
            <a:ext cx="7620000" cy="914400"/>
          </a:xfrm>
        </p:spPr>
        <p:txBody>
          <a:bodyPr/>
          <a:lstStyle/>
          <a:p>
            <a:r>
              <a:rPr lang="hu-HU" sz="2400" dirty="0" err="1" smtClean="0">
                <a:solidFill>
                  <a:schemeClr val="tx1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Capacity</a:t>
            </a:r>
            <a:r>
              <a:rPr lang="hu-HU" sz="2400" dirty="0" smtClean="0">
                <a:solidFill>
                  <a:schemeClr val="tx1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 and </a:t>
            </a:r>
            <a:r>
              <a:rPr lang="hu-HU" sz="2400" dirty="0" err="1" smtClean="0">
                <a:solidFill>
                  <a:schemeClr val="tx1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speed</a:t>
            </a:r>
            <a:endParaRPr lang="hu-HU" sz="2400" dirty="0"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2933205" y="3396343"/>
            <a:ext cx="6044540" cy="2968335"/>
            <a:chOff x="273132" y="965200"/>
            <a:chExt cx="4833706" cy="2501899"/>
          </a:xfrm>
        </p:grpSpPr>
        <p:pic>
          <p:nvPicPr>
            <p:cNvPr id="4" name="Bilde 1"/>
            <p:cNvPicPr/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24642" y="965200"/>
              <a:ext cx="4377557" cy="2501899"/>
            </a:xfrm>
            <a:prstGeom prst="rect">
              <a:avLst/>
            </a:prstGeom>
            <a:noFill/>
            <a:ln w="6350" cmpd="sng">
              <a:solidFill>
                <a:srgbClr val="000000"/>
              </a:solidFill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8" name="Rectangle 7"/>
            <p:cNvSpPr/>
            <p:nvPr/>
          </p:nvSpPr>
          <p:spPr bwMode="auto">
            <a:xfrm>
              <a:off x="927100" y="2070100"/>
              <a:ext cx="2451100" cy="431800"/>
            </a:xfrm>
            <a:prstGeom prst="rect">
              <a:avLst/>
            </a:prstGeom>
            <a:noFill/>
            <a:ln w="3175" cap="flat" cmpd="sng" algn="ctr">
              <a:solidFill>
                <a:schemeClr val="tx1"/>
              </a:solidFill>
              <a:prstDash val="sysDot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10" name="Straight Arrow Connector 9"/>
            <p:cNvCxnSpPr/>
            <p:nvPr/>
          </p:nvCxnSpPr>
          <p:spPr bwMode="auto">
            <a:xfrm flipV="1">
              <a:off x="3429000" y="2432649"/>
              <a:ext cx="1677838" cy="5751"/>
            </a:xfrm>
            <a:prstGeom prst="straightConnector1">
              <a:avLst/>
            </a:prstGeom>
            <a:solidFill>
              <a:schemeClr val="accent1"/>
            </a:solidFill>
            <a:ln w="9525" cap="flat" cmpd="sng" algn="ctr">
              <a:solidFill>
                <a:schemeClr val="bg2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6" name="Oval 15"/>
            <p:cNvSpPr/>
            <p:nvPr/>
          </p:nvSpPr>
          <p:spPr bwMode="auto">
            <a:xfrm>
              <a:off x="273132" y="1021278"/>
              <a:ext cx="320634" cy="296883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hu-HU" sz="1100" b="0" i="0" u="none" strike="noStrike" cap="none" normalizeH="0" baseline="0" dirty="0" smtClean="0">
                  <a:ln>
                    <a:noFill/>
                  </a:ln>
                  <a:solidFill>
                    <a:schemeClr val="bg1"/>
                  </a:solidFill>
                  <a:effectLst/>
                  <a:latin typeface="Arial" pitchFamily="34" charset="0"/>
                  <a:cs typeface="Arial" pitchFamily="34" charset="0"/>
                </a:rPr>
                <a:t>1</a:t>
              </a:r>
            </a:p>
          </p:txBody>
        </p:sp>
        <p:sp>
          <p:nvSpPr>
            <p:cNvPr id="17" name="Oval 16"/>
            <p:cNvSpPr/>
            <p:nvPr/>
          </p:nvSpPr>
          <p:spPr bwMode="auto">
            <a:xfrm>
              <a:off x="283028" y="2076203"/>
              <a:ext cx="320634" cy="296883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hu-HU" sz="11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2</a:t>
              </a:r>
              <a:endParaRPr kumimoji="0" lang="hu-HU" sz="11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8" name="Oval 17"/>
            <p:cNvSpPr/>
            <p:nvPr/>
          </p:nvSpPr>
          <p:spPr bwMode="auto">
            <a:xfrm>
              <a:off x="2097974" y="2430484"/>
              <a:ext cx="320634" cy="296883"/>
            </a:xfrm>
            <a:prstGeom prst="ellipse">
              <a:avLst/>
            </a:prstGeom>
            <a:solidFill>
              <a:schemeClr val="accent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hu-HU" sz="11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3</a:t>
              </a:r>
              <a:endParaRPr kumimoji="0" lang="hu-HU" sz="11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15" name="Content Placeholder 14"/>
          <p:cNvSpPr>
            <a:spLocks noGrp="1"/>
          </p:cNvSpPr>
          <p:nvPr>
            <p:ph idx="1"/>
          </p:nvPr>
        </p:nvSpPr>
        <p:spPr>
          <a:xfrm>
            <a:off x="424543" y="1009403"/>
            <a:ext cx="3351810" cy="2185060"/>
          </a:xfrm>
        </p:spPr>
        <p:txBody>
          <a:bodyPr/>
          <a:lstStyle/>
          <a:p>
            <a:r>
              <a:rPr lang="hu-HU" sz="1600" dirty="0" err="1" smtClean="0">
                <a:latin typeface="Arial" pitchFamily="34" charset="0"/>
                <a:cs typeface="Arial" pitchFamily="34" charset="0"/>
              </a:rPr>
              <a:t>Peak</a:t>
            </a:r>
            <a:r>
              <a:rPr lang="hu-HU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hu-HU" sz="1600" dirty="0" err="1" smtClean="0">
                <a:latin typeface="Arial" pitchFamily="34" charset="0"/>
                <a:cs typeface="Arial" pitchFamily="34" charset="0"/>
              </a:rPr>
              <a:t>tput</a:t>
            </a:r>
            <a:endParaRPr lang="hu-HU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hu-HU" sz="1600" dirty="0" err="1" smtClean="0">
                <a:latin typeface="Arial" pitchFamily="34" charset="0"/>
                <a:cs typeface="Arial" pitchFamily="34" charset="0"/>
              </a:rPr>
              <a:t>Average</a:t>
            </a:r>
            <a:r>
              <a:rPr lang="hu-HU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hu-HU" sz="1600" dirty="0" err="1" smtClean="0">
                <a:latin typeface="Arial" pitchFamily="34" charset="0"/>
                <a:cs typeface="Arial" pitchFamily="34" charset="0"/>
              </a:rPr>
              <a:t>tput</a:t>
            </a:r>
            <a:endParaRPr lang="hu-HU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hu-HU" sz="1600" dirty="0" smtClean="0">
                <a:latin typeface="Arial" pitchFamily="34" charset="0"/>
                <a:cs typeface="Arial" pitchFamily="34" charset="0"/>
              </a:rPr>
              <a:t>More </a:t>
            </a:r>
            <a:r>
              <a:rPr lang="hu-HU" sz="1600" dirty="0" err="1" smtClean="0">
                <a:latin typeface="Arial" pitchFamily="34" charset="0"/>
                <a:cs typeface="Arial" pitchFamily="34" charset="0"/>
              </a:rPr>
              <a:t>user</a:t>
            </a:r>
            <a:r>
              <a:rPr lang="hu-HU" sz="1600" dirty="0" smtClean="0">
                <a:latin typeface="Arial" pitchFamily="34" charset="0"/>
                <a:cs typeface="Arial" pitchFamily="34" charset="0"/>
              </a:rPr>
              <a:t> less </a:t>
            </a:r>
            <a:r>
              <a:rPr lang="hu-HU" sz="1600" dirty="0" err="1" smtClean="0">
                <a:latin typeface="Arial" pitchFamily="34" charset="0"/>
                <a:cs typeface="Arial" pitchFamily="34" charset="0"/>
              </a:rPr>
              <a:t>tput</a:t>
            </a:r>
            <a:r>
              <a:rPr lang="hu-HU" sz="1600" dirty="0" smtClean="0">
                <a:latin typeface="Arial" pitchFamily="34" charset="0"/>
                <a:cs typeface="Arial" pitchFamily="34" charset="0"/>
              </a:rPr>
              <a:t>, more </a:t>
            </a:r>
            <a:r>
              <a:rPr lang="hu-HU" sz="1600" dirty="0" err="1" smtClean="0">
                <a:latin typeface="Arial" pitchFamily="34" charset="0"/>
                <a:cs typeface="Arial" pitchFamily="34" charset="0"/>
              </a:rPr>
              <a:t>interference</a:t>
            </a:r>
            <a:r>
              <a:rPr lang="hu-HU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hu-HU" sz="1600" dirty="0" err="1" smtClean="0">
                <a:latin typeface="Arial" pitchFamily="34" charset="0"/>
                <a:cs typeface="Arial" pitchFamily="34" charset="0"/>
              </a:rPr>
              <a:t>on</a:t>
            </a:r>
            <a:r>
              <a:rPr lang="hu-HU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hu-HU" sz="1600" dirty="0" err="1" smtClean="0">
                <a:latin typeface="Arial" pitchFamily="34" charset="0"/>
                <a:cs typeface="Arial" pitchFamily="34" charset="0"/>
              </a:rPr>
              <a:t>neighbouring</a:t>
            </a:r>
            <a:r>
              <a:rPr lang="hu-HU" sz="1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hu-HU" sz="1600" dirty="0" err="1" smtClean="0">
                <a:latin typeface="Arial" pitchFamily="34" charset="0"/>
                <a:cs typeface="Arial" pitchFamily="34" charset="0"/>
              </a:rPr>
              <a:t>cells</a:t>
            </a:r>
            <a:endParaRPr lang="hu-HU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hu-HU" sz="1600" dirty="0" err="1" smtClean="0">
                <a:latin typeface="Arial" pitchFamily="34" charset="0"/>
                <a:cs typeface="Arial" pitchFamily="34" charset="0"/>
              </a:rPr>
              <a:t>Interference</a:t>
            </a:r>
            <a:r>
              <a:rPr lang="hu-HU" sz="1600" dirty="0" smtClean="0">
                <a:latin typeface="Arial" pitchFamily="34" charset="0"/>
                <a:cs typeface="Arial" pitchFamily="34" charset="0"/>
              </a:rPr>
              <a:t> + </a:t>
            </a:r>
            <a:r>
              <a:rPr lang="hu-HU" sz="1600" dirty="0" err="1" smtClean="0">
                <a:latin typeface="Arial" pitchFamily="34" charset="0"/>
                <a:cs typeface="Arial" pitchFamily="34" charset="0"/>
              </a:rPr>
              <a:t>noise</a:t>
            </a:r>
            <a:r>
              <a:rPr lang="hu-HU" sz="1600" dirty="0" smtClean="0">
                <a:latin typeface="Arial" pitchFamily="34" charset="0"/>
                <a:cs typeface="Arial" pitchFamily="34" charset="0"/>
              </a:rPr>
              <a:t> limited </a:t>
            </a:r>
            <a:r>
              <a:rPr lang="hu-HU" sz="1600" dirty="0" err="1" smtClean="0">
                <a:latin typeface="Arial" pitchFamily="34" charset="0"/>
                <a:cs typeface="Arial" pitchFamily="34" charset="0"/>
              </a:rPr>
              <a:t>areas</a:t>
            </a:r>
            <a:endParaRPr lang="hu-HU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53853" y="961428"/>
            <a:ext cx="4422011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3" name="Oval 22"/>
          <p:cNvSpPr/>
          <p:nvPr/>
        </p:nvSpPr>
        <p:spPr bwMode="auto">
          <a:xfrm>
            <a:off x="178129" y="5070764"/>
            <a:ext cx="2683823" cy="1330036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45720" rIns="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u-HU" sz="18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Avrg</a:t>
            </a:r>
            <a:r>
              <a:rPr kumimoji="0" lang="hu-HU" sz="1800" b="0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 DL</a:t>
            </a:r>
            <a:r>
              <a:rPr kumimoji="0" lang="hu-HU" sz="1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hu-HU" sz="1800" b="0" i="0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tput</a:t>
            </a:r>
            <a:r>
              <a:rPr lang="hu-HU" sz="18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/ </a:t>
            </a:r>
            <a:r>
              <a:rPr kumimoji="0" lang="hu-HU" sz="18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5MHz LTE: </a:t>
            </a:r>
            <a:r>
              <a:rPr kumimoji="0" lang="hu-HU" sz="1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Arial" pitchFamily="34" charset="0"/>
                <a:cs typeface="Arial" pitchFamily="34" charset="0"/>
              </a:rPr>
              <a:t>7,5Mbps -&gt; 20MHz: 30Mbps</a:t>
            </a:r>
          </a:p>
        </p:txBody>
      </p:sp>
      <p:cxnSp>
        <p:nvCxnSpPr>
          <p:cNvPr id="27" name="Straight Arrow Connector 26"/>
          <p:cNvCxnSpPr/>
          <p:nvPr/>
        </p:nvCxnSpPr>
        <p:spPr bwMode="auto">
          <a:xfrm flipH="1">
            <a:off x="2826327" y="4821382"/>
            <a:ext cx="1009403" cy="73627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0" name="Rectangle 29"/>
          <p:cNvSpPr/>
          <p:nvPr/>
        </p:nvSpPr>
        <p:spPr bwMode="auto">
          <a:xfrm>
            <a:off x="4500748" y="724396"/>
            <a:ext cx="4144488" cy="24938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accent1">
                <a:lumMod val="20000"/>
                <a:lumOff val="8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u-HU" sz="1600" b="1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Peak</a:t>
            </a:r>
            <a:r>
              <a:rPr kumimoji="0" lang="hu-HU" sz="16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hu-HU" sz="1600" b="1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tput</a:t>
            </a:r>
            <a:r>
              <a:rPr kumimoji="0" lang="hu-HU" sz="1600" b="1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.</a:t>
            </a:r>
          </a:p>
        </p:txBody>
      </p:sp>
      <p:sp>
        <p:nvSpPr>
          <p:cNvPr id="31" name="Oval 30"/>
          <p:cNvSpPr/>
          <p:nvPr/>
        </p:nvSpPr>
        <p:spPr bwMode="auto">
          <a:xfrm>
            <a:off x="8640000" y="0"/>
            <a:ext cx="504000" cy="504000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hu-HU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3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Arial" pitchFamily="34" charset="0"/>
                <a:cs typeface="Arial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Oval 2"/>
          <p:cNvSpPr>
            <a:spLocks noChangeArrowheads="1"/>
          </p:cNvSpPr>
          <p:nvPr/>
        </p:nvSpPr>
        <p:spPr bwMode="auto">
          <a:xfrm>
            <a:off x="206375" y="2635250"/>
            <a:ext cx="8147050" cy="3181350"/>
          </a:xfrm>
          <a:prstGeom prst="ellipse">
            <a:avLst/>
          </a:prstGeom>
          <a:solidFill>
            <a:srgbClr val="33CCFF"/>
          </a:solidFill>
          <a:ln w="9525">
            <a:noFill/>
            <a:round/>
            <a:headEnd/>
            <a:tailEnd/>
          </a:ln>
        </p:spPr>
        <p:txBody>
          <a:bodyPr wrap="none" lIns="72000" rIns="72000" anchor="ctr"/>
          <a:lstStyle/>
          <a:p>
            <a:pPr algn="l" defTabSz="457200"/>
            <a:endParaRPr lang="nb-NO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4581" name="Oval 3"/>
          <p:cNvSpPr>
            <a:spLocks noChangeArrowheads="1"/>
          </p:cNvSpPr>
          <p:nvPr/>
        </p:nvSpPr>
        <p:spPr bwMode="auto">
          <a:xfrm>
            <a:off x="1190625" y="2828925"/>
            <a:ext cx="6162675" cy="1838325"/>
          </a:xfrm>
          <a:prstGeom prst="ellipse">
            <a:avLst/>
          </a:prstGeom>
          <a:solidFill>
            <a:srgbClr val="FFCC99"/>
          </a:solidFill>
          <a:ln w="9525">
            <a:noFill/>
            <a:round/>
            <a:headEnd/>
            <a:tailEnd/>
          </a:ln>
        </p:spPr>
        <p:txBody>
          <a:bodyPr wrap="none" lIns="72000" rIns="72000" anchor="ctr"/>
          <a:lstStyle/>
          <a:p>
            <a:pPr algn="l" defTabSz="457200"/>
            <a:endParaRPr lang="nb-NO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4582" name="Oval 4"/>
          <p:cNvSpPr>
            <a:spLocks noChangeArrowheads="1"/>
          </p:cNvSpPr>
          <p:nvPr/>
        </p:nvSpPr>
        <p:spPr bwMode="auto">
          <a:xfrm>
            <a:off x="1978025" y="2987675"/>
            <a:ext cx="4581525" cy="942975"/>
          </a:xfrm>
          <a:prstGeom prst="ellipse">
            <a:avLst/>
          </a:prstGeom>
          <a:solidFill>
            <a:srgbClr val="00FF99"/>
          </a:solidFill>
          <a:ln w="9525">
            <a:noFill/>
            <a:round/>
            <a:headEnd/>
            <a:tailEnd/>
          </a:ln>
        </p:spPr>
        <p:txBody>
          <a:bodyPr wrap="none" lIns="72000" rIns="72000" anchor="ctr"/>
          <a:lstStyle/>
          <a:p>
            <a:pPr algn="l" defTabSz="457200"/>
            <a:endParaRPr lang="nb-NO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4583" name="Oval 5"/>
          <p:cNvSpPr>
            <a:spLocks noChangeArrowheads="1"/>
          </p:cNvSpPr>
          <p:nvPr/>
        </p:nvSpPr>
        <p:spPr bwMode="auto">
          <a:xfrm>
            <a:off x="2536825" y="3051175"/>
            <a:ext cx="3476625" cy="533400"/>
          </a:xfrm>
          <a:prstGeom prst="ellipse">
            <a:avLst/>
          </a:prstGeom>
          <a:solidFill>
            <a:srgbClr val="FFFF99"/>
          </a:solidFill>
          <a:ln w="9525">
            <a:noFill/>
            <a:round/>
            <a:headEnd/>
            <a:tailEnd/>
          </a:ln>
        </p:spPr>
        <p:txBody>
          <a:bodyPr wrap="none" lIns="72000" rIns="72000" anchor="ctr"/>
          <a:lstStyle/>
          <a:p>
            <a:pPr algn="l" defTabSz="457200"/>
            <a:endParaRPr lang="nb-NO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4584" name="Rectangle 6"/>
          <p:cNvSpPr>
            <a:spLocks noGrp="1" noChangeArrowheads="1"/>
          </p:cNvSpPr>
          <p:nvPr>
            <p:ph type="title"/>
          </p:nvPr>
        </p:nvSpPr>
        <p:spPr>
          <a:xfrm>
            <a:off x="447675" y="257175"/>
            <a:ext cx="8477250" cy="601807"/>
          </a:xfrm>
        </p:spPr>
        <p:txBody>
          <a:bodyPr/>
          <a:lstStyle/>
          <a:p>
            <a:pPr eaLnBrk="1" hangingPunct="1"/>
            <a:r>
              <a:rPr lang="hu-HU" b="0" dirty="0" err="1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Theory</a:t>
            </a:r>
            <a:r>
              <a:rPr lang="hu-HU" b="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vs. </a:t>
            </a:r>
            <a:r>
              <a:rPr lang="hu-HU" b="0" dirty="0" err="1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Practice</a:t>
            </a:r>
            <a:r>
              <a:rPr lang="hu-HU" b="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: </a:t>
            </a:r>
            <a:r>
              <a:rPr lang="en-US" b="0" dirty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Can LTE handle the capacity needs?</a:t>
            </a:r>
            <a:endParaRPr lang="en-US" b="0" dirty="0" smtClean="0">
              <a:solidFill>
                <a:srgbClr val="0099FF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3811588" y="1709738"/>
            <a:ext cx="919162" cy="1525587"/>
            <a:chOff x="2425" y="1161"/>
            <a:chExt cx="579" cy="961"/>
          </a:xfrm>
        </p:grpSpPr>
        <p:sp>
          <p:nvSpPr>
            <p:cNvPr id="24625" name="Freeform 8"/>
            <p:cNvSpPr>
              <a:spLocks/>
            </p:cNvSpPr>
            <p:nvPr/>
          </p:nvSpPr>
          <p:spPr bwMode="auto">
            <a:xfrm>
              <a:off x="2425" y="1161"/>
              <a:ext cx="579" cy="961"/>
            </a:xfrm>
            <a:custGeom>
              <a:avLst/>
              <a:gdLst>
                <a:gd name="T0" fmla="*/ 347 w 474"/>
                <a:gd name="T1" fmla="*/ 384 h 419"/>
                <a:gd name="T2" fmla="*/ 321 w 474"/>
                <a:gd name="T3" fmla="*/ 321 h 419"/>
                <a:gd name="T4" fmla="*/ 299 w 474"/>
                <a:gd name="T5" fmla="*/ 259 h 419"/>
                <a:gd name="T6" fmla="*/ 281 w 474"/>
                <a:gd name="T7" fmla="*/ 203 h 419"/>
                <a:gd name="T8" fmla="*/ 268 w 474"/>
                <a:gd name="T9" fmla="*/ 150 h 419"/>
                <a:gd name="T10" fmla="*/ 258 w 474"/>
                <a:gd name="T11" fmla="*/ 105 h 419"/>
                <a:gd name="T12" fmla="*/ 251 w 474"/>
                <a:gd name="T13" fmla="*/ 68 h 419"/>
                <a:gd name="T14" fmla="*/ 246 w 474"/>
                <a:gd name="T15" fmla="*/ 41 h 419"/>
                <a:gd name="T16" fmla="*/ 245 w 474"/>
                <a:gd name="T17" fmla="*/ 25 h 419"/>
                <a:gd name="T18" fmla="*/ 249 w 474"/>
                <a:gd name="T19" fmla="*/ 23 h 419"/>
                <a:gd name="T20" fmla="*/ 254 w 474"/>
                <a:gd name="T21" fmla="*/ 20 h 419"/>
                <a:gd name="T22" fmla="*/ 255 w 474"/>
                <a:gd name="T23" fmla="*/ 17 h 419"/>
                <a:gd name="T24" fmla="*/ 256 w 474"/>
                <a:gd name="T25" fmla="*/ 13 h 419"/>
                <a:gd name="T26" fmla="*/ 255 w 474"/>
                <a:gd name="T27" fmla="*/ 8 h 419"/>
                <a:gd name="T28" fmla="*/ 251 w 474"/>
                <a:gd name="T29" fmla="*/ 4 h 419"/>
                <a:gd name="T30" fmla="*/ 245 w 474"/>
                <a:gd name="T31" fmla="*/ 1 h 419"/>
                <a:gd name="T32" fmla="*/ 237 w 474"/>
                <a:gd name="T33" fmla="*/ 0 h 419"/>
                <a:gd name="T34" fmla="*/ 230 w 474"/>
                <a:gd name="T35" fmla="*/ 1 h 419"/>
                <a:gd name="T36" fmla="*/ 224 w 474"/>
                <a:gd name="T37" fmla="*/ 4 h 419"/>
                <a:gd name="T38" fmla="*/ 220 w 474"/>
                <a:gd name="T39" fmla="*/ 8 h 419"/>
                <a:gd name="T40" fmla="*/ 219 w 474"/>
                <a:gd name="T41" fmla="*/ 13 h 419"/>
                <a:gd name="T42" fmla="*/ 220 w 474"/>
                <a:gd name="T43" fmla="*/ 17 h 419"/>
                <a:gd name="T44" fmla="*/ 221 w 474"/>
                <a:gd name="T45" fmla="*/ 20 h 419"/>
                <a:gd name="T46" fmla="*/ 226 w 474"/>
                <a:gd name="T47" fmla="*/ 23 h 419"/>
                <a:gd name="T48" fmla="*/ 230 w 474"/>
                <a:gd name="T49" fmla="*/ 25 h 419"/>
                <a:gd name="T50" fmla="*/ 229 w 474"/>
                <a:gd name="T51" fmla="*/ 41 h 419"/>
                <a:gd name="T52" fmla="*/ 224 w 474"/>
                <a:gd name="T53" fmla="*/ 68 h 419"/>
                <a:gd name="T54" fmla="*/ 217 w 474"/>
                <a:gd name="T55" fmla="*/ 105 h 419"/>
                <a:gd name="T56" fmla="*/ 207 w 474"/>
                <a:gd name="T57" fmla="*/ 150 h 419"/>
                <a:gd name="T58" fmla="*/ 194 w 474"/>
                <a:gd name="T59" fmla="*/ 203 h 419"/>
                <a:gd name="T60" fmla="*/ 176 w 474"/>
                <a:gd name="T61" fmla="*/ 259 h 419"/>
                <a:gd name="T62" fmla="*/ 154 w 474"/>
                <a:gd name="T63" fmla="*/ 321 h 419"/>
                <a:gd name="T64" fmla="*/ 127 w 474"/>
                <a:gd name="T65" fmla="*/ 384 h 419"/>
                <a:gd name="T66" fmla="*/ 114 w 474"/>
                <a:gd name="T67" fmla="*/ 386 h 419"/>
                <a:gd name="T68" fmla="*/ 99 w 474"/>
                <a:gd name="T69" fmla="*/ 389 h 419"/>
                <a:gd name="T70" fmla="*/ 83 w 474"/>
                <a:gd name="T71" fmla="*/ 393 h 419"/>
                <a:gd name="T72" fmla="*/ 65 w 474"/>
                <a:gd name="T73" fmla="*/ 398 h 419"/>
                <a:gd name="T74" fmla="*/ 48 w 474"/>
                <a:gd name="T75" fmla="*/ 402 h 419"/>
                <a:gd name="T76" fmla="*/ 30 w 474"/>
                <a:gd name="T77" fmla="*/ 408 h 419"/>
                <a:gd name="T78" fmla="*/ 14 w 474"/>
                <a:gd name="T79" fmla="*/ 414 h 419"/>
                <a:gd name="T80" fmla="*/ 0 w 474"/>
                <a:gd name="T81" fmla="*/ 419 h 419"/>
                <a:gd name="T82" fmla="*/ 237 w 474"/>
                <a:gd name="T83" fmla="*/ 419 h 419"/>
                <a:gd name="T84" fmla="*/ 474 w 474"/>
                <a:gd name="T85" fmla="*/ 419 h 419"/>
                <a:gd name="T86" fmla="*/ 459 w 474"/>
                <a:gd name="T87" fmla="*/ 414 h 419"/>
                <a:gd name="T88" fmla="*/ 443 w 474"/>
                <a:gd name="T89" fmla="*/ 408 h 419"/>
                <a:gd name="T90" fmla="*/ 426 w 474"/>
                <a:gd name="T91" fmla="*/ 402 h 419"/>
                <a:gd name="T92" fmla="*/ 408 w 474"/>
                <a:gd name="T93" fmla="*/ 398 h 419"/>
                <a:gd name="T94" fmla="*/ 391 w 474"/>
                <a:gd name="T95" fmla="*/ 393 h 419"/>
                <a:gd name="T96" fmla="*/ 374 w 474"/>
                <a:gd name="T97" fmla="*/ 389 h 419"/>
                <a:gd name="T98" fmla="*/ 360 w 474"/>
                <a:gd name="T99" fmla="*/ 386 h 419"/>
                <a:gd name="T100" fmla="*/ 347 w 474"/>
                <a:gd name="T101" fmla="*/ 384 h 419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474"/>
                <a:gd name="T154" fmla="*/ 0 h 419"/>
                <a:gd name="T155" fmla="*/ 474 w 474"/>
                <a:gd name="T156" fmla="*/ 419 h 419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474" h="419">
                  <a:moveTo>
                    <a:pt x="347" y="384"/>
                  </a:moveTo>
                  <a:lnTo>
                    <a:pt x="321" y="321"/>
                  </a:lnTo>
                  <a:lnTo>
                    <a:pt x="299" y="259"/>
                  </a:lnTo>
                  <a:lnTo>
                    <a:pt x="281" y="203"/>
                  </a:lnTo>
                  <a:lnTo>
                    <a:pt x="268" y="150"/>
                  </a:lnTo>
                  <a:lnTo>
                    <a:pt x="258" y="105"/>
                  </a:lnTo>
                  <a:lnTo>
                    <a:pt x="251" y="68"/>
                  </a:lnTo>
                  <a:lnTo>
                    <a:pt x="246" y="41"/>
                  </a:lnTo>
                  <a:lnTo>
                    <a:pt x="245" y="25"/>
                  </a:lnTo>
                  <a:lnTo>
                    <a:pt x="249" y="23"/>
                  </a:lnTo>
                  <a:lnTo>
                    <a:pt x="254" y="20"/>
                  </a:lnTo>
                  <a:lnTo>
                    <a:pt x="255" y="17"/>
                  </a:lnTo>
                  <a:lnTo>
                    <a:pt x="256" y="13"/>
                  </a:lnTo>
                  <a:lnTo>
                    <a:pt x="255" y="8"/>
                  </a:lnTo>
                  <a:lnTo>
                    <a:pt x="251" y="4"/>
                  </a:lnTo>
                  <a:lnTo>
                    <a:pt x="245" y="1"/>
                  </a:lnTo>
                  <a:lnTo>
                    <a:pt x="237" y="0"/>
                  </a:lnTo>
                  <a:lnTo>
                    <a:pt x="230" y="1"/>
                  </a:lnTo>
                  <a:lnTo>
                    <a:pt x="224" y="4"/>
                  </a:lnTo>
                  <a:lnTo>
                    <a:pt x="220" y="8"/>
                  </a:lnTo>
                  <a:lnTo>
                    <a:pt x="219" y="13"/>
                  </a:lnTo>
                  <a:lnTo>
                    <a:pt x="220" y="17"/>
                  </a:lnTo>
                  <a:lnTo>
                    <a:pt x="221" y="20"/>
                  </a:lnTo>
                  <a:lnTo>
                    <a:pt x="226" y="23"/>
                  </a:lnTo>
                  <a:lnTo>
                    <a:pt x="230" y="25"/>
                  </a:lnTo>
                  <a:lnTo>
                    <a:pt x="229" y="41"/>
                  </a:lnTo>
                  <a:lnTo>
                    <a:pt x="224" y="68"/>
                  </a:lnTo>
                  <a:lnTo>
                    <a:pt x="217" y="105"/>
                  </a:lnTo>
                  <a:lnTo>
                    <a:pt x="207" y="150"/>
                  </a:lnTo>
                  <a:lnTo>
                    <a:pt x="194" y="203"/>
                  </a:lnTo>
                  <a:lnTo>
                    <a:pt x="176" y="259"/>
                  </a:lnTo>
                  <a:lnTo>
                    <a:pt x="154" y="321"/>
                  </a:lnTo>
                  <a:lnTo>
                    <a:pt x="127" y="384"/>
                  </a:lnTo>
                  <a:lnTo>
                    <a:pt x="114" y="386"/>
                  </a:lnTo>
                  <a:lnTo>
                    <a:pt x="99" y="389"/>
                  </a:lnTo>
                  <a:lnTo>
                    <a:pt x="83" y="393"/>
                  </a:lnTo>
                  <a:lnTo>
                    <a:pt x="65" y="398"/>
                  </a:lnTo>
                  <a:lnTo>
                    <a:pt x="48" y="402"/>
                  </a:lnTo>
                  <a:lnTo>
                    <a:pt x="30" y="408"/>
                  </a:lnTo>
                  <a:lnTo>
                    <a:pt x="14" y="414"/>
                  </a:lnTo>
                  <a:lnTo>
                    <a:pt x="0" y="419"/>
                  </a:lnTo>
                  <a:lnTo>
                    <a:pt x="237" y="419"/>
                  </a:lnTo>
                  <a:lnTo>
                    <a:pt x="474" y="419"/>
                  </a:lnTo>
                  <a:lnTo>
                    <a:pt x="459" y="414"/>
                  </a:lnTo>
                  <a:lnTo>
                    <a:pt x="443" y="408"/>
                  </a:lnTo>
                  <a:lnTo>
                    <a:pt x="426" y="402"/>
                  </a:lnTo>
                  <a:lnTo>
                    <a:pt x="408" y="398"/>
                  </a:lnTo>
                  <a:lnTo>
                    <a:pt x="391" y="393"/>
                  </a:lnTo>
                  <a:lnTo>
                    <a:pt x="374" y="389"/>
                  </a:lnTo>
                  <a:lnTo>
                    <a:pt x="360" y="386"/>
                  </a:lnTo>
                  <a:lnTo>
                    <a:pt x="347" y="38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defTabSz="457200"/>
              <a:endParaRPr lang="nb-NO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endParaRPr>
            </a:p>
          </p:txBody>
        </p:sp>
        <p:sp>
          <p:nvSpPr>
            <p:cNvPr id="24626" name="Freeform 9"/>
            <p:cNvSpPr>
              <a:spLocks/>
            </p:cNvSpPr>
            <p:nvPr/>
          </p:nvSpPr>
          <p:spPr bwMode="auto">
            <a:xfrm>
              <a:off x="2610" y="1966"/>
              <a:ext cx="79" cy="76"/>
            </a:xfrm>
            <a:custGeom>
              <a:avLst/>
              <a:gdLst>
                <a:gd name="T0" fmla="*/ 42 w 66"/>
                <a:gd name="T1" fmla="*/ 0 h 33"/>
                <a:gd name="T2" fmla="*/ 66 w 66"/>
                <a:gd name="T3" fmla="*/ 28 h 33"/>
                <a:gd name="T4" fmla="*/ 60 w 66"/>
                <a:gd name="T5" fmla="*/ 28 h 33"/>
                <a:gd name="T6" fmla="*/ 51 w 66"/>
                <a:gd name="T7" fmla="*/ 28 h 33"/>
                <a:gd name="T8" fmla="*/ 42 w 66"/>
                <a:gd name="T9" fmla="*/ 29 h 33"/>
                <a:gd name="T10" fmla="*/ 32 w 66"/>
                <a:gd name="T11" fmla="*/ 30 h 33"/>
                <a:gd name="T12" fmla="*/ 23 w 66"/>
                <a:gd name="T13" fmla="*/ 31 h 33"/>
                <a:gd name="T14" fmla="*/ 13 w 66"/>
                <a:gd name="T15" fmla="*/ 31 h 33"/>
                <a:gd name="T16" fmla="*/ 6 w 66"/>
                <a:gd name="T17" fmla="*/ 32 h 33"/>
                <a:gd name="T18" fmla="*/ 0 w 66"/>
                <a:gd name="T19" fmla="*/ 33 h 33"/>
                <a:gd name="T20" fmla="*/ 42 w 66"/>
                <a:gd name="T21" fmla="*/ 0 h 33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66"/>
                <a:gd name="T34" fmla="*/ 0 h 33"/>
                <a:gd name="T35" fmla="*/ 66 w 66"/>
                <a:gd name="T36" fmla="*/ 33 h 33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66" h="33">
                  <a:moveTo>
                    <a:pt x="42" y="0"/>
                  </a:moveTo>
                  <a:lnTo>
                    <a:pt x="66" y="28"/>
                  </a:lnTo>
                  <a:lnTo>
                    <a:pt x="60" y="28"/>
                  </a:lnTo>
                  <a:lnTo>
                    <a:pt x="51" y="28"/>
                  </a:lnTo>
                  <a:lnTo>
                    <a:pt x="42" y="29"/>
                  </a:lnTo>
                  <a:lnTo>
                    <a:pt x="32" y="30"/>
                  </a:lnTo>
                  <a:lnTo>
                    <a:pt x="23" y="31"/>
                  </a:lnTo>
                  <a:lnTo>
                    <a:pt x="13" y="31"/>
                  </a:lnTo>
                  <a:lnTo>
                    <a:pt x="6" y="32"/>
                  </a:lnTo>
                  <a:lnTo>
                    <a:pt x="0" y="33"/>
                  </a:lnTo>
                  <a:lnTo>
                    <a:pt x="4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defTabSz="457200"/>
              <a:endParaRPr lang="nb-NO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endParaRPr>
            </a:p>
          </p:txBody>
        </p:sp>
        <p:sp>
          <p:nvSpPr>
            <p:cNvPr id="24627" name="Freeform 10"/>
            <p:cNvSpPr>
              <a:spLocks/>
            </p:cNvSpPr>
            <p:nvPr/>
          </p:nvSpPr>
          <p:spPr bwMode="auto">
            <a:xfrm>
              <a:off x="2747" y="1955"/>
              <a:ext cx="81" cy="87"/>
            </a:xfrm>
            <a:custGeom>
              <a:avLst/>
              <a:gdLst>
                <a:gd name="T0" fmla="*/ 0 w 67"/>
                <a:gd name="T1" fmla="*/ 33 h 38"/>
                <a:gd name="T2" fmla="*/ 26 w 67"/>
                <a:gd name="T3" fmla="*/ 0 h 38"/>
                <a:gd name="T4" fmla="*/ 67 w 67"/>
                <a:gd name="T5" fmla="*/ 38 h 38"/>
                <a:gd name="T6" fmla="*/ 59 w 67"/>
                <a:gd name="T7" fmla="*/ 37 h 38"/>
                <a:gd name="T8" fmla="*/ 51 w 67"/>
                <a:gd name="T9" fmla="*/ 36 h 38"/>
                <a:gd name="T10" fmla="*/ 43 w 67"/>
                <a:gd name="T11" fmla="*/ 35 h 38"/>
                <a:gd name="T12" fmla="*/ 35 w 67"/>
                <a:gd name="T13" fmla="*/ 34 h 38"/>
                <a:gd name="T14" fmla="*/ 26 w 67"/>
                <a:gd name="T15" fmla="*/ 34 h 38"/>
                <a:gd name="T16" fmla="*/ 19 w 67"/>
                <a:gd name="T17" fmla="*/ 33 h 38"/>
                <a:gd name="T18" fmla="*/ 9 w 67"/>
                <a:gd name="T19" fmla="*/ 33 h 38"/>
                <a:gd name="T20" fmla="*/ 0 w 67"/>
                <a:gd name="T21" fmla="*/ 33 h 38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w 67"/>
                <a:gd name="T34" fmla="*/ 0 h 38"/>
                <a:gd name="T35" fmla="*/ 67 w 67"/>
                <a:gd name="T36" fmla="*/ 38 h 38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T33" t="T34" r="T35" b="T36"/>
              <a:pathLst>
                <a:path w="67" h="38">
                  <a:moveTo>
                    <a:pt x="0" y="33"/>
                  </a:moveTo>
                  <a:lnTo>
                    <a:pt x="26" y="0"/>
                  </a:lnTo>
                  <a:lnTo>
                    <a:pt x="67" y="38"/>
                  </a:lnTo>
                  <a:lnTo>
                    <a:pt x="59" y="37"/>
                  </a:lnTo>
                  <a:lnTo>
                    <a:pt x="51" y="36"/>
                  </a:lnTo>
                  <a:lnTo>
                    <a:pt x="43" y="35"/>
                  </a:lnTo>
                  <a:lnTo>
                    <a:pt x="35" y="34"/>
                  </a:lnTo>
                  <a:lnTo>
                    <a:pt x="26" y="34"/>
                  </a:lnTo>
                  <a:lnTo>
                    <a:pt x="19" y="33"/>
                  </a:lnTo>
                  <a:lnTo>
                    <a:pt x="9" y="33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defTabSz="457200"/>
              <a:endParaRPr lang="nb-NO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endParaRPr>
            </a:p>
          </p:txBody>
        </p:sp>
        <p:sp>
          <p:nvSpPr>
            <p:cNvPr id="24628" name="Freeform 11"/>
            <p:cNvSpPr>
              <a:spLocks/>
            </p:cNvSpPr>
            <p:nvPr/>
          </p:nvSpPr>
          <p:spPr bwMode="auto">
            <a:xfrm>
              <a:off x="2676" y="1886"/>
              <a:ext cx="32" cy="124"/>
            </a:xfrm>
            <a:custGeom>
              <a:avLst/>
              <a:gdLst>
                <a:gd name="T0" fmla="*/ 25 w 25"/>
                <a:gd name="T1" fmla="*/ 0 h 54"/>
                <a:gd name="T2" fmla="*/ 25 w 25"/>
                <a:gd name="T3" fmla="*/ 54 h 54"/>
                <a:gd name="T4" fmla="*/ 0 w 25"/>
                <a:gd name="T5" fmla="*/ 23 h 54"/>
                <a:gd name="T6" fmla="*/ 25 w 25"/>
                <a:gd name="T7" fmla="*/ 0 h 54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5"/>
                <a:gd name="T13" fmla="*/ 0 h 54"/>
                <a:gd name="T14" fmla="*/ 25 w 25"/>
                <a:gd name="T15" fmla="*/ 54 h 54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5" h="54">
                  <a:moveTo>
                    <a:pt x="25" y="0"/>
                  </a:moveTo>
                  <a:lnTo>
                    <a:pt x="25" y="54"/>
                  </a:lnTo>
                  <a:lnTo>
                    <a:pt x="0" y="23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defTabSz="457200"/>
              <a:endParaRPr lang="nb-NO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endParaRPr>
            </a:p>
          </p:txBody>
        </p:sp>
        <p:sp>
          <p:nvSpPr>
            <p:cNvPr id="24629" name="Freeform 12"/>
            <p:cNvSpPr>
              <a:spLocks/>
            </p:cNvSpPr>
            <p:nvPr/>
          </p:nvSpPr>
          <p:spPr bwMode="auto">
            <a:xfrm>
              <a:off x="2733" y="1881"/>
              <a:ext cx="31" cy="127"/>
            </a:xfrm>
            <a:custGeom>
              <a:avLst/>
              <a:gdLst>
                <a:gd name="T0" fmla="*/ 0 w 26"/>
                <a:gd name="T1" fmla="*/ 0 h 55"/>
                <a:gd name="T2" fmla="*/ 0 w 26"/>
                <a:gd name="T3" fmla="*/ 55 h 55"/>
                <a:gd name="T4" fmla="*/ 26 w 26"/>
                <a:gd name="T5" fmla="*/ 21 h 55"/>
                <a:gd name="T6" fmla="*/ 0 w 26"/>
                <a:gd name="T7" fmla="*/ 0 h 5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6"/>
                <a:gd name="T13" fmla="*/ 0 h 55"/>
                <a:gd name="T14" fmla="*/ 26 w 26"/>
                <a:gd name="T15" fmla="*/ 55 h 5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6" h="55">
                  <a:moveTo>
                    <a:pt x="0" y="0"/>
                  </a:moveTo>
                  <a:lnTo>
                    <a:pt x="0" y="55"/>
                  </a:lnTo>
                  <a:lnTo>
                    <a:pt x="26" y="21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defTabSz="457200"/>
              <a:endParaRPr lang="nb-NO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endParaRPr>
            </a:p>
          </p:txBody>
        </p:sp>
        <p:sp>
          <p:nvSpPr>
            <p:cNvPr id="24630" name="Freeform 13"/>
            <p:cNvSpPr>
              <a:spLocks/>
            </p:cNvSpPr>
            <p:nvPr/>
          </p:nvSpPr>
          <p:spPr bwMode="auto">
            <a:xfrm>
              <a:off x="2786" y="1888"/>
              <a:ext cx="32" cy="90"/>
            </a:xfrm>
            <a:custGeom>
              <a:avLst/>
              <a:gdLst>
                <a:gd name="T0" fmla="*/ 27 w 27"/>
                <a:gd name="T1" fmla="*/ 39 h 39"/>
                <a:gd name="T2" fmla="*/ 13 w 27"/>
                <a:gd name="T3" fmla="*/ 0 h 39"/>
                <a:gd name="T4" fmla="*/ 0 w 27"/>
                <a:gd name="T5" fmla="*/ 15 h 39"/>
                <a:gd name="T6" fmla="*/ 27 w 27"/>
                <a:gd name="T7" fmla="*/ 39 h 3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7"/>
                <a:gd name="T13" fmla="*/ 0 h 39"/>
                <a:gd name="T14" fmla="*/ 27 w 27"/>
                <a:gd name="T15" fmla="*/ 39 h 3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7" h="39">
                  <a:moveTo>
                    <a:pt x="27" y="39"/>
                  </a:moveTo>
                  <a:lnTo>
                    <a:pt x="13" y="0"/>
                  </a:lnTo>
                  <a:lnTo>
                    <a:pt x="0" y="15"/>
                  </a:lnTo>
                  <a:lnTo>
                    <a:pt x="27" y="3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defTabSz="457200"/>
              <a:endParaRPr lang="nb-NO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endParaRPr>
            </a:p>
          </p:txBody>
        </p:sp>
        <p:sp>
          <p:nvSpPr>
            <p:cNvPr id="24631" name="Freeform 14"/>
            <p:cNvSpPr>
              <a:spLocks/>
            </p:cNvSpPr>
            <p:nvPr/>
          </p:nvSpPr>
          <p:spPr bwMode="auto">
            <a:xfrm>
              <a:off x="2623" y="1895"/>
              <a:ext cx="29" cy="83"/>
            </a:xfrm>
            <a:custGeom>
              <a:avLst/>
              <a:gdLst>
                <a:gd name="T0" fmla="*/ 14 w 23"/>
                <a:gd name="T1" fmla="*/ 0 h 36"/>
                <a:gd name="T2" fmla="*/ 23 w 23"/>
                <a:gd name="T3" fmla="*/ 18 h 36"/>
                <a:gd name="T4" fmla="*/ 0 w 23"/>
                <a:gd name="T5" fmla="*/ 36 h 36"/>
                <a:gd name="T6" fmla="*/ 14 w 23"/>
                <a:gd name="T7" fmla="*/ 0 h 3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3"/>
                <a:gd name="T13" fmla="*/ 0 h 36"/>
                <a:gd name="T14" fmla="*/ 23 w 23"/>
                <a:gd name="T15" fmla="*/ 36 h 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3" h="36">
                  <a:moveTo>
                    <a:pt x="14" y="0"/>
                  </a:moveTo>
                  <a:lnTo>
                    <a:pt x="23" y="18"/>
                  </a:lnTo>
                  <a:lnTo>
                    <a:pt x="0" y="36"/>
                  </a:lnTo>
                  <a:lnTo>
                    <a:pt x="1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defTabSz="457200"/>
              <a:endParaRPr lang="nb-NO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endParaRPr>
            </a:p>
          </p:txBody>
        </p:sp>
        <p:sp>
          <p:nvSpPr>
            <p:cNvPr id="24632" name="Freeform 15"/>
            <p:cNvSpPr>
              <a:spLocks/>
            </p:cNvSpPr>
            <p:nvPr/>
          </p:nvSpPr>
          <p:spPr bwMode="auto">
            <a:xfrm>
              <a:off x="2652" y="1859"/>
              <a:ext cx="49" cy="57"/>
            </a:xfrm>
            <a:custGeom>
              <a:avLst/>
              <a:gdLst>
                <a:gd name="T0" fmla="*/ 0 w 39"/>
                <a:gd name="T1" fmla="*/ 4 h 25"/>
                <a:gd name="T2" fmla="*/ 39 w 39"/>
                <a:gd name="T3" fmla="*/ 0 h 25"/>
                <a:gd name="T4" fmla="*/ 13 w 39"/>
                <a:gd name="T5" fmla="*/ 25 h 25"/>
                <a:gd name="T6" fmla="*/ 0 w 39"/>
                <a:gd name="T7" fmla="*/ 4 h 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9"/>
                <a:gd name="T13" fmla="*/ 0 h 25"/>
                <a:gd name="T14" fmla="*/ 39 w 39"/>
                <a:gd name="T15" fmla="*/ 25 h 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9" h="25">
                  <a:moveTo>
                    <a:pt x="0" y="4"/>
                  </a:moveTo>
                  <a:lnTo>
                    <a:pt x="39" y="0"/>
                  </a:lnTo>
                  <a:lnTo>
                    <a:pt x="13" y="25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defTabSz="457200"/>
              <a:endParaRPr lang="nb-NO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endParaRPr>
            </a:p>
          </p:txBody>
        </p:sp>
        <p:sp>
          <p:nvSpPr>
            <p:cNvPr id="24633" name="Freeform 16"/>
            <p:cNvSpPr>
              <a:spLocks/>
            </p:cNvSpPr>
            <p:nvPr/>
          </p:nvSpPr>
          <p:spPr bwMode="auto">
            <a:xfrm>
              <a:off x="2747" y="1859"/>
              <a:ext cx="39" cy="41"/>
            </a:xfrm>
            <a:custGeom>
              <a:avLst/>
              <a:gdLst>
                <a:gd name="T0" fmla="*/ 0 w 32"/>
                <a:gd name="T1" fmla="*/ 0 h 18"/>
                <a:gd name="T2" fmla="*/ 32 w 32"/>
                <a:gd name="T3" fmla="*/ 0 h 18"/>
                <a:gd name="T4" fmla="*/ 21 w 32"/>
                <a:gd name="T5" fmla="*/ 18 h 18"/>
                <a:gd name="T6" fmla="*/ 0 w 32"/>
                <a:gd name="T7" fmla="*/ 0 h 1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2"/>
                <a:gd name="T13" fmla="*/ 0 h 18"/>
                <a:gd name="T14" fmla="*/ 32 w 32"/>
                <a:gd name="T15" fmla="*/ 18 h 1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2" h="18">
                  <a:moveTo>
                    <a:pt x="0" y="0"/>
                  </a:moveTo>
                  <a:lnTo>
                    <a:pt x="32" y="0"/>
                  </a:lnTo>
                  <a:lnTo>
                    <a:pt x="21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defTabSz="457200"/>
              <a:endParaRPr lang="nb-NO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endParaRPr>
            </a:p>
          </p:txBody>
        </p:sp>
        <p:sp>
          <p:nvSpPr>
            <p:cNvPr id="24634" name="Freeform 17"/>
            <p:cNvSpPr>
              <a:spLocks/>
            </p:cNvSpPr>
            <p:nvPr/>
          </p:nvSpPr>
          <p:spPr bwMode="auto">
            <a:xfrm>
              <a:off x="2657" y="1790"/>
              <a:ext cx="49" cy="46"/>
            </a:xfrm>
            <a:custGeom>
              <a:avLst/>
              <a:gdLst>
                <a:gd name="T0" fmla="*/ 40 w 40"/>
                <a:gd name="T1" fmla="*/ 19 h 20"/>
                <a:gd name="T2" fmla="*/ 21 w 40"/>
                <a:gd name="T3" fmla="*/ 0 h 20"/>
                <a:gd name="T4" fmla="*/ 0 w 40"/>
                <a:gd name="T5" fmla="*/ 20 h 20"/>
                <a:gd name="T6" fmla="*/ 40 w 40"/>
                <a:gd name="T7" fmla="*/ 19 h 20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40"/>
                <a:gd name="T13" fmla="*/ 0 h 20"/>
                <a:gd name="T14" fmla="*/ 40 w 40"/>
                <a:gd name="T15" fmla="*/ 20 h 2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40" h="20">
                  <a:moveTo>
                    <a:pt x="40" y="19"/>
                  </a:moveTo>
                  <a:lnTo>
                    <a:pt x="21" y="0"/>
                  </a:lnTo>
                  <a:lnTo>
                    <a:pt x="0" y="20"/>
                  </a:lnTo>
                  <a:lnTo>
                    <a:pt x="40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defTabSz="457200"/>
              <a:endParaRPr lang="nb-NO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endParaRPr>
            </a:p>
          </p:txBody>
        </p:sp>
        <p:sp>
          <p:nvSpPr>
            <p:cNvPr id="24635" name="Freeform 18"/>
            <p:cNvSpPr>
              <a:spLocks/>
            </p:cNvSpPr>
            <p:nvPr/>
          </p:nvSpPr>
          <p:spPr bwMode="auto">
            <a:xfrm>
              <a:off x="2745" y="1797"/>
              <a:ext cx="36" cy="34"/>
            </a:xfrm>
            <a:custGeom>
              <a:avLst/>
              <a:gdLst>
                <a:gd name="T0" fmla="*/ 0 w 30"/>
                <a:gd name="T1" fmla="*/ 15 h 15"/>
                <a:gd name="T2" fmla="*/ 30 w 30"/>
                <a:gd name="T3" fmla="*/ 15 h 15"/>
                <a:gd name="T4" fmla="*/ 13 w 30"/>
                <a:gd name="T5" fmla="*/ 0 h 15"/>
                <a:gd name="T6" fmla="*/ 0 w 30"/>
                <a:gd name="T7" fmla="*/ 15 h 1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30"/>
                <a:gd name="T13" fmla="*/ 0 h 15"/>
                <a:gd name="T14" fmla="*/ 30 w 30"/>
                <a:gd name="T15" fmla="*/ 15 h 1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30" h="15">
                  <a:moveTo>
                    <a:pt x="0" y="15"/>
                  </a:moveTo>
                  <a:lnTo>
                    <a:pt x="30" y="15"/>
                  </a:lnTo>
                  <a:lnTo>
                    <a:pt x="13" y="0"/>
                  </a:lnTo>
                  <a:lnTo>
                    <a:pt x="0" y="1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defTabSz="457200"/>
              <a:endParaRPr lang="nb-NO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endParaRPr>
            </a:p>
          </p:txBody>
        </p:sp>
        <p:sp>
          <p:nvSpPr>
            <p:cNvPr id="24636" name="Freeform 19"/>
            <p:cNvSpPr>
              <a:spLocks/>
            </p:cNvSpPr>
            <p:nvPr/>
          </p:nvSpPr>
          <p:spPr bwMode="auto">
            <a:xfrm>
              <a:off x="2733" y="1723"/>
              <a:ext cx="14" cy="85"/>
            </a:xfrm>
            <a:custGeom>
              <a:avLst/>
              <a:gdLst>
                <a:gd name="T0" fmla="*/ 0 w 13"/>
                <a:gd name="T1" fmla="*/ 0 h 37"/>
                <a:gd name="T2" fmla="*/ 0 w 13"/>
                <a:gd name="T3" fmla="*/ 37 h 37"/>
                <a:gd name="T4" fmla="*/ 13 w 13"/>
                <a:gd name="T5" fmla="*/ 12 h 37"/>
                <a:gd name="T6" fmla="*/ 0 w 13"/>
                <a:gd name="T7" fmla="*/ 0 h 3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"/>
                <a:gd name="T13" fmla="*/ 0 h 37"/>
                <a:gd name="T14" fmla="*/ 13 w 13"/>
                <a:gd name="T15" fmla="*/ 37 h 3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" h="37">
                  <a:moveTo>
                    <a:pt x="0" y="0"/>
                  </a:moveTo>
                  <a:lnTo>
                    <a:pt x="0" y="37"/>
                  </a:lnTo>
                  <a:lnTo>
                    <a:pt x="13" y="1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defTabSz="457200"/>
              <a:endParaRPr lang="nb-NO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endParaRPr>
            </a:p>
          </p:txBody>
        </p:sp>
        <p:sp>
          <p:nvSpPr>
            <p:cNvPr id="24637" name="Freeform 20"/>
            <p:cNvSpPr>
              <a:spLocks/>
            </p:cNvSpPr>
            <p:nvPr/>
          </p:nvSpPr>
          <p:spPr bwMode="auto">
            <a:xfrm>
              <a:off x="2694" y="1723"/>
              <a:ext cx="17" cy="83"/>
            </a:xfrm>
            <a:custGeom>
              <a:avLst/>
              <a:gdLst>
                <a:gd name="T0" fmla="*/ 13 w 14"/>
                <a:gd name="T1" fmla="*/ 0 h 36"/>
                <a:gd name="T2" fmla="*/ 14 w 14"/>
                <a:gd name="T3" fmla="*/ 36 h 36"/>
                <a:gd name="T4" fmla="*/ 0 w 14"/>
                <a:gd name="T5" fmla="*/ 16 h 36"/>
                <a:gd name="T6" fmla="*/ 13 w 14"/>
                <a:gd name="T7" fmla="*/ 0 h 36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4"/>
                <a:gd name="T13" fmla="*/ 0 h 36"/>
                <a:gd name="T14" fmla="*/ 14 w 14"/>
                <a:gd name="T15" fmla="*/ 36 h 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4" h="36">
                  <a:moveTo>
                    <a:pt x="13" y="0"/>
                  </a:moveTo>
                  <a:lnTo>
                    <a:pt x="14" y="36"/>
                  </a:lnTo>
                  <a:lnTo>
                    <a:pt x="0" y="16"/>
                  </a:lnTo>
                  <a:lnTo>
                    <a:pt x="13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defTabSz="457200"/>
              <a:endParaRPr lang="nb-NO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endParaRPr>
            </a:p>
          </p:txBody>
        </p:sp>
        <p:sp>
          <p:nvSpPr>
            <p:cNvPr id="24638" name="Freeform 21"/>
            <p:cNvSpPr>
              <a:spLocks/>
            </p:cNvSpPr>
            <p:nvPr/>
          </p:nvSpPr>
          <p:spPr bwMode="auto">
            <a:xfrm>
              <a:off x="2662" y="1732"/>
              <a:ext cx="14" cy="51"/>
            </a:xfrm>
            <a:custGeom>
              <a:avLst/>
              <a:gdLst>
                <a:gd name="T0" fmla="*/ 5 w 13"/>
                <a:gd name="T1" fmla="*/ 0 h 22"/>
                <a:gd name="T2" fmla="*/ 13 w 13"/>
                <a:gd name="T3" fmla="*/ 13 h 22"/>
                <a:gd name="T4" fmla="*/ 0 w 13"/>
                <a:gd name="T5" fmla="*/ 22 h 22"/>
                <a:gd name="T6" fmla="*/ 5 w 13"/>
                <a:gd name="T7" fmla="*/ 0 h 2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3"/>
                <a:gd name="T13" fmla="*/ 0 h 22"/>
                <a:gd name="T14" fmla="*/ 13 w 13"/>
                <a:gd name="T15" fmla="*/ 22 h 2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3" h="22">
                  <a:moveTo>
                    <a:pt x="5" y="0"/>
                  </a:moveTo>
                  <a:lnTo>
                    <a:pt x="13" y="13"/>
                  </a:lnTo>
                  <a:lnTo>
                    <a:pt x="0" y="22"/>
                  </a:lnTo>
                  <a:lnTo>
                    <a:pt x="5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defTabSz="457200"/>
              <a:endParaRPr lang="nb-NO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endParaRPr>
            </a:p>
          </p:txBody>
        </p:sp>
        <p:sp>
          <p:nvSpPr>
            <p:cNvPr id="24639" name="Freeform 22"/>
            <p:cNvSpPr>
              <a:spLocks/>
            </p:cNvSpPr>
            <p:nvPr/>
          </p:nvSpPr>
          <p:spPr bwMode="auto">
            <a:xfrm>
              <a:off x="2764" y="1732"/>
              <a:ext cx="22" cy="58"/>
            </a:xfrm>
            <a:custGeom>
              <a:avLst/>
              <a:gdLst>
                <a:gd name="T0" fmla="*/ 17 w 17"/>
                <a:gd name="T1" fmla="*/ 25 h 25"/>
                <a:gd name="T2" fmla="*/ 16 w 17"/>
                <a:gd name="T3" fmla="*/ 20 h 25"/>
                <a:gd name="T4" fmla="*/ 13 w 17"/>
                <a:gd name="T5" fmla="*/ 12 h 25"/>
                <a:gd name="T6" fmla="*/ 10 w 17"/>
                <a:gd name="T7" fmla="*/ 3 h 25"/>
                <a:gd name="T8" fmla="*/ 9 w 17"/>
                <a:gd name="T9" fmla="*/ 0 h 25"/>
                <a:gd name="T10" fmla="*/ 0 w 17"/>
                <a:gd name="T11" fmla="*/ 10 h 25"/>
                <a:gd name="T12" fmla="*/ 17 w 17"/>
                <a:gd name="T13" fmla="*/ 25 h 25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7"/>
                <a:gd name="T22" fmla="*/ 0 h 25"/>
                <a:gd name="T23" fmla="*/ 17 w 17"/>
                <a:gd name="T24" fmla="*/ 25 h 25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7" h="25">
                  <a:moveTo>
                    <a:pt x="17" y="25"/>
                  </a:moveTo>
                  <a:lnTo>
                    <a:pt x="16" y="20"/>
                  </a:lnTo>
                  <a:lnTo>
                    <a:pt x="13" y="12"/>
                  </a:lnTo>
                  <a:lnTo>
                    <a:pt x="10" y="3"/>
                  </a:lnTo>
                  <a:lnTo>
                    <a:pt x="9" y="0"/>
                  </a:lnTo>
                  <a:lnTo>
                    <a:pt x="0" y="10"/>
                  </a:lnTo>
                  <a:lnTo>
                    <a:pt x="17" y="2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defTabSz="457200"/>
              <a:endParaRPr lang="nb-NO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endParaRPr>
            </a:p>
          </p:txBody>
        </p:sp>
        <p:sp>
          <p:nvSpPr>
            <p:cNvPr id="24640" name="Freeform 23"/>
            <p:cNvSpPr>
              <a:spLocks/>
            </p:cNvSpPr>
            <p:nvPr/>
          </p:nvSpPr>
          <p:spPr bwMode="auto">
            <a:xfrm>
              <a:off x="2676" y="1684"/>
              <a:ext cx="32" cy="41"/>
            </a:xfrm>
            <a:custGeom>
              <a:avLst/>
              <a:gdLst>
                <a:gd name="T0" fmla="*/ 9 w 25"/>
                <a:gd name="T1" fmla="*/ 18 h 18"/>
                <a:gd name="T2" fmla="*/ 25 w 25"/>
                <a:gd name="T3" fmla="*/ 0 h 18"/>
                <a:gd name="T4" fmla="*/ 0 w 25"/>
                <a:gd name="T5" fmla="*/ 2 h 18"/>
                <a:gd name="T6" fmla="*/ 9 w 25"/>
                <a:gd name="T7" fmla="*/ 18 h 1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5"/>
                <a:gd name="T13" fmla="*/ 0 h 18"/>
                <a:gd name="T14" fmla="*/ 25 w 25"/>
                <a:gd name="T15" fmla="*/ 18 h 1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5" h="18">
                  <a:moveTo>
                    <a:pt x="9" y="18"/>
                  </a:moveTo>
                  <a:lnTo>
                    <a:pt x="25" y="0"/>
                  </a:lnTo>
                  <a:lnTo>
                    <a:pt x="0" y="2"/>
                  </a:lnTo>
                  <a:lnTo>
                    <a:pt x="9" y="1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defTabSz="457200"/>
              <a:endParaRPr lang="nb-NO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endParaRPr>
            </a:p>
          </p:txBody>
        </p:sp>
        <p:sp>
          <p:nvSpPr>
            <p:cNvPr id="24641" name="Freeform 24"/>
            <p:cNvSpPr>
              <a:spLocks/>
            </p:cNvSpPr>
            <p:nvPr/>
          </p:nvSpPr>
          <p:spPr bwMode="auto">
            <a:xfrm>
              <a:off x="2735" y="1686"/>
              <a:ext cx="27" cy="42"/>
            </a:xfrm>
            <a:custGeom>
              <a:avLst/>
              <a:gdLst>
                <a:gd name="T0" fmla="*/ 0 w 21"/>
                <a:gd name="T1" fmla="*/ 0 h 18"/>
                <a:gd name="T2" fmla="*/ 21 w 21"/>
                <a:gd name="T3" fmla="*/ 0 h 18"/>
                <a:gd name="T4" fmla="*/ 17 w 21"/>
                <a:gd name="T5" fmla="*/ 18 h 18"/>
                <a:gd name="T6" fmla="*/ 0 w 21"/>
                <a:gd name="T7" fmla="*/ 0 h 1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1"/>
                <a:gd name="T13" fmla="*/ 0 h 18"/>
                <a:gd name="T14" fmla="*/ 21 w 21"/>
                <a:gd name="T15" fmla="*/ 18 h 1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" h="18">
                  <a:moveTo>
                    <a:pt x="0" y="0"/>
                  </a:moveTo>
                  <a:lnTo>
                    <a:pt x="21" y="0"/>
                  </a:lnTo>
                  <a:lnTo>
                    <a:pt x="17" y="1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defTabSz="457200"/>
              <a:endParaRPr lang="nb-NO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endParaRPr>
            </a:p>
          </p:txBody>
        </p:sp>
        <p:sp>
          <p:nvSpPr>
            <p:cNvPr id="24642" name="Freeform 25"/>
            <p:cNvSpPr>
              <a:spLocks/>
            </p:cNvSpPr>
            <p:nvPr/>
          </p:nvSpPr>
          <p:spPr bwMode="auto">
            <a:xfrm>
              <a:off x="2681" y="1615"/>
              <a:ext cx="27" cy="51"/>
            </a:xfrm>
            <a:custGeom>
              <a:avLst/>
              <a:gdLst>
                <a:gd name="T0" fmla="*/ 0 w 20"/>
                <a:gd name="T1" fmla="*/ 22 h 22"/>
                <a:gd name="T2" fmla="*/ 20 w 20"/>
                <a:gd name="T3" fmla="*/ 20 h 22"/>
                <a:gd name="T4" fmla="*/ 9 w 20"/>
                <a:gd name="T5" fmla="*/ 0 h 22"/>
                <a:gd name="T6" fmla="*/ 0 w 20"/>
                <a:gd name="T7" fmla="*/ 22 h 22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20"/>
                <a:gd name="T13" fmla="*/ 0 h 22"/>
                <a:gd name="T14" fmla="*/ 20 w 20"/>
                <a:gd name="T15" fmla="*/ 22 h 22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0" h="22">
                  <a:moveTo>
                    <a:pt x="0" y="22"/>
                  </a:moveTo>
                  <a:lnTo>
                    <a:pt x="20" y="20"/>
                  </a:lnTo>
                  <a:lnTo>
                    <a:pt x="9" y="0"/>
                  </a:lnTo>
                  <a:lnTo>
                    <a:pt x="0" y="2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defTabSz="457200"/>
              <a:endParaRPr lang="nb-NO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endParaRPr>
            </a:p>
          </p:txBody>
        </p:sp>
        <p:sp>
          <p:nvSpPr>
            <p:cNvPr id="24643" name="Freeform 26"/>
            <p:cNvSpPr>
              <a:spLocks/>
            </p:cNvSpPr>
            <p:nvPr/>
          </p:nvSpPr>
          <p:spPr bwMode="auto">
            <a:xfrm>
              <a:off x="2735" y="1620"/>
              <a:ext cx="22" cy="39"/>
            </a:xfrm>
            <a:custGeom>
              <a:avLst/>
              <a:gdLst>
                <a:gd name="T0" fmla="*/ 0 w 19"/>
                <a:gd name="T1" fmla="*/ 17 h 17"/>
                <a:gd name="T2" fmla="*/ 10 w 19"/>
                <a:gd name="T3" fmla="*/ 0 h 17"/>
                <a:gd name="T4" fmla="*/ 19 w 19"/>
                <a:gd name="T5" fmla="*/ 17 h 17"/>
                <a:gd name="T6" fmla="*/ 0 w 19"/>
                <a:gd name="T7" fmla="*/ 17 h 17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9"/>
                <a:gd name="T13" fmla="*/ 0 h 17"/>
                <a:gd name="T14" fmla="*/ 19 w 19"/>
                <a:gd name="T15" fmla="*/ 17 h 17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9" h="17">
                  <a:moveTo>
                    <a:pt x="0" y="17"/>
                  </a:moveTo>
                  <a:lnTo>
                    <a:pt x="10" y="0"/>
                  </a:lnTo>
                  <a:lnTo>
                    <a:pt x="19" y="17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defTabSz="457200"/>
              <a:endParaRPr lang="nb-NO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endParaRPr>
            </a:p>
          </p:txBody>
        </p:sp>
        <p:sp>
          <p:nvSpPr>
            <p:cNvPr id="24644" name="Freeform 27"/>
            <p:cNvSpPr>
              <a:spLocks/>
            </p:cNvSpPr>
            <p:nvPr/>
          </p:nvSpPr>
          <p:spPr bwMode="auto">
            <a:xfrm>
              <a:off x="2728" y="1563"/>
              <a:ext cx="12" cy="57"/>
            </a:xfrm>
            <a:custGeom>
              <a:avLst/>
              <a:gdLst>
                <a:gd name="T0" fmla="*/ 0 w 10"/>
                <a:gd name="T1" fmla="*/ 0 h 25"/>
                <a:gd name="T2" fmla="*/ 3 w 10"/>
                <a:gd name="T3" fmla="*/ 25 h 25"/>
                <a:gd name="T4" fmla="*/ 10 w 10"/>
                <a:gd name="T5" fmla="*/ 15 h 25"/>
                <a:gd name="T6" fmla="*/ 0 w 10"/>
                <a:gd name="T7" fmla="*/ 0 h 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"/>
                <a:gd name="T13" fmla="*/ 0 h 25"/>
                <a:gd name="T14" fmla="*/ 10 w 10"/>
                <a:gd name="T15" fmla="*/ 25 h 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" h="25">
                  <a:moveTo>
                    <a:pt x="0" y="0"/>
                  </a:moveTo>
                  <a:lnTo>
                    <a:pt x="3" y="25"/>
                  </a:lnTo>
                  <a:lnTo>
                    <a:pt x="10" y="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defTabSz="457200"/>
              <a:endParaRPr lang="nb-NO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endParaRPr>
            </a:p>
          </p:txBody>
        </p:sp>
        <p:sp>
          <p:nvSpPr>
            <p:cNvPr id="24645" name="Freeform 28"/>
            <p:cNvSpPr>
              <a:spLocks/>
            </p:cNvSpPr>
            <p:nvPr/>
          </p:nvSpPr>
          <p:spPr bwMode="auto">
            <a:xfrm>
              <a:off x="2701" y="1560"/>
              <a:ext cx="12" cy="58"/>
            </a:xfrm>
            <a:custGeom>
              <a:avLst/>
              <a:gdLst>
                <a:gd name="T0" fmla="*/ 11 w 11"/>
                <a:gd name="T1" fmla="*/ 0 h 25"/>
                <a:gd name="T2" fmla="*/ 9 w 11"/>
                <a:gd name="T3" fmla="*/ 25 h 25"/>
                <a:gd name="T4" fmla="*/ 0 w 11"/>
                <a:gd name="T5" fmla="*/ 15 h 25"/>
                <a:gd name="T6" fmla="*/ 11 w 11"/>
                <a:gd name="T7" fmla="*/ 0 h 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1"/>
                <a:gd name="T13" fmla="*/ 0 h 25"/>
                <a:gd name="T14" fmla="*/ 11 w 11"/>
                <a:gd name="T15" fmla="*/ 25 h 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1" h="25">
                  <a:moveTo>
                    <a:pt x="11" y="0"/>
                  </a:moveTo>
                  <a:lnTo>
                    <a:pt x="9" y="25"/>
                  </a:lnTo>
                  <a:lnTo>
                    <a:pt x="0" y="15"/>
                  </a:lnTo>
                  <a:lnTo>
                    <a:pt x="11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defTabSz="457200"/>
              <a:endParaRPr lang="nb-NO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endParaRPr>
            </a:p>
          </p:txBody>
        </p:sp>
        <p:sp>
          <p:nvSpPr>
            <p:cNvPr id="24646" name="Freeform 29"/>
            <p:cNvSpPr>
              <a:spLocks/>
            </p:cNvSpPr>
            <p:nvPr/>
          </p:nvSpPr>
          <p:spPr bwMode="auto">
            <a:xfrm>
              <a:off x="2694" y="1530"/>
              <a:ext cx="14" cy="30"/>
            </a:xfrm>
            <a:custGeom>
              <a:avLst/>
              <a:gdLst>
                <a:gd name="T0" fmla="*/ 0 w 10"/>
                <a:gd name="T1" fmla="*/ 13 h 13"/>
                <a:gd name="T2" fmla="*/ 10 w 10"/>
                <a:gd name="T3" fmla="*/ 0 h 13"/>
                <a:gd name="T4" fmla="*/ 3 w 10"/>
                <a:gd name="T5" fmla="*/ 1 h 13"/>
                <a:gd name="T6" fmla="*/ 0 w 10"/>
                <a:gd name="T7" fmla="*/ 13 h 13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"/>
                <a:gd name="T13" fmla="*/ 0 h 13"/>
                <a:gd name="T14" fmla="*/ 10 w 10"/>
                <a:gd name="T15" fmla="*/ 13 h 13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" h="13">
                  <a:moveTo>
                    <a:pt x="0" y="13"/>
                  </a:moveTo>
                  <a:lnTo>
                    <a:pt x="10" y="0"/>
                  </a:lnTo>
                  <a:lnTo>
                    <a:pt x="3" y="1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defTabSz="457200"/>
              <a:endParaRPr lang="nb-NO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endParaRPr>
            </a:p>
          </p:txBody>
        </p:sp>
        <p:sp>
          <p:nvSpPr>
            <p:cNvPr id="24647" name="Freeform 30"/>
            <p:cNvSpPr>
              <a:spLocks/>
            </p:cNvSpPr>
            <p:nvPr/>
          </p:nvSpPr>
          <p:spPr bwMode="auto">
            <a:xfrm>
              <a:off x="2733" y="1528"/>
              <a:ext cx="9" cy="25"/>
            </a:xfrm>
            <a:custGeom>
              <a:avLst/>
              <a:gdLst>
                <a:gd name="T0" fmla="*/ 0 w 8"/>
                <a:gd name="T1" fmla="*/ 1 h 11"/>
                <a:gd name="T2" fmla="*/ 5 w 8"/>
                <a:gd name="T3" fmla="*/ 0 h 11"/>
                <a:gd name="T4" fmla="*/ 8 w 8"/>
                <a:gd name="T5" fmla="*/ 11 h 11"/>
                <a:gd name="T6" fmla="*/ 0 w 8"/>
                <a:gd name="T7" fmla="*/ 1 h 11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8"/>
                <a:gd name="T13" fmla="*/ 0 h 11"/>
                <a:gd name="T14" fmla="*/ 8 w 8"/>
                <a:gd name="T15" fmla="*/ 11 h 11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8" h="11">
                  <a:moveTo>
                    <a:pt x="0" y="1"/>
                  </a:moveTo>
                  <a:lnTo>
                    <a:pt x="5" y="0"/>
                  </a:lnTo>
                  <a:lnTo>
                    <a:pt x="8" y="11"/>
                  </a:lnTo>
                  <a:lnTo>
                    <a:pt x="0" y="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algn="l" defTabSz="457200"/>
              <a:endParaRPr lang="nb-NO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endParaRPr>
            </a:p>
          </p:txBody>
        </p:sp>
      </p:grpSp>
      <p:sp>
        <p:nvSpPr>
          <p:cNvPr id="24586" name="AutoShape 31"/>
          <p:cNvSpPr>
            <a:spLocks noChangeAspect="1" noChangeArrowheads="1" noTextEdit="1"/>
          </p:cNvSpPr>
          <p:nvPr/>
        </p:nvSpPr>
        <p:spPr bwMode="auto">
          <a:xfrm>
            <a:off x="3543300" y="1298575"/>
            <a:ext cx="1500188" cy="187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l" defTabSz="457200"/>
            <a:endParaRPr lang="nb-NO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grpSp>
        <p:nvGrpSpPr>
          <p:cNvPr id="3" name="Group 32"/>
          <p:cNvGrpSpPr>
            <a:grpSpLocks/>
          </p:cNvGrpSpPr>
          <p:nvPr/>
        </p:nvGrpSpPr>
        <p:grpSpPr bwMode="auto">
          <a:xfrm>
            <a:off x="546100" y="3135313"/>
            <a:ext cx="2889250" cy="1676400"/>
            <a:chOff x="368" y="2059"/>
            <a:chExt cx="1820" cy="1056"/>
          </a:xfrm>
        </p:grpSpPr>
        <p:sp>
          <p:nvSpPr>
            <p:cNvPr id="24621" name="Text Box 33"/>
            <p:cNvSpPr txBox="1">
              <a:spLocks noChangeArrowheads="1"/>
            </p:cNvSpPr>
            <p:nvPr/>
          </p:nvSpPr>
          <p:spPr bwMode="auto">
            <a:xfrm>
              <a:off x="1645" y="2059"/>
              <a:ext cx="54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72000" rIns="72000">
              <a:spAutoFit/>
            </a:bodyPr>
            <a:lstStyle/>
            <a:p>
              <a:pPr algn="l" defTabSz="457200"/>
              <a:r>
                <a:rPr lang="en-US" sz="1400">
                  <a:solidFill>
                    <a:srgbClr val="000000"/>
                  </a:solidFill>
                  <a:latin typeface="Arial" charset="0"/>
                  <a:ea typeface="ＭＳ Ｐゴシック" pitchFamily="34" charset="-128"/>
                </a:rPr>
                <a:t>60 Mbit/s</a:t>
              </a:r>
            </a:p>
          </p:txBody>
        </p:sp>
        <p:sp>
          <p:nvSpPr>
            <p:cNvPr id="24622" name="Text Box 34"/>
            <p:cNvSpPr txBox="1">
              <a:spLocks noChangeArrowheads="1"/>
            </p:cNvSpPr>
            <p:nvPr/>
          </p:nvSpPr>
          <p:spPr bwMode="auto">
            <a:xfrm>
              <a:off x="1361" y="2231"/>
              <a:ext cx="54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72000" rIns="72000">
              <a:spAutoFit/>
            </a:bodyPr>
            <a:lstStyle/>
            <a:p>
              <a:pPr algn="l" defTabSz="457200"/>
              <a:r>
                <a:rPr lang="en-US" sz="1400">
                  <a:solidFill>
                    <a:srgbClr val="000000"/>
                  </a:solidFill>
                  <a:latin typeface="Arial" charset="0"/>
                  <a:ea typeface="ＭＳ Ｐゴシック" pitchFamily="34" charset="-128"/>
                </a:rPr>
                <a:t>30 Mbit/s</a:t>
              </a:r>
            </a:p>
          </p:txBody>
        </p:sp>
        <p:sp>
          <p:nvSpPr>
            <p:cNvPr id="24623" name="Text Box 35"/>
            <p:cNvSpPr txBox="1">
              <a:spLocks noChangeArrowheads="1"/>
            </p:cNvSpPr>
            <p:nvPr/>
          </p:nvSpPr>
          <p:spPr bwMode="auto">
            <a:xfrm>
              <a:off x="957" y="2511"/>
              <a:ext cx="543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72000" rIns="72000">
              <a:spAutoFit/>
            </a:bodyPr>
            <a:lstStyle/>
            <a:p>
              <a:pPr algn="l" defTabSz="457200"/>
              <a:r>
                <a:rPr lang="en-US" sz="1400">
                  <a:solidFill>
                    <a:srgbClr val="000000"/>
                  </a:solidFill>
                  <a:latin typeface="Arial" charset="0"/>
                  <a:ea typeface="ＭＳ Ｐゴシック" pitchFamily="34" charset="-128"/>
                </a:rPr>
                <a:t>12 Mbit/s</a:t>
              </a:r>
            </a:p>
          </p:txBody>
        </p:sp>
        <p:sp>
          <p:nvSpPr>
            <p:cNvPr id="24624" name="Text Box 36"/>
            <p:cNvSpPr txBox="1">
              <a:spLocks noChangeArrowheads="1"/>
            </p:cNvSpPr>
            <p:nvPr/>
          </p:nvSpPr>
          <p:spPr bwMode="auto">
            <a:xfrm>
              <a:off x="368" y="2923"/>
              <a:ext cx="48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72000" rIns="72000">
              <a:spAutoFit/>
            </a:bodyPr>
            <a:lstStyle/>
            <a:p>
              <a:pPr algn="l" defTabSz="457200"/>
              <a:r>
                <a:rPr lang="en-US" sz="1400">
                  <a:solidFill>
                    <a:srgbClr val="000000"/>
                  </a:solidFill>
                  <a:latin typeface="Arial" charset="0"/>
                  <a:ea typeface="ＭＳ Ｐゴシック" pitchFamily="34" charset="-128"/>
                </a:rPr>
                <a:t>3 Mbit/s</a:t>
              </a:r>
            </a:p>
          </p:txBody>
        </p:sp>
      </p:grpSp>
      <p:sp>
        <p:nvSpPr>
          <p:cNvPr id="24588" name="Rectangle 37"/>
          <p:cNvSpPr>
            <a:spLocks noChangeArrowheads="1"/>
          </p:cNvSpPr>
          <p:nvPr/>
        </p:nvSpPr>
        <p:spPr bwMode="auto">
          <a:xfrm>
            <a:off x="8334375" y="1847850"/>
            <a:ext cx="333375" cy="21907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72000" rIns="72000" anchor="ctr"/>
          <a:lstStyle/>
          <a:p>
            <a:pPr algn="l" defTabSz="457200"/>
            <a:endParaRPr lang="nb-NO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sp>
        <p:nvSpPr>
          <p:cNvPr id="24589" name="Text Box 38"/>
          <p:cNvSpPr txBox="1">
            <a:spLocks noChangeArrowheads="1"/>
          </p:cNvSpPr>
          <p:nvPr/>
        </p:nvSpPr>
        <p:spPr bwMode="auto">
          <a:xfrm>
            <a:off x="8101013" y="1268413"/>
            <a:ext cx="833437" cy="51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72000" rIns="72000">
            <a:spAutoFit/>
          </a:bodyPr>
          <a:lstStyle/>
          <a:p>
            <a:pPr algn="l" defTabSz="457200"/>
            <a:r>
              <a:rPr lang="en-US" sz="140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Total</a:t>
            </a:r>
          </a:p>
          <a:p>
            <a:pPr algn="l" defTabSz="457200"/>
            <a:r>
              <a:rPr lang="en-US" sz="1400">
                <a:solidFill>
                  <a:srgbClr val="000000"/>
                </a:solidFill>
                <a:latin typeface="Arial" charset="0"/>
                <a:ea typeface="ＭＳ Ｐゴシック" pitchFamily="34" charset="-128"/>
              </a:rPr>
              <a:t>Capacity</a:t>
            </a:r>
          </a:p>
        </p:txBody>
      </p:sp>
      <p:pic>
        <p:nvPicPr>
          <p:cNvPr id="1532967" name="Picture 39" descr="j040403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02175" y="2889250"/>
            <a:ext cx="606425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2968" name="Rectangle 40"/>
          <p:cNvSpPr>
            <a:spLocks noChangeArrowheads="1"/>
          </p:cNvSpPr>
          <p:nvPr/>
        </p:nvSpPr>
        <p:spPr bwMode="auto">
          <a:xfrm>
            <a:off x="8353425" y="1847850"/>
            <a:ext cx="285750" cy="2181225"/>
          </a:xfrm>
          <a:prstGeom prst="rect">
            <a:avLst/>
          </a:prstGeom>
          <a:solidFill>
            <a:srgbClr val="FF0066">
              <a:alpha val="78822"/>
            </a:srgbClr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none" lIns="72000" rIns="72000" anchor="ctr"/>
          <a:lstStyle/>
          <a:p>
            <a:pPr algn="l" defTabSz="457200"/>
            <a:endParaRPr lang="nb-NO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pic>
        <p:nvPicPr>
          <p:cNvPr id="1532969" name="Picture 41" descr="j040403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41700" y="2924175"/>
            <a:ext cx="606425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2970" name="Rectangle 42"/>
          <p:cNvSpPr>
            <a:spLocks noChangeArrowheads="1"/>
          </p:cNvSpPr>
          <p:nvPr/>
        </p:nvSpPr>
        <p:spPr bwMode="auto">
          <a:xfrm>
            <a:off x="8359775" y="1863725"/>
            <a:ext cx="285750" cy="504825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lIns="72000" rIns="72000" anchor="ctr"/>
          <a:lstStyle/>
          <a:p>
            <a:pPr algn="l" defTabSz="457200"/>
            <a:endParaRPr lang="nb-NO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grpSp>
        <p:nvGrpSpPr>
          <p:cNvPr id="4" name="Group 43"/>
          <p:cNvGrpSpPr>
            <a:grpSpLocks/>
          </p:cNvGrpSpPr>
          <p:nvPr/>
        </p:nvGrpSpPr>
        <p:grpSpPr bwMode="auto">
          <a:xfrm>
            <a:off x="7491413" y="1706563"/>
            <a:ext cx="830262" cy="1871662"/>
            <a:chOff x="4539" y="793"/>
            <a:chExt cx="523" cy="1179"/>
          </a:xfrm>
        </p:grpSpPr>
        <p:sp>
          <p:nvSpPr>
            <p:cNvPr id="24617" name="Text Box 44"/>
            <p:cNvSpPr txBox="1">
              <a:spLocks noChangeArrowheads="1"/>
            </p:cNvSpPr>
            <p:nvPr/>
          </p:nvSpPr>
          <p:spPr bwMode="auto">
            <a:xfrm>
              <a:off x="4539" y="793"/>
              <a:ext cx="47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72000" rIns="72000">
              <a:spAutoFit/>
            </a:bodyPr>
            <a:lstStyle/>
            <a:p>
              <a:pPr algn="l" defTabSz="457200"/>
              <a:r>
                <a:rPr lang="en-US" sz="1200">
                  <a:solidFill>
                    <a:srgbClr val="000000"/>
                  </a:solidFill>
                  <a:latin typeface="Arial" charset="0"/>
                  <a:ea typeface="ＭＳ Ｐゴシック" pitchFamily="34" charset="-128"/>
                </a:rPr>
                <a:t>60 Mbit/s</a:t>
              </a:r>
            </a:p>
          </p:txBody>
        </p:sp>
        <p:sp>
          <p:nvSpPr>
            <p:cNvPr id="24618" name="Text Box 45"/>
            <p:cNvSpPr txBox="1">
              <a:spLocks noChangeArrowheads="1"/>
            </p:cNvSpPr>
            <p:nvPr/>
          </p:nvSpPr>
          <p:spPr bwMode="auto">
            <a:xfrm>
              <a:off x="4556" y="1799"/>
              <a:ext cx="47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72000" rIns="72000">
              <a:spAutoFit/>
            </a:bodyPr>
            <a:lstStyle/>
            <a:p>
              <a:pPr algn="l" defTabSz="457200"/>
              <a:r>
                <a:rPr lang="en-US" sz="1200">
                  <a:solidFill>
                    <a:srgbClr val="000000"/>
                  </a:solidFill>
                  <a:latin typeface="Arial" charset="0"/>
                  <a:ea typeface="ＭＳ Ｐゴシック" pitchFamily="34" charset="-128"/>
                </a:rPr>
                <a:t>15 Mbit/s</a:t>
              </a:r>
            </a:p>
          </p:txBody>
        </p:sp>
        <p:sp>
          <p:nvSpPr>
            <p:cNvPr id="24619" name="Text Box 46"/>
            <p:cNvSpPr txBox="1">
              <a:spLocks noChangeArrowheads="1"/>
            </p:cNvSpPr>
            <p:nvPr/>
          </p:nvSpPr>
          <p:spPr bwMode="auto">
            <a:xfrm>
              <a:off x="4583" y="1461"/>
              <a:ext cx="47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72000" rIns="72000">
              <a:spAutoFit/>
            </a:bodyPr>
            <a:lstStyle/>
            <a:p>
              <a:pPr algn="l" defTabSz="457200"/>
              <a:r>
                <a:rPr lang="en-US" sz="1200">
                  <a:solidFill>
                    <a:srgbClr val="000000"/>
                  </a:solidFill>
                  <a:latin typeface="Arial" charset="0"/>
                  <a:ea typeface="ＭＳ Ｐゴシック" pitchFamily="34" charset="-128"/>
                </a:rPr>
                <a:t>30 Mbit/s</a:t>
              </a:r>
            </a:p>
          </p:txBody>
        </p:sp>
        <p:sp>
          <p:nvSpPr>
            <p:cNvPr id="24620" name="Text Box 47"/>
            <p:cNvSpPr txBox="1">
              <a:spLocks noChangeArrowheads="1"/>
            </p:cNvSpPr>
            <p:nvPr/>
          </p:nvSpPr>
          <p:spPr bwMode="auto">
            <a:xfrm>
              <a:off x="4560" y="1107"/>
              <a:ext cx="47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72000" rIns="72000">
              <a:spAutoFit/>
            </a:bodyPr>
            <a:lstStyle/>
            <a:p>
              <a:pPr algn="l" defTabSz="457200"/>
              <a:r>
                <a:rPr lang="en-US" sz="1200">
                  <a:solidFill>
                    <a:srgbClr val="000000"/>
                  </a:solidFill>
                  <a:latin typeface="Arial" charset="0"/>
                  <a:ea typeface="ＭＳ Ｐゴシック" pitchFamily="34" charset="-128"/>
                </a:rPr>
                <a:t>45 Mbit/s</a:t>
              </a:r>
            </a:p>
          </p:txBody>
        </p:sp>
      </p:grpSp>
      <p:sp>
        <p:nvSpPr>
          <p:cNvPr id="1532976" name="Rectangle 48"/>
          <p:cNvSpPr>
            <a:spLocks noChangeArrowheads="1"/>
          </p:cNvSpPr>
          <p:nvPr/>
        </p:nvSpPr>
        <p:spPr bwMode="auto">
          <a:xfrm>
            <a:off x="8356600" y="2260600"/>
            <a:ext cx="285750" cy="504825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lIns="72000" rIns="72000" anchor="ctr"/>
          <a:lstStyle/>
          <a:p>
            <a:pPr algn="l" defTabSz="457200"/>
            <a:endParaRPr lang="nb-NO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pic>
        <p:nvPicPr>
          <p:cNvPr id="1532977" name="Picture 49" descr="j040403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03500" y="3276600"/>
            <a:ext cx="606425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2978" name="Picture 50" descr="j040403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85900" y="2949575"/>
            <a:ext cx="606425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2979" name="Picture 51" descr="j040403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4025" y="3717925"/>
            <a:ext cx="606425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2980" name="Picture 52" descr="j040403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98675" y="4819650"/>
            <a:ext cx="606425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2981" name="Picture 53" descr="j040403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43350" y="3778250"/>
            <a:ext cx="606425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2982" name="Picture 54" descr="j040403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35550" y="4879975"/>
            <a:ext cx="606425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2983" name="Picture 55" descr="j040403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7725" y="3429000"/>
            <a:ext cx="606425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2984" name="Picture 56" descr="j040403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50" y="3692525"/>
            <a:ext cx="606425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2985" name="Rectangle 57"/>
          <p:cNvSpPr>
            <a:spLocks noChangeArrowheads="1"/>
          </p:cNvSpPr>
          <p:nvPr/>
        </p:nvSpPr>
        <p:spPr bwMode="auto">
          <a:xfrm>
            <a:off x="8353425" y="2733675"/>
            <a:ext cx="285750" cy="695325"/>
          </a:xfrm>
          <a:prstGeom prst="rect">
            <a:avLst/>
          </a:prstGeom>
          <a:solidFill>
            <a:srgbClr val="FFFFFF"/>
          </a:solidFill>
          <a:ln w="9525">
            <a:solidFill>
              <a:schemeClr val="bg1"/>
            </a:solidFill>
            <a:miter lim="800000"/>
            <a:headEnd/>
            <a:tailEnd/>
          </a:ln>
        </p:spPr>
        <p:txBody>
          <a:bodyPr wrap="none" lIns="72000" rIns="72000" anchor="ctr"/>
          <a:lstStyle/>
          <a:p>
            <a:pPr algn="l" defTabSz="457200"/>
            <a:endParaRPr lang="nb-NO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grpSp>
        <p:nvGrpSpPr>
          <p:cNvPr id="5" name="Group 58"/>
          <p:cNvGrpSpPr>
            <a:grpSpLocks/>
          </p:cNvGrpSpPr>
          <p:nvPr/>
        </p:nvGrpSpPr>
        <p:grpSpPr bwMode="auto">
          <a:xfrm>
            <a:off x="508000" y="3055938"/>
            <a:ext cx="2913063" cy="1676400"/>
            <a:chOff x="322" y="2059"/>
            <a:chExt cx="1835" cy="1056"/>
          </a:xfrm>
        </p:grpSpPr>
        <p:sp>
          <p:nvSpPr>
            <p:cNvPr id="24613" name="Text Box 59"/>
            <p:cNvSpPr txBox="1">
              <a:spLocks noChangeArrowheads="1"/>
            </p:cNvSpPr>
            <p:nvPr/>
          </p:nvSpPr>
          <p:spPr bwMode="auto">
            <a:xfrm>
              <a:off x="1676" y="2059"/>
              <a:ext cx="48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72000" rIns="72000">
              <a:spAutoFit/>
            </a:bodyPr>
            <a:lstStyle/>
            <a:p>
              <a:pPr algn="l" defTabSz="457200"/>
              <a:r>
                <a:rPr lang="en-US" sz="1400">
                  <a:solidFill>
                    <a:srgbClr val="000000"/>
                  </a:solidFill>
                  <a:latin typeface="Arial" charset="0"/>
                  <a:ea typeface="ＭＳ Ｐゴシック" pitchFamily="34" charset="-128"/>
                </a:rPr>
                <a:t>6 Mbit/s</a:t>
              </a:r>
            </a:p>
          </p:txBody>
        </p:sp>
        <p:sp>
          <p:nvSpPr>
            <p:cNvPr id="24614" name="Text Box 60"/>
            <p:cNvSpPr txBox="1">
              <a:spLocks noChangeArrowheads="1"/>
            </p:cNvSpPr>
            <p:nvPr/>
          </p:nvSpPr>
          <p:spPr bwMode="auto">
            <a:xfrm>
              <a:off x="1392" y="2231"/>
              <a:ext cx="481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72000" rIns="72000">
              <a:spAutoFit/>
            </a:bodyPr>
            <a:lstStyle/>
            <a:p>
              <a:pPr algn="l" defTabSz="457200"/>
              <a:r>
                <a:rPr lang="en-US" sz="1400">
                  <a:solidFill>
                    <a:srgbClr val="000000"/>
                  </a:solidFill>
                  <a:latin typeface="Arial" charset="0"/>
                  <a:ea typeface="ＭＳ Ｐゴシック" pitchFamily="34" charset="-128"/>
                </a:rPr>
                <a:t>3 Mbit/s</a:t>
              </a:r>
            </a:p>
          </p:txBody>
        </p:sp>
        <p:sp>
          <p:nvSpPr>
            <p:cNvPr id="24615" name="Text Box 61"/>
            <p:cNvSpPr txBox="1">
              <a:spLocks noChangeArrowheads="1"/>
            </p:cNvSpPr>
            <p:nvPr/>
          </p:nvSpPr>
          <p:spPr bwMode="auto">
            <a:xfrm>
              <a:off x="942" y="2511"/>
              <a:ext cx="57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72000" rIns="72000">
              <a:spAutoFit/>
            </a:bodyPr>
            <a:lstStyle/>
            <a:p>
              <a:pPr algn="l" defTabSz="457200"/>
              <a:r>
                <a:rPr lang="en-US" sz="1400">
                  <a:solidFill>
                    <a:srgbClr val="000000"/>
                  </a:solidFill>
                  <a:latin typeface="Arial" charset="0"/>
                  <a:ea typeface="ＭＳ Ｐゴシック" pitchFamily="34" charset="-128"/>
                </a:rPr>
                <a:t>1.2 Mbit/s</a:t>
              </a:r>
            </a:p>
          </p:txBody>
        </p:sp>
        <p:sp>
          <p:nvSpPr>
            <p:cNvPr id="24616" name="Text Box 62"/>
            <p:cNvSpPr txBox="1">
              <a:spLocks noChangeArrowheads="1"/>
            </p:cNvSpPr>
            <p:nvPr/>
          </p:nvSpPr>
          <p:spPr bwMode="auto">
            <a:xfrm>
              <a:off x="322" y="2923"/>
              <a:ext cx="574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72000" rIns="72000">
              <a:spAutoFit/>
            </a:bodyPr>
            <a:lstStyle/>
            <a:p>
              <a:pPr algn="l" defTabSz="457200"/>
              <a:r>
                <a:rPr lang="en-US" sz="1400">
                  <a:solidFill>
                    <a:srgbClr val="000000"/>
                  </a:solidFill>
                  <a:latin typeface="Arial" charset="0"/>
                  <a:ea typeface="ＭＳ Ｐゴシック" pitchFamily="34" charset="-128"/>
                </a:rPr>
                <a:t>0.3 Mbit/s</a:t>
              </a:r>
            </a:p>
          </p:txBody>
        </p:sp>
      </p:grpSp>
      <p:grpSp>
        <p:nvGrpSpPr>
          <p:cNvPr id="6" name="Group 63"/>
          <p:cNvGrpSpPr>
            <a:grpSpLocks/>
          </p:cNvGrpSpPr>
          <p:nvPr/>
        </p:nvGrpSpPr>
        <p:grpSpPr bwMode="auto">
          <a:xfrm>
            <a:off x="8274050" y="1847850"/>
            <a:ext cx="403225" cy="2187575"/>
            <a:chOff x="5032" y="882"/>
            <a:chExt cx="254" cy="1378"/>
          </a:xfrm>
        </p:grpSpPr>
        <p:sp>
          <p:nvSpPr>
            <p:cNvPr id="24607" name="Line 64"/>
            <p:cNvSpPr>
              <a:spLocks noChangeShapeType="1"/>
            </p:cNvSpPr>
            <p:nvPr/>
          </p:nvSpPr>
          <p:spPr bwMode="auto">
            <a:xfrm>
              <a:off x="5040" y="882"/>
              <a:ext cx="246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prstDash val="sysDot"/>
              <a:round/>
              <a:headEnd/>
              <a:tailEnd/>
            </a:ln>
          </p:spPr>
          <p:txBody>
            <a:bodyPr wrap="none" lIns="72000" rIns="72000" anchor="ctr"/>
            <a:lstStyle/>
            <a:p>
              <a:pPr algn="l" defTabSz="457200"/>
              <a:endParaRPr lang="nb-NO">
                <a:solidFill>
                  <a:srgbClr val="000000"/>
                </a:solidFill>
                <a:latin typeface="Arial" pitchFamily="34" charset="0"/>
                <a:ea typeface="ＭＳ Ｐゴシック" pitchFamily="34" charset="-128"/>
              </a:endParaRPr>
            </a:p>
          </p:txBody>
        </p:sp>
        <p:grpSp>
          <p:nvGrpSpPr>
            <p:cNvPr id="7" name="Group 65"/>
            <p:cNvGrpSpPr>
              <a:grpSpLocks/>
            </p:cNvGrpSpPr>
            <p:nvPr/>
          </p:nvGrpSpPr>
          <p:grpSpPr bwMode="auto">
            <a:xfrm>
              <a:off x="5032" y="1214"/>
              <a:ext cx="252" cy="1046"/>
              <a:chOff x="5032" y="1214"/>
              <a:chExt cx="252" cy="1046"/>
            </a:xfrm>
          </p:grpSpPr>
          <p:sp>
            <p:nvSpPr>
              <p:cNvPr id="24609" name="Line 66"/>
              <p:cNvSpPr>
                <a:spLocks noChangeShapeType="1"/>
              </p:cNvSpPr>
              <p:nvPr/>
            </p:nvSpPr>
            <p:spPr bwMode="auto">
              <a:xfrm>
                <a:off x="5032" y="1552"/>
                <a:ext cx="246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wrap="none" lIns="72000" rIns="72000" anchor="ctr"/>
              <a:lstStyle/>
              <a:p>
                <a:pPr algn="l" defTabSz="457200"/>
                <a:endParaRPr lang="nb-NO">
                  <a:solidFill>
                    <a:srgbClr val="000000"/>
                  </a:solidFill>
                  <a:latin typeface="Arial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24610" name="Line 67"/>
              <p:cNvSpPr>
                <a:spLocks noChangeShapeType="1"/>
              </p:cNvSpPr>
              <p:nvPr/>
            </p:nvSpPr>
            <p:spPr bwMode="auto">
              <a:xfrm>
                <a:off x="5038" y="2260"/>
                <a:ext cx="246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wrap="none" lIns="72000" rIns="72000" anchor="ctr"/>
              <a:lstStyle/>
              <a:p>
                <a:pPr algn="l" defTabSz="457200"/>
                <a:endParaRPr lang="nb-NO">
                  <a:solidFill>
                    <a:srgbClr val="000000"/>
                  </a:solidFill>
                  <a:latin typeface="Arial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24611" name="Line 68"/>
              <p:cNvSpPr>
                <a:spLocks noChangeShapeType="1"/>
              </p:cNvSpPr>
              <p:nvPr/>
            </p:nvSpPr>
            <p:spPr bwMode="auto">
              <a:xfrm>
                <a:off x="5036" y="1892"/>
                <a:ext cx="246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wrap="none" lIns="72000" rIns="72000" anchor="ctr"/>
              <a:lstStyle/>
              <a:p>
                <a:pPr algn="l" defTabSz="457200"/>
                <a:endParaRPr lang="nb-NO">
                  <a:solidFill>
                    <a:srgbClr val="000000"/>
                  </a:solidFill>
                  <a:latin typeface="Arial" pitchFamily="34" charset="0"/>
                  <a:ea typeface="ＭＳ Ｐゴシック" pitchFamily="34" charset="-128"/>
                </a:endParaRPr>
              </a:p>
            </p:txBody>
          </p:sp>
          <p:sp>
            <p:nvSpPr>
              <p:cNvPr id="24612" name="Line 69"/>
              <p:cNvSpPr>
                <a:spLocks noChangeShapeType="1"/>
              </p:cNvSpPr>
              <p:nvPr/>
            </p:nvSpPr>
            <p:spPr bwMode="auto">
              <a:xfrm>
                <a:off x="5036" y="1214"/>
                <a:ext cx="246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prstDash val="sysDot"/>
                <a:round/>
                <a:headEnd/>
                <a:tailEnd/>
              </a:ln>
            </p:spPr>
            <p:txBody>
              <a:bodyPr wrap="none" lIns="72000" rIns="72000" anchor="ctr"/>
              <a:lstStyle/>
              <a:p>
                <a:pPr algn="l" defTabSz="457200"/>
                <a:endParaRPr lang="nb-NO">
                  <a:solidFill>
                    <a:srgbClr val="000000"/>
                  </a:solidFill>
                  <a:latin typeface="Arial" pitchFamily="34" charset="0"/>
                  <a:ea typeface="ＭＳ Ｐゴシック" pitchFamily="34" charset="-128"/>
                </a:endParaRPr>
              </a:p>
            </p:txBody>
          </p:sp>
        </p:grpSp>
      </p:grpSp>
      <p:sp>
        <p:nvSpPr>
          <p:cNvPr id="70" name="TekstSylinder 69"/>
          <p:cNvSpPr txBox="1"/>
          <p:nvPr/>
        </p:nvSpPr>
        <p:spPr>
          <a:xfrm>
            <a:off x="1618741" y="5712737"/>
            <a:ext cx="58466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457200"/>
            <a:r>
              <a:rPr lang="en-US" sz="1800" dirty="0" smtClean="0">
                <a:solidFill>
                  <a:srgbClr val="0099FF"/>
                </a:solidFill>
                <a:latin typeface="Arial" pitchFamily="34" charset="0"/>
                <a:ea typeface="ＭＳ Ｐゴシック" pitchFamily="34" charset="-128"/>
              </a:rPr>
              <a:t>Download data rates depends on distance to base station as well as number of simultaneous users</a:t>
            </a:r>
            <a:endParaRPr lang="en-US" sz="1800" dirty="0">
              <a:solidFill>
                <a:srgbClr val="000000"/>
              </a:solidFill>
              <a:latin typeface="Arial" pitchFamily="34" charset="0"/>
              <a:ea typeface="ＭＳ Ｐゴシック" pitchFamily="34" charset="-128"/>
            </a:endParaRPr>
          </a:p>
        </p:txBody>
      </p:sp>
      <p:pic>
        <p:nvPicPr>
          <p:cNvPr id="71" name="Bilde 1" descr="DSC05303.JPG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0" y="727094"/>
            <a:ext cx="3162300" cy="210502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5884498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29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329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329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29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5329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29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5329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5329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85185E-6 L -0.02605 0.07639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5329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00" y="3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2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532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604 0.07639 L -0.07396 0.15556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15329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00" y="4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2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5329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2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329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329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2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5329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5329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500"/>
                            </p:stCondLst>
                            <p:childTnLst>
                              <p:par>
                                <p:cTn id="55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2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5329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5329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000"/>
                            </p:stCondLst>
                            <p:childTnLst>
                              <p:par>
                                <p:cTn id="60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2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5329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5329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500"/>
                            </p:stCondLst>
                            <p:childTnLst>
                              <p:par>
                                <p:cTn id="65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2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5329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5329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000"/>
                            </p:stCondLst>
                            <p:childTnLst>
                              <p:par>
                                <p:cTn id="70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2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5329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5329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500"/>
                            </p:stCondLst>
                            <p:childTnLst>
                              <p:par>
                                <p:cTn id="75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2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5329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5329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000"/>
                            </p:stCondLst>
                            <p:childTnLst>
                              <p:par>
                                <p:cTn id="80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2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15329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5329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500"/>
                            </p:stCondLst>
                            <p:childTnLst>
                              <p:par>
                                <p:cTn id="85" presetID="22" presetClass="entr" presetSubtype="1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2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15329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6000"/>
                            </p:stCondLst>
                            <p:childTnLst>
                              <p:par>
                                <p:cTn id="89" presetID="22" presetClass="entr" presetSubtype="1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7500"/>
                            </p:stCondLst>
                            <p:childTnLst>
                              <p:par>
                                <p:cTn id="93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2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2968" grpId="0" animBg="1"/>
      <p:bldP spid="1532970" grpId="0" animBg="1"/>
      <p:bldP spid="1532976" grpId="0" animBg="1"/>
      <p:bldP spid="1532985" grpId="0" animBg="1"/>
      <p:bldP spid="7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5000" y="0"/>
            <a:ext cx="5457042" cy="914400"/>
          </a:xfrm>
        </p:spPr>
        <p:txBody>
          <a:bodyPr/>
          <a:lstStyle/>
          <a:p>
            <a:r>
              <a:rPr lang="hu-HU" sz="2400" dirty="0" err="1" smtClean="0">
                <a:solidFill>
                  <a:schemeClr val="tx1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High</a:t>
            </a:r>
            <a:r>
              <a:rPr lang="hu-HU" sz="2400" dirty="0" smtClean="0">
                <a:solidFill>
                  <a:schemeClr val="tx1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 </a:t>
            </a:r>
            <a:r>
              <a:rPr lang="hu-HU" sz="2400" dirty="0" err="1" smtClean="0">
                <a:solidFill>
                  <a:schemeClr val="tx1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level</a:t>
            </a:r>
            <a:r>
              <a:rPr lang="hu-HU" sz="2400" dirty="0" smtClean="0">
                <a:solidFill>
                  <a:schemeClr val="tx1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 </a:t>
            </a:r>
            <a:r>
              <a:rPr lang="hu-HU" sz="2400" dirty="0" err="1" smtClean="0">
                <a:solidFill>
                  <a:schemeClr val="tx1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long-term</a:t>
            </a:r>
            <a:r>
              <a:rPr lang="hu-HU" sz="2400" dirty="0" smtClean="0">
                <a:solidFill>
                  <a:schemeClr val="tx1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 Network </a:t>
            </a:r>
            <a:r>
              <a:rPr lang="hu-HU" sz="2400" dirty="0" err="1" smtClean="0">
                <a:solidFill>
                  <a:schemeClr val="tx1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Dimensioning</a:t>
            </a:r>
            <a:r>
              <a:rPr lang="hu-HU" sz="2400" dirty="0" smtClean="0">
                <a:solidFill>
                  <a:schemeClr val="tx1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 </a:t>
            </a:r>
            <a:r>
              <a:rPr lang="hu-HU" sz="2400" dirty="0" err="1" smtClean="0">
                <a:solidFill>
                  <a:schemeClr val="tx1"/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Excercise</a:t>
            </a:r>
            <a:endParaRPr lang="hu-HU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Content Placeholder 14"/>
          <p:cNvSpPr>
            <a:spLocks noGrp="1"/>
          </p:cNvSpPr>
          <p:nvPr>
            <p:ph idx="1"/>
          </p:nvPr>
        </p:nvSpPr>
        <p:spPr>
          <a:xfrm>
            <a:off x="2443296" y="1413158"/>
            <a:ext cx="3339937" cy="439387"/>
          </a:xfrm>
          <a:solidFill>
            <a:schemeClr val="accent1">
              <a:lumMod val="20000"/>
              <a:lumOff val="80000"/>
            </a:schemeClr>
          </a:solidFill>
        </p:spPr>
        <p:txBody>
          <a:bodyPr anchor="ctr"/>
          <a:lstStyle/>
          <a:p>
            <a:pPr algn="ctr">
              <a:buNone/>
            </a:pPr>
            <a:r>
              <a:rPr lang="hu-HU" sz="1600" b="1" dirty="0" err="1" smtClean="0">
                <a:latin typeface="Arial" pitchFamily="34" charset="0"/>
                <a:cs typeface="Arial" pitchFamily="34" charset="0"/>
              </a:rPr>
              <a:t>Coverage</a:t>
            </a:r>
            <a:r>
              <a:rPr lang="hu-HU" sz="1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hu-HU" sz="1600" b="1" dirty="0" err="1" smtClean="0">
                <a:latin typeface="Arial" pitchFamily="34" charset="0"/>
                <a:cs typeface="Arial" pitchFamily="34" charset="0"/>
              </a:rPr>
              <a:t>planning</a:t>
            </a:r>
            <a:endParaRPr lang="hu-HU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" name="Oval 30"/>
          <p:cNvSpPr/>
          <p:nvPr/>
        </p:nvSpPr>
        <p:spPr bwMode="auto">
          <a:xfrm>
            <a:off x="8640000" y="0"/>
            <a:ext cx="504000" cy="504000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hu-HU" dirty="0" smtClean="0">
                <a:solidFill>
                  <a:schemeClr val="bg1"/>
                </a:solidFill>
              </a:rPr>
              <a:t>4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.</a:t>
            </a:r>
          </a:p>
        </p:txBody>
      </p:sp>
      <p:sp>
        <p:nvSpPr>
          <p:cNvPr id="19" name="Oval 18"/>
          <p:cNvSpPr/>
          <p:nvPr/>
        </p:nvSpPr>
        <p:spPr bwMode="auto">
          <a:xfrm>
            <a:off x="2291887" y="1460659"/>
            <a:ext cx="427512" cy="296883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u-H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I.</a:t>
            </a:r>
          </a:p>
        </p:txBody>
      </p:sp>
      <p:sp>
        <p:nvSpPr>
          <p:cNvPr id="20" name="Content Placeholder 14"/>
          <p:cNvSpPr txBox="1">
            <a:spLocks/>
          </p:cNvSpPr>
          <p:nvPr/>
        </p:nvSpPr>
        <p:spPr bwMode="auto">
          <a:xfrm>
            <a:off x="2453190" y="3572447"/>
            <a:ext cx="3353793" cy="43938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>
                <a:srgbClr val="27AAD9"/>
              </a:buClr>
              <a:buSzTx/>
              <a:buFontTx/>
              <a:buNone/>
              <a:tabLst/>
              <a:defRPr/>
            </a:pPr>
            <a:r>
              <a:rPr kumimoji="0" lang="hu-HU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Capacity</a:t>
            </a:r>
            <a:r>
              <a:rPr kumimoji="0" lang="hu-HU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hu-HU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planning</a:t>
            </a:r>
            <a:endParaRPr kumimoji="0" lang="hu-HU" sz="16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2301781" y="3619948"/>
            <a:ext cx="427512" cy="296883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u-H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II.</a:t>
            </a:r>
          </a:p>
        </p:txBody>
      </p:sp>
      <p:sp>
        <p:nvSpPr>
          <p:cNvPr id="22" name="Content Placeholder 14"/>
          <p:cNvSpPr txBox="1">
            <a:spLocks/>
          </p:cNvSpPr>
          <p:nvPr/>
        </p:nvSpPr>
        <p:spPr bwMode="auto">
          <a:xfrm>
            <a:off x="2474964" y="5518006"/>
            <a:ext cx="3332019" cy="43938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>
                <a:srgbClr val="27AAD9"/>
              </a:buClr>
              <a:buSzTx/>
              <a:buFontTx/>
              <a:buNone/>
              <a:tabLst/>
              <a:defRPr/>
            </a:pPr>
            <a:r>
              <a:rPr kumimoji="0" lang="hu-HU" sz="16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Financial </a:t>
            </a:r>
            <a:r>
              <a:rPr kumimoji="0" lang="hu-HU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implications</a:t>
            </a:r>
            <a:endParaRPr kumimoji="0" lang="hu-HU" sz="16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24" name="Oval 23"/>
          <p:cNvSpPr/>
          <p:nvPr/>
        </p:nvSpPr>
        <p:spPr bwMode="auto">
          <a:xfrm>
            <a:off x="2323554" y="5565507"/>
            <a:ext cx="427512" cy="296883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u-H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III.</a:t>
            </a:r>
          </a:p>
        </p:txBody>
      </p:sp>
      <p:sp>
        <p:nvSpPr>
          <p:cNvPr id="25" name="Rectangle 24"/>
          <p:cNvSpPr/>
          <p:nvPr/>
        </p:nvSpPr>
        <p:spPr bwMode="auto">
          <a:xfrm>
            <a:off x="6163242" y="1401288"/>
            <a:ext cx="2826327" cy="1935678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5720" rIns="36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hu-HU" sz="1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</a:rPr>
              <a:t> </a:t>
            </a:r>
            <a:r>
              <a:rPr kumimoji="0" lang="hu-HU" sz="14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Cell</a:t>
            </a:r>
            <a:r>
              <a:rPr kumimoji="0" lang="hu-HU" sz="1400" b="0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hu-HU" sz="1400" b="0" i="0" u="none" strike="noStrike" cap="none" normalizeH="0" dirty="0" err="1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edge</a:t>
            </a:r>
            <a:r>
              <a:rPr kumimoji="0" lang="hu-HU" sz="1400" b="0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hu-HU" sz="1400" b="0" i="0" u="none" strike="noStrike" cap="none" normalizeH="0" dirty="0" err="1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perf</a:t>
            </a:r>
            <a:r>
              <a:rPr kumimoji="0" lang="hu-HU" sz="1400" b="0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. (DL/UL </a:t>
            </a:r>
            <a:r>
              <a:rPr kumimoji="0" lang="hu-HU" sz="1400" b="0" i="0" u="none" strike="noStrike" cap="none" normalizeH="0" dirty="0" err="1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throughput</a:t>
            </a:r>
            <a:r>
              <a:rPr kumimoji="0" lang="hu-HU" sz="1400" b="0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)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hu-HU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hu-HU" sz="1400" dirty="0" err="1" smtClean="0">
                <a:latin typeface="Arial" pitchFamily="34" charset="0"/>
                <a:cs typeface="Arial" pitchFamily="34" charset="0"/>
              </a:rPr>
              <a:t>Indoor</a:t>
            </a:r>
            <a:r>
              <a:rPr lang="hu-HU" sz="1400" dirty="0" smtClean="0">
                <a:latin typeface="Arial" pitchFamily="34" charset="0"/>
                <a:cs typeface="Arial" pitchFamily="34" charset="0"/>
              </a:rPr>
              <a:t>/</a:t>
            </a:r>
            <a:r>
              <a:rPr lang="hu-HU" sz="1400" dirty="0" err="1" smtClean="0">
                <a:latin typeface="Arial" pitchFamily="34" charset="0"/>
                <a:cs typeface="Arial" pitchFamily="34" charset="0"/>
              </a:rPr>
              <a:t>Outdoor</a:t>
            </a:r>
            <a:endParaRPr lang="hu-HU" sz="1400" dirty="0" smtClean="0">
              <a:latin typeface="Arial" pitchFamily="34" charset="0"/>
              <a:cs typeface="Arial" pitchFamily="34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hu-HU" sz="1400" b="0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hu-HU" sz="1400" b="0" i="0" u="none" strike="noStrike" cap="none" normalizeH="0" dirty="0" err="1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Select</a:t>
            </a:r>
            <a:r>
              <a:rPr kumimoji="0" lang="hu-HU" sz="1400" b="0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hu-HU" sz="1400" b="0" i="0" u="none" strike="noStrike" cap="none" normalizeH="0" dirty="0" err="1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the</a:t>
            </a:r>
            <a:r>
              <a:rPr kumimoji="0" lang="hu-HU" sz="1400" b="0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hu-HU" sz="1400" b="0" i="0" u="none" strike="noStrike" cap="none" normalizeH="0" dirty="0" err="1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freq</a:t>
            </a:r>
            <a:r>
              <a:rPr kumimoji="0" lang="hu-HU" sz="1400" b="0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. </a:t>
            </a:r>
            <a:r>
              <a:rPr kumimoji="0" lang="hu-HU" sz="1400" b="0" i="0" u="none" strike="noStrike" cap="none" normalizeH="0" dirty="0" err="1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band</a:t>
            </a:r>
            <a:endParaRPr kumimoji="0" lang="hu-HU" sz="1400" b="0" i="0" u="none" strike="noStrike" cap="none" normalizeH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hu-HU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hu-HU" sz="1400" dirty="0" err="1" smtClean="0">
                <a:latin typeface="Arial" pitchFamily="34" charset="0"/>
                <a:cs typeface="Arial" pitchFamily="34" charset="0"/>
              </a:rPr>
              <a:t>Greenfield</a:t>
            </a:r>
            <a:r>
              <a:rPr lang="hu-HU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hu-HU" sz="1400" dirty="0" err="1" smtClean="0">
                <a:latin typeface="Arial" pitchFamily="34" charset="0"/>
                <a:cs typeface="Arial" pitchFamily="34" charset="0"/>
              </a:rPr>
              <a:t>or</a:t>
            </a:r>
            <a:r>
              <a:rPr lang="hu-HU" sz="1400" dirty="0" smtClean="0">
                <a:latin typeface="Arial" pitchFamily="34" charset="0"/>
                <a:cs typeface="Arial" pitchFamily="34" charset="0"/>
              </a:rPr>
              <a:t> Upgrade </a:t>
            </a:r>
            <a:r>
              <a:rPr lang="hu-HU" sz="1400" dirty="0" err="1" smtClean="0">
                <a:latin typeface="Arial" pitchFamily="34" charset="0"/>
                <a:cs typeface="Arial" pitchFamily="34" charset="0"/>
              </a:rPr>
              <a:t>scenario</a:t>
            </a:r>
            <a:endParaRPr lang="hu-HU" sz="1400" dirty="0" smtClean="0">
              <a:latin typeface="Arial" pitchFamily="34" charset="0"/>
              <a:cs typeface="Arial" pitchFamily="34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hu-HU" sz="1400" b="0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lang="hu-HU" sz="1400" dirty="0" err="1" smtClean="0">
                <a:latin typeface="Arial" pitchFamily="34" charset="0"/>
                <a:cs typeface="Arial" pitchFamily="34" charset="0"/>
              </a:rPr>
              <a:t>Rollout</a:t>
            </a:r>
            <a:r>
              <a:rPr lang="hu-HU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hu-HU" sz="1400" dirty="0" err="1" smtClean="0">
                <a:latin typeface="Arial" pitchFamily="34" charset="0"/>
                <a:cs typeface="Arial" pitchFamily="34" charset="0"/>
              </a:rPr>
              <a:t>speed</a:t>
            </a:r>
            <a:endParaRPr lang="hu-HU" sz="1400" dirty="0" smtClean="0">
              <a:latin typeface="Arial" pitchFamily="34" charset="0"/>
              <a:cs typeface="Arial" pitchFamily="34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hu-HU" sz="1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hu-HU" sz="14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Where</a:t>
            </a:r>
            <a:r>
              <a:rPr kumimoji="0" lang="hu-HU" sz="1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hu-HU" sz="14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to</a:t>
            </a:r>
            <a:r>
              <a:rPr kumimoji="0" lang="hu-HU" sz="1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hu-HU" sz="14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build</a:t>
            </a:r>
            <a:r>
              <a:rPr kumimoji="0" lang="hu-HU" sz="1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, </a:t>
            </a:r>
            <a:r>
              <a:rPr kumimoji="0" lang="hu-HU" sz="14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area</a:t>
            </a:r>
            <a:r>
              <a:rPr kumimoji="0" lang="hu-HU" sz="1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hu-HU" sz="14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prioritization</a:t>
            </a:r>
            <a:endParaRPr lang="hu-HU" sz="1400" dirty="0" smtClean="0">
              <a:latin typeface="Arial" pitchFamily="34" charset="0"/>
              <a:cs typeface="Arial" pitchFamily="34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hu-HU" sz="1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</a:rPr>
              <a:t> </a:t>
            </a:r>
            <a:r>
              <a:rPr kumimoji="0" lang="hu-HU" sz="1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Antenna </a:t>
            </a:r>
            <a:r>
              <a:rPr kumimoji="0" lang="hu-HU" sz="14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types</a:t>
            </a:r>
            <a:r>
              <a:rPr kumimoji="0" lang="hu-HU" sz="1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, link</a:t>
            </a:r>
            <a:r>
              <a:rPr kumimoji="0" lang="hu-HU" sz="1400" b="0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hu-HU" sz="1400" b="0" i="0" u="none" strike="noStrike" cap="none" normalizeH="0" dirty="0" err="1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budget</a:t>
            </a:r>
            <a:endParaRPr kumimoji="0" lang="hu-HU" sz="1400" b="0" i="0" u="none" strike="noStrike" cap="none" normalizeH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Oval 25"/>
          <p:cNvSpPr/>
          <p:nvPr/>
        </p:nvSpPr>
        <p:spPr bwMode="auto">
          <a:xfrm>
            <a:off x="641267" y="890650"/>
            <a:ext cx="5118265" cy="439387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u-H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Business </a:t>
            </a:r>
            <a:r>
              <a:rPr kumimoji="0" lang="hu-H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Demand</a:t>
            </a:r>
            <a:r>
              <a:rPr kumimoji="0" lang="hu-H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hu-H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for</a:t>
            </a:r>
            <a:r>
              <a:rPr kumimoji="0" lang="hu-H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3 </a:t>
            </a:r>
            <a:r>
              <a:rPr kumimoji="0" lang="hu-HU" sz="16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years</a:t>
            </a:r>
            <a:endParaRPr kumimoji="0" lang="hu-H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8" name="Rectangle 27"/>
          <p:cNvSpPr/>
          <p:nvPr/>
        </p:nvSpPr>
        <p:spPr bwMode="auto">
          <a:xfrm>
            <a:off x="6173147" y="3572489"/>
            <a:ext cx="2804598" cy="1723906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36000" tIns="45720" rIns="36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hu-HU" sz="1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hu-HU" sz="14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User</a:t>
            </a:r>
            <a:r>
              <a:rPr kumimoji="0" lang="hu-HU" sz="1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hu-HU" sz="14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number</a:t>
            </a:r>
            <a:r>
              <a:rPr kumimoji="0" lang="hu-HU" sz="1400" b="0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(SS/LS)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hu-HU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hu-HU" sz="1400" dirty="0" err="1" smtClean="0">
                <a:latin typeface="Arial" pitchFamily="34" charset="0"/>
                <a:cs typeface="Arial" pitchFamily="34" charset="0"/>
              </a:rPr>
              <a:t>Average</a:t>
            </a:r>
            <a:r>
              <a:rPr lang="hu-HU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hu-HU" sz="1400" dirty="0" err="1" smtClean="0">
                <a:latin typeface="Arial" pitchFamily="34" charset="0"/>
                <a:cs typeface="Arial" pitchFamily="34" charset="0"/>
              </a:rPr>
              <a:t>usage</a:t>
            </a:r>
            <a:r>
              <a:rPr lang="hu-HU" sz="1400" dirty="0" smtClean="0">
                <a:latin typeface="Arial" pitchFamily="34" charset="0"/>
                <a:cs typeface="Arial" pitchFamily="34" charset="0"/>
              </a:rPr>
              <a:t> (</a:t>
            </a:r>
            <a:r>
              <a:rPr lang="hu-HU" sz="1400" dirty="0" err="1" smtClean="0">
                <a:latin typeface="Arial" pitchFamily="34" charset="0"/>
                <a:cs typeface="Arial" pitchFamily="34" charset="0"/>
              </a:rPr>
              <a:t>monthly</a:t>
            </a:r>
            <a:r>
              <a:rPr lang="hu-HU" sz="14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hu-HU" sz="1400" dirty="0" err="1" smtClean="0">
                <a:latin typeface="Arial" pitchFamily="34" charset="0"/>
                <a:cs typeface="Arial" pitchFamily="34" charset="0"/>
              </a:rPr>
              <a:t>busy</a:t>
            </a:r>
            <a:r>
              <a:rPr lang="hu-HU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hu-HU" sz="1400" dirty="0" err="1" smtClean="0">
                <a:latin typeface="Arial" pitchFamily="34" charset="0"/>
                <a:cs typeface="Arial" pitchFamily="34" charset="0"/>
              </a:rPr>
              <a:t>hour</a:t>
            </a:r>
            <a:r>
              <a:rPr lang="hu-HU" sz="1400" dirty="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hu-HU" sz="1400" b="0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Total </a:t>
            </a:r>
            <a:r>
              <a:rPr kumimoji="0" lang="hu-HU" sz="1400" b="0" i="0" u="none" strike="noStrike" cap="none" normalizeH="0" dirty="0" err="1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traffic</a:t>
            </a:r>
            <a:endParaRPr kumimoji="0" lang="hu-HU" sz="1400" b="0" i="0" u="none" strike="noStrike" cap="none" normalizeH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hu-HU" sz="1400" dirty="0" smtClean="0">
                <a:latin typeface="Arial" pitchFamily="34" charset="0"/>
                <a:cs typeface="Arial" pitchFamily="34" charset="0"/>
              </a:rPr>
              <a:t> Terminal </a:t>
            </a:r>
            <a:r>
              <a:rPr lang="hu-HU" sz="1400" dirty="0" err="1" smtClean="0">
                <a:latin typeface="Arial" pitchFamily="34" charset="0"/>
                <a:cs typeface="Arial" pitchFamily="34" charset="0"/>
              </a:rPr>
              <a:t>penetration</a:t>
            </a:r>
            <a:r>
              <a:rPr lang="hu-HU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hu-HU" sz="1400" dirty="0" err="1" smtClean="0">
                <a:latin typeface="Arial" pitchFamily="34" charset="0"/>
                <a:cs typeface="Arial" pitchFamily="34" charset="0"/>
              </a:rPr>
              <a:t>development</a:t>
            </a:r>
            <a:endParaRPr lang="hu-HU" sz="1400" dirty="0" smtClean="0">
              <a:latin typeface="Arial" pitchFamily="34" charset="0"/>
              <a:cs typeface="Arial" pitchFamily="34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hu-HU" sz="1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hu-HU" sz="14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Services</a:t>
            </a:r>
            <a:endParaRPr kumimoji="0" lang="hu-HU" sz="1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hu-HU" sz="1400" dirty="0" smtClean="0">
                <a:latin typeface="Arial" pitchFamily="34" charset="0"/>
                <a:cs typeface="Arial" pitchFamily="34" charset="0"/>
              </a:rPr>
              <a:t> </a:t>
            </a:r>
            <a:endParaRPr kumimoji="0" lang="hu-HU" sz="1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9" name="Right Arrow 28"/>
          <p:cNvSpPr/>
          <p:nvPr/>
        </p:nvSpPr>
        <p:spPr bwMode="auto">
          <a:xfrm flipH="1">
            <a:off x="5854494" y="1436914"/>
            <a:ext cx="225631" cy="498764"/>
          </a:xfrm>
          <a:prstGeom prst="right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2" name="Right Arrow 31"/>
          <p:cNvSpPr/>
          <p:nvPr/>
        </p:nvSpPr>
        <p:spPr bwMode="auto">
          <a:xfrm flipH="1">
            <a:off x="5900016" y="3560615"/>
            <a:ext cx="225631" cy="498764"/>
          </a:xfrm>
          <a:prstGeom prst="right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3" name="Rectangle 32"/>
          <p:cNvSpPr/>
          <p:nvPr/>
        </p:nvSpPr>
        <p:spPr bwMode="auto">
          <a:xfrm>
            <a:off x="6185023" y="5462649"/>
            <a:ext cx="2804598" cy="116378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hu-HU" sz="1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</a:rPr>
              <a:t> </a:t>
            </a:r>
            <a:r>
              <a:rPr kumimoji="0" lang="hu-HU" sz="1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Unit </a:t>
            </a:r>
            <a:r>
              <a:rPr kumimoji="0" lang="hu-HU" sz="14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costs</a:t>
            </a:r>
            <a:endParaRPr kumimoji="0" lang="hu-HU" sz="1400" b="0" i="0" u="none" strike="noStrike" cap="none" normalizeH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hu-HU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hu-HU" sz="1400" dirty="0" err="1" smtClean="0">
                <a:latin typeface="Arial" pitchFamily="34" charset="0"/>
                <a:cs typeface="Arial" pitchFamily="34" charset="0"/>
              </a:rPr>
              <a:t>Yearly</a:t>
            </a:r>
            <a:r>
              <a:rPr lang="hu-HU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hu-HU" sz="1400" dirty="0" err="1" smtClean="0">
                <a:latin typeface="Arial" pitchFamily="34" charset="0"/>
                <a:cs typeface="Arial" pitchFamily="34" charset="0"/>
              </a:rPr>
              <a:t>budget</a:t>
            </a:r>
            <a:endParaRPr lang="hu-HU" sz="1400" dirty="0" smtClean="0">
              <a:latin typeface="Arial" pitchFamily="34" charset="0"/>
              <a:cs typeface="Arial" pitchFamily="34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hu-HU" sz="1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hu-HU" sz="14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Revenue</a:t>
            </a:r>
            <a:endParaRPr kumimoji="0" lang="hu-HU" sz="14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hu-HU" sz="1400" dirty="0" smtClean="0">
                <a:latin typeface="Arial" pitchFamily="34" charset="0"/>
                <a:cs typeface="Arial" pitchFamily="34" charset="0"/>
              </a:rPr>
              <a:t> Exchange </a:t>
            </a:r>
            <a:r>
              <a:rPr lang="hu-HU" sz="1400" dirty="0" err="1" smtClean="0">
                <a:latin typeface="Arial" pitchFamily="34" charset="0"/>
                <a:cs typeface="Arial" pitchFamily="34" charset="0"/>
              </a:rPr>
              <a:t>rate</a:t>
            </a:r>
            <a:endParaRPr lang="hu-HU" sz="1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4" name="Right Arrow 33"/>
          <p:cNvSpPr/>
          <p:nvPr/>
        </p:nvSpPr>
        <p:spPr bwMode="auto">
          <a:xfrm flipH="1">
            <a:off x="5864391" y="5484412"/>
            <a:ext cx="225631" cy="498764"/>
          </a:xfrm>
          <a:prstGeom prst="rightArrow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5" name="Down Arrow 34"/>
          <p:cNvSpPr/>
          <p:nvPr/>
        </p:nvSpPr>
        <p:spPr bwMode="auto">
          <a:xfrm>
            <a:off x="3218168" y="1935681"/>
            <a:ext cx="2161309" cy="190003"/>
          </a:xfrm>
          <a:prstGeom prst="downArrow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6" name="Rectangle 35"/>
          <p:cNvSpPr/>
          <p:nvPr/>
        </p:nvSpPr>
        <p:spPr bwMode="auto">
          <a:xfrm>
            <a:off x="2420531" y="2206832"/>
            <a:ext cx="3350826" cy="987632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hu-HU" sz="1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</a:rPr>
              <a:t> </a:t>
            </a:r>
            <a:r>
              <a:rPr kumimoji="0" lang="hu-HU" sz="12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Required</a:t>
            </a:r>
            <a:r>
              <a:rPr kumimoji="0" lang="hu-HU" sz="1200" b="0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hu-HU" sz="1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# of </a:t>
            </a:r>
            <a:r>
              <a:rPr kumimoji="0" lang="hu-HU" sz="14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new</a:t>
            </a:r>
            <a:r>
              <a:rPr kumimoji="0" lang="hu-HU" sz="1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hu-HU" sz="14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sites</a:t>
            </a:r>
            <a:r>
              <a:rPr kumimoji="0" lang="hu-HU" sz="1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hu-HU" sz="14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or</a:t>
            </a:r>
            <a:r>
              <a:rPr kumimoji="0" lang="hu-HU" sz="1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hu-HU" sz="14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upgrades</a:t>
            </a:r>
            <a:r>
              <a:rPr kumimoji="0" lang="hu-HU" sz="1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per geo-</a:t>
            </a:r>
            <a:r>
              <a:rPr kumimoji="0" lang="hu-HU" sz="1400" b="0" i="0" u="none" strike="noStrike" cap="none" normalizeH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hu-HU" sz="1400" b="0" i="0" u="none" strike="noStrike" cap="none" normalizeH="0" dirty="0" err="1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segments</a:t>
            </a:r>
            <a:endParaRPr kumimoji="0" lang="hu-HU" sz="1400" b="0" i="0" u="none" strike="noStrike" cap="none" normalizeH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hu-HU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hu-HU" sz="1400" dirty="0" err="1" smtClean="0">
                <a:latin typeface="Arial" pitchFamily="34" charset="0"/>
                <a:cs typeface="Arial" pitchFamily="34" charset="0"/>
              </a:rPr>
              <a:t>Calculated</a:t>
            </a:r>
            <a:r>
              <a:rPr lang="hu-HU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hu-HU" sz="1400" dirty="0" err="1" smtClean="0">
                <a:latin typeface="Arial" pitchFamily="34" charset="0"/>
                <a:cs typeface="Arial" pitchFamily="34" charset="0"/>
              </a:rPr>
              <a:t>level</a:t>
            </a:r>
            <a:r>
              <a:rPr lang="hu-HU" sz="1400" dirty="0" smtClean="0">
                <a:latin typeface="Arial" pitchFamily="34" charset="0"/>
                <a:cs typeface="Arial" pitchFamily="34" charset="0"/>
              </a:rPr>
              <a:t> of </a:t>
            </a:r>
            <a:r>
              <a:rPr lang="hu-HU" sz="1400" dirty="0" err="1" smtClean="0">
                <a:latin typeface="Arial" pitchFamily="34" charset="0"/>
                <a:cs typeface="Arial" pitchFamily="34" charset="0"/>
              </a:rPr>
              <a:t>coverage</a:t>
            </a:r>
            <a:endParaRPr lang="hu-HU" sz="1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Rectangle 36"/>
          <p:cNvSpPr/>
          <p:nvPr/>
        </p:nvSpPr>
        <p:spPr bwMode="auto">
          <a:xfrm>
            <a:off x="2422516" y="4235533"/>
            <a:ext cx="3384468" cy="1048985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hu-HU" sz="1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# of </a:t>
            </a:r>
            <a:r>
              <a:rPr kumimoji="0" lang="hu-HU" sz="14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sites</a:t>
            </a:r>
            <a:r>
              <a:rPr kumimoji="0" lang="hu-HU" sz="1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(</a:t>
            </a:r>
            <a:r>
              <a:rPr kumimoji="0" lang="hu-HU" sz="14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coverage</a:t>
            </a:r>
            <a:r>
              <a:rPr kumimoji="0" lang="hu-HU" sz="1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+ </a:t>
            </a:r>
            <a:r>
              <a:rPr kumimoji="0" lang="hu-HU" sz="14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capacity</a:t>
            </a:r>
            <a:r>
              <a:rPr kumimoji="0" lang="hu-HU" sz="1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) 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hu-HU" sz="1400" dirty="0" smtClean="0">
                <a:latin typeface="Arial" pitchFamily="34" charset="0"/>
                <a:cs typeface="Arial" pitchFamily="34" charset="0"/>
              </a:rPr>
              <a:t> + </a:t>
            </a:r>
            <a:r>
              <a:rPr kumimoji="0" lang="hu-HU" sz="14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Capacity</a:t>
            </a:r>
            <a:r>
              <a:rPr kumimoji="0" lang="hu-HU" sz="1400" b="0" i="0" u="none" strike="noStrike" cap="none" normalizeH="0" baseline="0" dirty="0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 </a:t>
            </a:r>
            <a:r>
              <a:rPr kumimoji="0" lang="hu-HU" sz="1400" b="0" i="0" u="none" strike="noStrike" cap="none" normalizeH="0" baseline="0" dirty="0" err="1" smtClean="0">
                <a:ln>
                  <a:noFill/>
                </a:ln>
                <a:effectLst/>
                <a:latin typeface="Arial" pitchFamily="34" charset="0"/>
                <a:cs typeface="Arial" pitchFamily="34" charset="0"/>
              </a:rPr>
              <a:t>expansions</a:t>
            </a:r>
            <a:endParaRPr kumimoji="0" lang="hu-HU" sz="1400" b="0" i="0" u="none" strike="noStrike" cap="none" normalizeH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hu-HU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hu-HU" sz="1400" dirty="0" err="1" smtClean="0">
                <a:latin typeface="Arial" pitchFamily="34" charset="0"/>
                <a:cs typeface="Arial" pitchFamily="34" charset="0"/>
              </a:rPr>
              <a:t>Transport</a:t>
            </a:r>
            <a:r>
              <a:rPr lang="hu-HU" sz="1400" dirty="0" smtClean="0">
                <a:latin typeface="Arial" pitchFamily="34" charset="0"/>
                <a:cs typeface="Arial" pitchFamily="34" charset="0"/>
              </a:rPr>
              <a:t> and </a:t>
            </a:r>
            <a:r>
              <a:rPr lang="hu-HU" sz="1400" dirty="0" err="1" smtClean="0">
                <a:latin typeface="Arial" pitchFamily="34" charset="0"/>
                <a:cs typeface="Arial" pitchFamily="34" charset="0"/>
              </a:rPr>
              <a:t>core</a:t>
            </a:r>
            <a:r>
              <a:rPr lang="hu-HU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hu-HU" sz="1400" dirty="0" err="1" smtClean="0">
                <a:latin typeface="Arial" pitchFamily="34" charset="0"/>
                <a:cs typeface="Arial" pitchFamily="34" charset="0"/>
              </a:rPr>
              <a:t>network</a:t>
            </a:r>
            <a:r>
              <a:rPr lang="hu-HU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hu-HU" sz="1400" dirty="0" err="1" smtClean="0">
                <a:latin typeface="Arial" pitchFamily="34" charset="0"/>
                <a:cs typeface="Arial" pitchFamily="34" charset="0"/>
              </a:rPr>
              <a:t>capacity</a:t>
            </a:r>
            <a:r>
              <a:rPr lang="hu-HU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hu-HU" sz="1400" dirty="0" err="1" smtClean="0">
                <a:latin typeface="Arial" pitchFamily="34" charset="0"/>
                <a:cs typeface="Arial" pitchFamily="34" charset="0"/>
              </a:rPr>
              <a:t>need</a:t>
            </a:r>
            <a:endParaRPr kumimoji="0" lang="hu-HU" sz="1400" b="0" i="0" u="none" strike="noStrike" cap="none" normalizeH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hu-HU" sz="1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Down Arrow 37"/>
          <p:cNvSpPr/>
          <p:nvPr/>
        </p:nvSpPr>
        <p:spPr bwMode="auto">
          <a:xfrm>
            <a:off x="3228062" y="4047507"/>
            <a:ext cx="2161309" cy="168232"/>
          </a:xfrm>
          <a:prstGeom prst="downArrow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9" name="Down Arrow 38"/>
          <p:cNvSpPr/>
          <p:nvPr/>
        </p:nvSpPr>
        <p:spPr bwMode="auto">
          <a:xfrm>
            <a:off x="3239934" y="3239986"/>
            <a:ext cx="2161309" cy="190003"/>
          </a:xfrm>
          <a:prstGeom prst="downArrow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0" name="Down Arrow 39"/>
          <p:cNvSpPr/>
          <p:nvPr/>
        </p:nvSpPr>
        <p:spPr bwMode="auto">
          <a:xfrm>
            <a:off x="3368584" y="5316180"/>
            <a:ext cx="2161309" cy="168232"/>
          </a:xfrm>
          <a:prstGeom prst="downArrow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1" name="Rectangle 40"/>
          <p:cNvSpPr/>
          <p:nvPr/>
        </p:nvSpPr>
        <p:spPr bwMode="auto">
          <a:xfrm>
            <a:off x="2442305" y="6030687"/>
            <a:ext cx="3352804" cy="58387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hu-HU" sz="12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</a:rPr>
              <a:t> </a:t>
            </a:r>
            <a:r>
              <a:rPr lang="hu-HU" sz="1400" dirty="0" err="1" smtClean="0">
                <a:latin typeface="Arial" pitchFamily="34" charset="0"/>
                <a:cs typeface="Arial" pitchFamily="34" charset="0"/>
              </a:rPr>
              <a:t>Yearly</a:t>
            </a:r>
            <a:r>
              <a:rPr lang="hu-HU" sz="1400" dirty="0" smtClean="0">
                <a:latin typeface="Arial" pitchFamily="34" charset="0"/>
                <a:cs typeface="Arial" pitchFamily="34" charset="0"/>
              </a:rPr>
              <a:t> CAPEX and OPEX </a:t>
            </a:r>
            <a:r>
              <a:rPr lang="hu-HU" sz="1400" dirty="0" err="1" smtClean="0">
                <a:latin typeface="Arial" pitchFamily="34" charset="0"/>
                <a:cs typeface="Arial" pitchFamily="34" charset="0"/>
              </a:rPr>
              <a:t>demand</a:t>
            </a:r>
            <a:r>
              <a:rPr lang="hu-HU" sz="1400" dirty="0" smtClean="0">
                <a:latin typeface="Arial" pitchFamily="34" charset="0"/>
                <a:cs typeface="Arial" pitchFamily="34" charset="0"/>
              </a:rPr>
              <a:t> 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lang="hu-HU" sz="14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hu-HU" sz="1400" dirty="0" err="1" smtClean="0">
                <a:latin typeface="Arial" pitchFamily="34" charset="0"/>
                <a:cs typeface="Arial" pitchFamily="34" charset="0"/>
              </a:rPr>
              <a:t>Revenue</a:t>
            </a:r>
            <a:r>
              <a:rPr lang="hu-HU" sz="1400" dirty="0" smtClean="0">
                <a:latin typeface="Arial" pitchFamily="34" charset="0"/>
                <a:cs typeface="Arial" pitchFamily="34" charset="0"/>
              </a:rPr>
              <a:t> vs. CAPEX and OPEX</a:t>
            </a:r>
          </a:p>
        </p:txBody>
      </p:sp>
      <p:cxnSp>
        <p:nvCxnSpPr>
          <p:cNvPr id="43" name="Elbow Connector 42"/>
          <p:cNvCxnSpPr/>
          <p:nvPr/>
        </p:nvCxnSpPr>
        <p:spPr bwMode="auto">
          <a:xfrm rot="16200000" flipV="1">
            <a:off x="-83152" y="3954508"/>
            <a:ext cx="4607627" cy="308710"/>
          </a:xfrm>
          <a:prstGeom prst="bentConnector3">
            <a:avLst>
              <a:gd name="adj1" fmla="val 0"/>
            </a:avLst>
          </a:prstGeom>
          <a:solidFill>
            <a:schemeClr val="accent1"/>
          </a:solidFill>
          <a:ln w="19050" cap="flat" cmpd="sng" algn="ctr">
            <a:solidFill>
              <a:srgbClr val="990033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3074" name="Picture 2" descr="https://encrypted-tbn2.gstatic.com/images?q=tbn:ANd9GcThMe5UzQrrHOb4VNzMEROROGqwWwg604tfODIenKoaNOFppfOjjvmmFxo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25" y="1425039"/>
            <a:ext cx="1935678" cy="1531918"/>
          </a:xfrm>
          <a:prstGeom prst="rect">
            <a:avLst/>
          </a:prstGeom>
          <a:noFill/>
        </p:spPr>
      </p:pic>
      <p:pic>
        <p:nvPicPr>
          <p:cNvPr id="3076" name="Picture 4" descr="https://encrypted-tbn3.gstatic.com/images?q=tbn:ANd9GcR9Smry-qHlHgMoNqwJaJvtGThjYBpOVfYOUsBd1yo2qX4wTtLjry1RYn8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0577" y="5404324"/>
            <a:ext cx="1428750" cy="1076326"/>
          </a:xfrm>
          <a:prstGeom prst="rect">
            <a:avLst/>
          </a:prstGeom>
          <a:noFill/>
        </p:spPr>
      </p:pic>
      <p:pic>
        <p:nvPicPr>
          <p:cNvPr id="49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9375" y="3586348"/>
            <a:ext cx="1864428" cy="1381881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5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9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uiExpand="1" build="p" animBg="1"/>
      <p:bldP spid="19" grpId="0" animBg="1"/>
      <p:bldP spid="20" grpId="0" animBg="1"/>
      <p:bldP spid="21" grpId="0" animBg="1"/>
      <p:bldP spid="22" grpId="0" animBg="1"/>
      <p:bldP spid="24" grpId="0" animBg="1"/>
      <p:bldP spid="25" grpId="0" animBg="1"/>
      <p:bldP spid="28" grpId="0" animBg="1"/>
      <p:bldP spid="29" grpId="0" animBg="1"/>
      <p:bldP spid="32" grpId="0" animBg="1"/>
      <p:bldP spid="33" grpId="0" animBg="1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1881" y="855023"/>
            <a:ext cx="4928259" cy="380011"/>
          </a:xfrm>
        </p:spPr>
        <p:txBody>
          <a:bodyPr lIns="0" rIns="0"/>
          <a:lstStyle/>
          <a:p>
            <a:pPr>
              <a:buNone/>
            </a:pPr>
            <a:r>
              <a:rPr lang="hu-HU" dirty="0" err="1" smtClean="0"/>
              <a:t>Calculation</a:t>
            </a:r>
            <a:r>
              <a:rPr lang="hu-HU" dirty="0" smtClean="0"/>
              <a:t> of </a:t>
            </a:r>
            <a:r>
              <a:rPr lang="hu-HU" dirty="0" err="1" smtClean="0"/>
              <a:t>the</a:t>
            </a:r>
            <a:r>
              <a:rPr lang="hu-HU" dirty="0" smtClean="0"/>
              <a:t> </a:t>
            </a:r>
            <a:r>
              <a:rPr lang="hu-HU" dirty="0" err="1" smtClean="0"/>
              <a:t>required</a:t>
            </a:r>
            <a:r>
              <a:rPr lang="hu-HU" dirty="0" smtClean="0"/>
              <a:t> site </a:t>
            </a:r>
            <a:r>
              <a:rPr lang="hu-HU" dirty="0" err="1" smtClean="0"/>
              <a:t>number</a:t>
            </a:r>
            <a:endParaRPr lang="hu-HU" dirty="0"/>
          </a:p>
        </p:txBody>
      </p:sp>
      <p:sp>
        <p:nvSpPr>
          <p:cNvPr id="4" name="Content Placeholder 14"/>
          <p:cNvSpPr txBox="1">
            <a:spLocks/>
          </p:cNvSpPr>
          <p:nvPr/>
        </p:nvSpPr>
        <p:spPr bwMode="auto">
          <a:xfrm>
            <a:off x="151409" y="0"/>
            <a:ext cx="3743697" cy="6056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>
                <a:srgbClr val="27AAD9"/>
              </a:buClr>
              <a:buSzTx/>
              <a:buFontTx/>
              <a:buNone/>
              <a:tabLst/>
              <a:defRPr/>
            </a:pPr>
            <a:r>
              <a:rPr kumimoji="0" lang="hu-HU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Coverage</a:t>
            </a:r>
            <a:r>
              <a:rPr kumimoji="0" lang="hu-H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hu-HU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planning</a:t>
            </a:r>
            <a:endParaRPr kumimoji="0" lang="hu-HU" sz="2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" name="Oval 4"/>
          <p:cNvSpPr/>
          <p:nvPr/>
        </p:nvSpPr>
        <p:spPr bwMode="auto">
          <a:xfrm>
            <a:off x="-1" y="47501"/>
            <a:ext cx="475013" cy="403761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u-H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I.</a:t>
            </a:r>
          </a:p>
        </p:txBody>
      </p:sp>
      <p:grpSp>
        <p:nvGrpSpPr>
          <p:cNvPr id="31" name="Group 30"/>
          <p:cNvGrpSpPr/>
          <p:nvPr/>
        </p:nvGrpSpPr>
        <p:grpSpPr>
          <a:xfrm>
            <a:off x="8033661" y="3943765"/>
            <a:ext cx="811479" cy="763769"/>
            <a:chOff x="6442365" y="4221855"/>
            <a:chExt cx="811479" cy="763769"/>
          </a:xfrm>
        </p:grpSpPr>
        <p:sp>
          <p:nvSpPr>
            <p:cNvPr id="11" name="Hexagon 10"/>
            <p:cNvSpPr/>
            <p:nvPr/>
          </p:nvSpPr>
          <p:spPr bwMode="auto">
            <a:xfrm>
              <a:off x="6442365" y="4447277"/>
              <a:ext cx="445324" cy="362197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hu-HU" sz="1200" b="0" i="0" u="none" strike="noStrike" cap="none" normalizeH="0" baseline="0" dirty="0" smtClean="0">
                  <a:ln>
                    <a:noFill/>
                  </a:ln>
                  <a:solidFill>
                    <a:srgbClr val="00B050"/>
                  </a:solidFill>
                  <a:effectLst/>
                  <a:latin typeface="Times New Roman" pitchFamily="18" charset="0"/>
                </a:rPr>
                <a:t>L2600</a:t>
              </a:r>
            </a:p>
          </p:txBody>
        </p:sp>
        <p:sp>
          <p:nvSpPr>
            <p:cNvPr id="12" name="Hexagon 11"/>
            <p:cNvSpPr/>
            <p:nvPr/>
          </p:nvSpPr>
          <p:spPr bwMode="auto">
            <a:xfrm>
              <a:off x="6808520" y="4279043"/>
              <a:ext cx="445324" cy="362197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" name="Hexagon 12"/>
            <p:cNvSpPr>
              <a:spLocks noChangeAspect="1"/>
            </p:cNvSpPr>
            <p:nvPr/>
          </p:nvSpPr>
          <p:spPr bwMode="auto">
            <a:xfrm>
              <a:off x="6808520" y="4623427"/>
              <a:ext cx="445324" cy="362197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pic>
          <p:nvPicPr>
            <p:cNvPr id="14" name="Content Placeholder 131" descr="11949849161257289955radio_wireless_tower_cor__svg_med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 bwMode="auto">
            <a:xfrm>
              <a:off x="6795022" y="4221855"/>
              <a:ext cx="209441" cy="46666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algn="ctr">
              <a:solidFill>
                <a:srgbClr val="00B050"/>
              </a:solidFill>
              <a:miter lim="800000"/>
              <a:headEnd/>
              <a:tailEnd/>
            </a:ln>
            <a:effectLst/>
          </p:spPr>
        </p:pic>
      </p:grpSp>
      <p:grpSp>
        <p:nvGrpSpPr>
          <p:cNvPr id="30" name="Group 29"/>
          <p:cNvGrpSpPr/>
          <p:nvPr/>
        </p:nvGrpSpPr>
        <p:grpSpPr>
          <a:xfrm>
            <a:off x="5250846" y="3649178"/>
            <a:ext cx="1697187" cy="1514041"/>
            <a:chOff x="5868386" y="1488372"/>
            <a:chExt cx="1697187" cy="1514041"/>
          </a:xfrm>
        </p:grpSpPr>
        <p:sp>
          <p:nvSpPr>
            <p:cNvPr id="22" name="Hexagon 21"/>
            <p:cNvSpPr>
              <a:spLocks noChangeAspect="1"/>
            </p:cNvSpPr>
            <p:nvPr/>
          </p:nvSpPr>
          <p:spPr bwMode="auto">
            <a:xfrm>
              <a:off x="6630386" y="1488372"/>
              <a:ext cx="935187" cy="756000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3" name="Hexagon 22"/>
            <p:cNvSpPr>
              <a:spLocks noChangeAspect="1"/>
            </p:cNvSpPr>
            <p:nvPr/>
          </p:nvSpPr>
          <p:spPr bwMode="auto">
            <a:xfrm>
              <a:off x="6616530" y="2246413"/>
              <a:ext cx="935187" cy="756000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4" name="Hexagon 23"/>
            <p:cNvSpPr>
              <a:spLocks noChangeAspect="1"/>
            </p:cNvSpPr>
            <p:nvPr/>
          </p:nvSpPr>
          <p:spPr bwMode="auto">
            <a:xfrm>
              <a:off x="5868386" y="1830778"/>
              <a:ext cx="935187" cy="756000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hu-HU" sz="12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Times New Roman" pitchFamily="18" charset="0"/>
                </a:rPr>
                <a:t>L1800</a:t>
              </a:r>
            </a:p>
          </p:txBody>
        </p:sp>
        <p:pic>
          <p:nvPicPr>
            <p:cNvPr id="25" name="Content Placeholder 131" descr="11949849161257289955radio_wireless_tower_cor__svg_med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 bwMode="auto">
            <a:xfrm>
              <a:off x="6684186" y="1807227"/>
              <a:ext cx="209441" cy="46666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algn="ctr">
              <a:solidFill>
                <a:srgbClr val="00B050"/>
              </a:solidFill>
              <a:miter lim="800000"/>
              <a:headEnd/>
              <a:tailEnd/>
            </a:ln>
            <a:effectLst/>
          </p:spPr>
        </p:pic>
      </p:grpSp>
      <p:grpSp>
        <p:nvGrpSpPr>
          <p:cNvPr id="36" name="Group 35"/>
          <p:cNvGrpSpPr/>
          <p:nvPr/>
        </p:nvGrpSpPr>
        <p:grpSpPr>
          <a:xfrm>
            <a:off x="6943106" y="3884182"/>
            <a:ext cx="1051957" cy="954888"/>
            <a:chOff x="5007428" y="5041050"/>
            <a:chExt cx="1051957" cy="954888"/>
          </a:xfrm>
        </p:grpSpPr>
        <p:sp>
          <p:nvSpPr>
            <p:cNvPr id="9" name="Hexagon 8"/>
            <p:cNvSpPr>
              <a:spLocks noChangeAspect="1"/>
            </p:cNvSpPr>
            <p:nvPr/>
          </p:nvSpPr>
          <p:spPr bwMode="auto">
            <a:xfrm>
              <a:off x="5007428" y="5280536"/>
              <a:ext cx="578923" cy="468000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hu-HU" sz="1200" b="0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</a:rPr>
                <a:t>L1800</a:t>
              </a:r>
            </a:p>
          </p:txBody>
        </p:sp>
        <p:sp>
          <p:nvSpPr>
            <p:cNvPr id="16" name="Hexagon 15"/>
            <p:cNvSpPr>
              <a:spLocks noChangeAspect="1"/>
            </p:cNvSpPr>
            <p:nvPr/>
          </p:nvSpPr>
          <p:spPr bwMode="auto">
            <a:xfrm>
              <a:off x="5480462" y="5041050"/>
              <a:ext cx="578923" cy="468000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7" name="Hexagon 16"/>
            <p:cNvSpPr>
              <a:spLocks noChangeAspect="1"/>
            </p:cNvSpPr>
            <p:nvPr/>
          </p:nvSpPr>
          <p:spPr bwMode="auto">
            <a:xfrm>
              <a:off x="5468588" y="5527938"/>
              <a:ext cx="578923" cy="468000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pic>
          <p:nvPicPr>
            <p:cNvPr id="32" name="Content Placeholder 131" descr="11949849161257289955radio_wireless_tower_cor__svg_med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 bwMode="auto">
            <a:xfrm>
              <a:off x="5504570" y="5068984"/>
              <a:ext cx="209441" cy="46666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algn="ctr">
              <a:solidFill>
                <a:srgbClr val="00B050"/>
              </a:solidFill>
              <a:miter lim="800000"/>
              <a:headEnd/>
              <a:tailEnd/>
            </a:ln>
            <a:effectLst/>
          </p:spPr>
        </p:pic>
      </p:grpSp>
      <p:pic>
        <p:nvPicPr>
          <p:cNvPr id="7475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5704" y="1680503"/>
            <a:ext cx="4086225" cy="1086447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71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37019" y="1674397"/>
            <a:ext cx="3728851" cy="1864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475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56905" y="3153040"/>
            <a:ext cx="3394692" cy="996698"/>
          </a:xfrm>
          <a:prstGeom prst="rect">
            <a:avLst/>
          </a:prstGeom>
          <a:noFill/>
          <a:ln w="9525">
            <a:solidFill>
              <a:schemeClr val="bg1">
                <a:lumMod val="50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74755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56904" y="4548240"/>
            <a:ext cx="3395845" cy="1645743"/>
          </a:xfrm>
          <a:prstGeom prst="rect">
            <a:avLst/>
          </a:prstGeom>
          <a:noFill/>
          <a:ln w="9525">
            <a:solidFill>
              <a:srgbClr val="C00000"/>
            </a:solidFill>
            <a:miter lim="800000"/>
            <a:headEnd/>
            <a:tailEnd/>
          </a:ln>
          <a:effectLst/>
        </p:spPr>
      </p:pic>
      <p:sp>
        <p:nvSpPr>
          <p:cNvPr id="75" name="Down Arrow 74"/>
          <p:cNvSpPr/>
          <p:nvPr/>
        </p:nvSpPr>
        <p:spPr bwMode="auto">
          <a:xfrm>
            <a:off x="1662501" y="2885707"/>
            <a:ext cx="2161309" cy="190003"/>
          </a:xfrm>
          <a:prstGeom prst="downArrow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6" name="Down Arrow 75"/>
          <p:cNvSpPr/>
          <p:nvPr/>
        </p:nvSpPr>
        <p:spPr bwMode="auto">
          <a:xfrm>
            <a:off x="1508121" y="4251370"/>
            <a:ext cx="2161309" cy="190003"/>
          </a:xfrm>
          <a:prstGeom prst="downArrow">
            <a:avLst/>
          </a:prstGeom>
          <a:solidFill>
            <a:schemeClr val="bg1"/>
          </a:solidFill>
          <a:ln w="9525" cap="flat" cmpd="sng" algn="ctr">
            <a:solidFill>
              <a:schemeClr val="bg1">
                <a:lumMod val="8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4587246" y="5403273"/>
            <a:ext cx="4154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dirty="0" smtClean="0">
                <a:solidFill>
                  <a:srgbClr val="C00000"/>
                </a:solidFill>
              </a:rPr>
              <a:t>374</a:t>
            </a:r>
            <a:endParaRPr lang="hu-HU" sz="1200" dirty="0">
              <a:solidFill>
                <a:srgbClr val="C00000"/>
              </a:solidFill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4609017" y="5686302"/>
            <a:ext cx="41549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dirty="0" smtClean="0">
                <a:solidFill>
                  <a:srgbClr val="002060"/>
                </a:solidFill>
              </a:rPr>
              <a:t>896</a:t>
            </a:r>
            <a:endParaRPr lang="hu-HU" sz="1200" dirty="0">
              <a:solidFill>
                <a:srgbClr val="002060"/>
              </a:solidFill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4568566" y="5933704"/>
            <a:ext cx="4924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200" dirty="0" smtClean="0">
                <a:solidFill>
                  <a:srgbClr val="00B050"/>
                </a:solidFill>
              </a:rPr>
              <a:t>1381</a:t>
            </a:r>
            <a:endParaRPr lang="hu-HU" sz="1200" dirty="0">
              <a:solidFill>
                <a:srgbClr val="00B050"/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997527" y="6329548"/>
            <a:ext cx="5391398" cy="46166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r>
              <a:rPr lang="hu-HU" dirty="0" err="1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What</a:t>
            </a:r>
            <a:r>
              <a:rPr lang="hu-HU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hu-HU" dirty="0" err="1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strategy</a:t>
            </a:r>
            <a:r>
              <a:rPr lang="hu-HU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hu-HU" dirty="0" err="1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do</a:t>
            </a:r>
            <a:r>
              <a:rPr lang="hu-HU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 I </a:t>
            </a:r>
            <a:r>
              <a:rPr lang="hu-HU" dirty="0" err="1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select</a:t>
            </a:r>
            <a:r>
              <a:rPr lang="hu-HU" dirty="0" smtClean="0">
                <a:solidFill>
                  <a:schemeClr val="accent1"/>
                </a:solidFill>
                <a:latin typeface="Arial" pitchFamily="34" charset="0"/>
                <a:cs typeface="Arial" pitchFamily="34" charset="0"/>
              </a:rPr>
              <a:t>?</a:t>
            </a:r>
            <a:endParaRPr lang="hu-HU" dirty="0">
              <a:solidFill>
                <a:schemeClr val="accent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3" name="Oval 82"/>
          <p:cNvSpPr/>
          <p:nvPr/>
        </p:nvSpPr>
        <p:spPr bwMode="auto">
          <a:xfrm>
            <a:off x="8640000" y="0"/>
            <a:ext cx="504000" cy="504000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hu-HU" dirty="0" smtClean="0">
                <a:solidFill>
                  <a:schemeClr val="bg1"/>
                </a:solidFill>
              </a:rPr>
              <a:t>4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.</a:t>
            </a:r>
          </a:p>
        </p:txBody>
      </p:sp>
      <p:grpSp>
        <p:nvGrpSpPr>
          <p:cNvPr id="84" name="Group 4"/>
          <p:cNvGrpSpPr>
            <a:grpSpLocks noChangeAspect="1"/>
          </p:cNvGrpSpPr>
          <p:nvPr/>
        </p:nvGrpSpPr>
        <p:grpSpPr bwMode="auto">
          <a:xfrm>
            <a:off x="6102424" y="4966796"/>
            <a:ext cx="2180339" cy="1472030"/>
            <a:chOff x="950" y="1144"/>
            <a:chExt cx="4366" cy="2763"/>
          </a:xfrm>
        </p:grpSpPr>
        <p:sp>
          <p:nvSpPr>
            <p:cNvPr id="85" name="AutoShape 5"/>
            <p:cNvSpPr>
              <a:spLocks noChangeAspect="1" noChangeArrowheads="1"/>
            </p:cNvSpPr>
            <p:nvPr/>
          </p:nvSpPr>
          <p:spPr bwMode="auto">
            <a:xfrm>
              <a:off x="2875" y="2851"/>
              <a:ext cx="224" cy="188"/>
            </a:xfrm>
            <a:prstGeom prst="hexagon">
              <a:avLst>
                <a:gd name="adj" fmla="val 30075"/>
                <a:gd name="vf" fmla="val 115470"/>
              </a:avLst>
            </a:prstGeom>
            <a:solidFill>
              <a:srgbClr val="009559"/>
            </a:solidFill>
            <a:ln w="12700">
              <a:solidFill>
                <a:srgbClr val="037C03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166937"/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6" name="AutoShape 6"/>
            <p:cNvSpPr>
              <a:spLocks noChangeAspect="1" noChangeArrowheads="1"/>
            </p:cNvSpPr>
            <p:nvPr/>
          </p:nvSpPr>
          <p:spPr bwMode="auto">
            <a:xfrm>
              <a:off x="3225" y="3043"/>
              <a:ext cx="224" cy="188"/>
            </a:xfrm>
            <a:prstGeom prst="hexagon">
              <a:avLst>
                <a:gd name="adj" fmla="val 30075"/>
                <a:gd name="vf" fmla="val 115470"/>
              </a:avLst>
            </a:prstGeom>
            <a:solidFill>
              <a:srgbClr val="009559"/>
            </a:solidFill>
            <a:ln w="12700">
              <a:solidFill>
                <a:srgbClr val="037C03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166937"/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7" name="AutoShape 7"/>
            <p:cNvSpPr>
              <a:spLocks noChangeAspect="1" noChangeArrowheads="1"/>
            </p:cNvSpPr>
            <p:nvPr/>
          </p:nvSpPr>
          <p:spPr bwMode="auto">
            <a:xfrm>
              <a:off x="1985" y="2937"/>
              <a:ext cx="458" cy="382"/>
            </a:xfrm>
            <a:prstGeom prst="hexagon">
              <a:avLst>
                <a:gd name="adj" fmla="val 30034"/>
                <a:gd name="vf" fmla="val 115470"/>
              </a:avLst>
            </a:prstGeom>
            <a:solidFill>
              <a:srgbClr val="009559"/>
            </a:solidFill>
            <a:ln w="12700">
              <a:solidFill>
                <a:srgbClr val="037C03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166937"/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8" name="AutoShape 8"/>
            <p:cNvSpPr>
              <a:spLocks noChangeAspect="1" noChangeArrowheads="1"/>
            </p:cNvSpPr>
            <p:nvPr/>
          </p:nvSpPr>
          <p:spPr bwMode="auto">
            <a:xfrm>
              <a:off x="3160" y="1144"/>
              <a:ext cx="1237" cy="1031"/>
            </a:xfrm>
            <a:prstGeom prst="hexagon">
              <a:avLst>
                <a:gd name="adj" fmla="val 29961"/>
                <a:gd name="vf" fmla="val 115470"/>
              </a:avLst>
            </a:prstGeom>
            <a:solidFill>
              <a:srgbClr val="009559"/>
            </a:solidFill>
            <a:ln w="12700">
              <a:solidFill>
                <a:srgbClr val="037C03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166937"/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89" name="AutoShape 9"/>
            <p:cNvSpPr>
              <a:spLocks noChangeAspect="1" noChangeArrowheads="1"/>
            </p:cNvSpPr>
            <p:nvPr/>
          </p:nvSpPr>
          <p:spPr bwMode="auto">
            <a:xfrm>
              <a:off x="4079" y="1650"/>
              <a:ext cx="1237" cy="1033"/>
            </a:xfrm>
            <a:prstGeom prst="hexagon">
              <a:avLst>
                <a:gd name="adj" fmla="val 29985"/>
                <a:gd name="vf" fmla="val 115470"/>
              </a:avLst>
            </a:prstGeom>
            <a:solidFill>
              <a:srgbClr val="009559"/>
            </a:solidFill>
            <a:ln w="12700">
              <a:solidFill>
                <a:srgbClr val="037C03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166937"/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0" name="AutoShape 10"/>
            <p:cNvSpPr>
              <a:spLocks noChangeAspect="1" noChangeArrowheads="1"/>
            </p:cNvSpPr>
            <p:nvPr/>
          </p:nvSpPr>
          <p:spPr bwMode="auto">
            <a:xfrm>
              <a:off x="3155" y="2189"/>
              <a:ext cx="1237" cy="1031"/>
            </a:xfrm>
            <a:prstGeom prst="hexagon">
              <a:avLst>
                <a:gd name="adj" fmla="val 29985"/>
                <a:gd name="vf" fmla="val 115470"/>
              </a:avLst>
            </a:prstGeom>
            <a:solidFill>
              <a:srgbClr val="009559"/>
            </a:solidFill>
            <a:ln w="12700">
              <a:solidFill>
                <a:srgbClr val="037C03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166937"/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1" name="AutoShape 11"/>
            <p:cNvSpPr>
              <a:spLocks noChangeAspect="1" noChangeArrowheads="1"/>
            </p:cNvSpPr>
            <p:nvPr/>
          </p:nvSpPr>
          <p:spPr bwMode="auto">
            <a:xfrm>
              <a:off x="1985" y="1782"/>
              <a:ext cx="458" cy="382"/>
            </a:xfrm>
            <a:prstGeom prst="hexagon">
              <a:avLst>
                <a:gd name="adj" fmla="val 30034"/>
                <a:gd name="vf" fmla="val 115470"/>
              </a:avLst>
            </a:prstGeom>
            <a:solidFill>
              <a:srgbClr val="009559"/>
            </a:solidFill>
            <a:ln w="12700">
              <a:solidFill>
                <a:srgbClr val="037C03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166937"/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2" name="AutoShape 12"/>
            <p:cNvSpPr>
              <a:spLocks noChangeAspect="1" noChangeArrowheads="1"/>
            </p:cNvSpPr>
            <p:nvPr/>
          </p:nvSpPr>
          <p:spPr bwMode="auto">
            <a:xfrm>
              <a:off x="1985" y="2168"/>
              <a:ext cx="458" cy="382"/>
            </a:xfrm>
            <a:prstGeom prst="hexagon">
              <a:avLst>
                <a:gd name="adj" fmla="val 30034"/>
                <a:gd name="vf" fmla="val 115470"/>
              </a:avLst>
            </a:prstGeom>
            <a:solidFill>
              <a:srgbClr val="009559"/>
            </a:solidFill>
            <a:ln w="12700">
              <a:solidFill>
                <a:srgbClr val="037C03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166937"/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3" name="AutoShape 13"/>
            <p:cNvSpPr>
              <a:spLocks noChangeAspect="1" noChangeArrowheads="1"/>
            </p:cNvSpPr>
            <p:nvPr/>
          </p:nvSpPr>
          <p:spPr bwMode="auto">
            <a:xfrm>
              <a:off x="2327" y="1978"/>
              <a:ext cx="461" cy="382"/>
            </a:xfrm>
            <a:prstGeom prst="hexagon">
              <a:avLst>
                <a:gd name="adj" fmla="val 30099"/>
                <a:gd name="vf" fmla="val 115470"/>
              </a:avLst>
            </a:prstGeom>
            <a:solidFill>
              <a:srgbClr val="009559"/>
            </a:solidFill>
            <a:ln w="12700">
              <a:solidFill>
                <a:srgbClr val="037C03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166937"/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4" name="AutoShape 14"/>
            <p:cNvSpPr>
              <a:spLocks noChangeAspect="1" noChangeArrowheads="1"/>
            </p:cNvSpPr>
            <p:nvPr/>
          </p:nvSpPr>
          <p:spPr bwMode="auto">
            <a:xfrm>
              <a:off x="2332" y="2367"/>
              <a:ext cx="461" cy="382"/>
            </a:xfrm>
            <a:prstGeom prst="hexagon">
              <a:avLst>
                <a:gd name="adj" fmla="val 30034"/>
                <a:gd name="vf" fmla="val 115470"/>
              </a:avLst>
            </a:prstGeom>
            <a:solidFill>
              <a:srgbClr val="009559"/>
            </a:solidFill>
            <a:ln w="12700">
              <a:solidFill>
                <a:srgbClr val="037C03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166937"/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5" name="AutoShape 15"/>
            <p:cNvSpPr>
              <a:spLocks noChangeAspect="1" noChangeArrowheads="1"/>
            </p:cNvSpPr>
            <p:nvPr/>
          </p:nvSpPr>
          <p:spPr bwMode="auto">
            <a:xfrm>
              <a:off x="2332" y="2756"/>
              <a:ext cx="461" cy="382"/>
            </a:xfrm>
            <a:prstGeom prst="hexagon">
              <a:avLst>
                <a:gd name="adj" fmla="val 30034"/>
                <a:gd name="vf" fmla="val 115470"/>
              </a:avLst>
            </a:prstGeom>
            <a:solidFill>
              <a:srgbClr val="009559"/>
            </a:solidFill>
            <a:ln w="12700">
              <a:solidFill>
                <a:srgbClr val="037C03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166937"/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6" name="AutoShape 16"/>
            <p:cNvSpPr>
              <a:spLocks noChangeAspect="1" noChangeArrowheads="1"/>
            </p:cNvSpPr>
            <p:nvPr/>
          </p:nvSpPr>
          <p:spPr bwMode="auto">
            <a:xfrm>
              <a:off x="2677" y="2564"/>
              <a:ext cx="458" cy="382"/>
            </a:xfrm>
            <a:prstGeom prst="hexagon">
              <a:avLst>
                <a:gd name="adj" fmla="val 29942"/>
                <a:gd name="vf" fmla="val 115470"/>
              </a:avLst>
            </a:prstGeom>
            <a:solidFill>
              <a:srgbClr val="009559"/>
            </a:solidFill>
            <a:ln w="12700">
              <a:solidFill>
                <a:srgbClr val="037C03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166937"/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7" name="AutoShape 17"/>
            <p:cNvSpPr>
              <a:spLocks noChangeAspect="1" noChangeArrowheads="1"/>
            </p:cNvSpPr>
            <p:nvPr/>
          </p:nvSpPr>
          <p:spPr bwMode="auto">
            <a:xfrm>
              <a:off x="2675" y="1786"/>
              <a:ext cx="461" cy="382"/>
            </a:xfrm>
            <a:prstGeom prst="hexagon">
              <a:avLst>
                <a:gd name="adj" fmla="val 30099"/>
                <a:gd name="vf" fmla="val 115470"/>
              </a:avLst>
            </a:prstGeom>
            <a:solidFill>
              <a:srgbClr val="009559"/>
            </a:solidFill>
            <a:ln w="12700">
              <a:solidFill>
                <a:srgbClr val="037C03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166937"/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8" name="AutoShape 18"/>
            <p:cNvSpPr>
              <a:spLocks noChangeAspect="1" noChangeArrowheads="1"/>
            </p:cNvSpPr>
            <p:nvPr/>
          </p:nvSpPr>
          <p:spPr bwMode="auto">
            <a:xfrm>
              <a:off x="2675" y="2175"/>
              <a:ext cx="461" cy="382"/>
            </a:xfrm>
            <a:prstGeom prst="hexagon">
              <a:avLst>
                <a:gd name="adj" fmla="val 30099"/>
                <a:gd name="vf" fmla="val 115470"/>
              </a:avLst>
            </a:prstGeom>
            <a:solidFill>
              <a:srgbClr val="009559"/>
            </a:solidFill>
            <a:ln w="12700">
              <a:solidFill>
                <a:srgbClr val="037C03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166937"/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99" name="AutoShape 19"/>
            <p:cNvSpPr>
              <a:spLocks noChangeAspect="1" noChangeArrowheads="1"/>
            </p:cNvSpPr>
            <p:nvPr/>
          </p:nvSpPr>
          <p:spPr bwMode="auto">
            <a:xfrm>
              <a:off x="3020" y="1985"/>
              <a:ext cx="458" cy="380"/>
            </a:xfrm>
            <a:prstGeom prst="hexagon">
              <a:avLst>
                <a:gd name="adj" fmla="val 30034"/>
                <a:gd name="vf" fmla="val 115470"/>
              </a:avLst>
            </a:prstGeom>
            <a:solidFill>
              <a:srgbClr val="009559"/>
            </a:solidFill>
            <a:ln w="12700">
              <a:solidFill>
                <a:srgbClr val="037C03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166937"/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100" name="Group 20"/>
            <p:cNvGrpSpPr>
              <a:grpSpLocks noChangeAspect="1"/>
            </p:cNvGrpSpPr>
            <p:nvPr/>
          </p:nvGrpSpPr>
          <p:grpSpPr bwMode="auto">
            <a:xfrm>
              <a:off x="950" y="2358"/>
              <a:ext cx="1494" cy="1356"/>
              <a:chOff x="950" y="2358"/>
              <a:chExt cx="1494" cy="1356"/>
            </a:xfrm>
          </p:grpSpPr>
          <p:sp>
            <p:nvSpPr>
              <p:cNvPr id="146" name="AutoShape 21"/>
              <p:cNvSpPr>
                <a:spLocks noChangeAspect="1" noChangeArrowheads="1"/>
              </p:cNvSpPr>
              <p:nvPr/>
            </p:nvSpPr>
            <p:spPr bwMode="auto">
              <a:xfrm>
                <a:off x="950" y="2358"/>
                <a:ext cx="461" cy="382"/>
              </a:xfrm>
              <a:prstGeom prst="hexagon">
                <a:avLst>
                  <a:gd name="adj" fmla="val 30099"/>
                  <a:gd name="vf" fmla="val 115470"/>
                </a:avLst>
              </a:prstGeom>
              <a:solidFill>
                <a:srgbClr val="009559"/>
              </a:solidFill>
              <a:ln w="12700">
                <a:solidFill>
                  <a:srgbClr val="037C03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rgbClr val="166937"/>
                </a:outerShdw>
              </a:effec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47" name="AutoShape 22"/>
              <p:cNvSpPr>
                <a:spLocks noChangeAspect="1" noChangeArrowheads="1"/>
              </p:cNvSpPr>
              <p:nvPr/>
            </p:nvSpPr>
            <p:spPr bwMode="auto">
              <a:xfrm>
                <a:off x="950" y="2745"/>
                <a:ext cx="461" cy="382"/>
              </a:xfrm>
              <a:prstGeom prst="hexagon">
                <a:avLst>
                  <a:gd name="adj" fmla="val 30099"/>
                  <a:gd name="vf" fmla="val 115470"/>
                </a:avLst>
              </a:prstGeom>
              <a:solidFill>
                <a:srgbClr val="009559"/>
              </a:solidFill>
              <a:ln w="12700">
                <a:solidFill>
                  <a:srgbClr val="037C03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rgbClr val="166937"/>
                </a:outerShdw>
              </a:effec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48" name="AutoShape 23"/>
              <p:cNvSpPr>
                <a:spLocks noChangeAspect="1" noChangeArrowheads="1"/>
              </p:cNvSpPr>
              <p:nvPr/>
            </p:nvSpPr>
            <p:spPr bwMode="auto">
              <a:xfrm>
                <a:off x="1295" y="2555"/>
                <a:ext cx="458" cy="382"/>
              </a:xfrm>
              <a:prstGeom prst="hexagon">
                <a:avLst>
                  <a:gd name="adj" fmla="val 30034"/>
                  <a:gd name="vf" fmla="val 115470"/>
                </a:avLst>
              </a:prstGeom>
              <a:solidFill>
                <a:srgbClr val="009559"/>
              </a:solidFill>
              <a:ln w="12700">
                <a:solidFill>
                  <a:srgbClr val="037C03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rgbClr val="166937"/>
                </a:outerShdw>
              </a:effec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49" name="AutoShape 24"/>
              <p:cNvSpPr>
                <a:spLocks noChangeAspect="1" noChangeArrowheads="1"/>
              </p:cNvSpPr>
              <p:nvPr/>
            </p:nvSpPr>
            <p:spPr bwMode="auto">
              <a:xfrm>
                <a:off x="1297" y="2944"/>
                <a:ext cx="461" cy="382"/>
              </a:xfrm>
              <a:prstGeom prst="hexagon">
                <a:avLst>
                  <a:gd name="adj" fmla="val 30099"/>
                  <a:gd name="vf" fmla="val 115470"/>
                </a:avLst>
              </a:prstGeom>
              <a:solidFill>
                <a:srgbClr val="009559"/>
              </a:solidFill>
              <a:ln w="12700">
                <a:solidFill>
                  <a:srgbClr val="037C03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rgbClr val="166937"/>
                </a:outerShdw>
              </a:effec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50" name="AutoShape 25"/>
              <p:cNvSpPr>
                <a:spLocks noChangeAspect="1" noChangeArrowheads="1"/>
              </p:cNvSpPr>
              <p:nvPr/>
            </p:nvSpPr>
            <p:spPr bwMode="auto">
              <a:xfrm>
                <a:off x="1297" y="3333"/>
                <a:ext cx="461" cy="382"/>
              </a:xfrm>
              <a:prstGeom prst="hexagon">
                <a:avLst>
                  <a:gd name="adj" fmla="val 30099"/>
                  <a:gd name="vf" fmla="val 115470"/>
                </a:avLst>
              </a:prstGeom>
              <a:solidFill>
                <a:srgbClr val="009559"/>
              </a:solidFill>
              <a:ln w="12700">
                <a:solidFill>
                  <a:srgbClr val="037C03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rgbClr val="166937"/>
                </a:outerShdw>
              </a:effec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51" name="AutoShape 26"/>
              <p:cNvSpPr>
                <a:spLocks noChangeAspect="1" noChangeArrowheads="1"/>
              </p:cNvSpPr>
              <p:nvPr/>
            </p:nvSpPr>
            <p:spPr bwMode="auto">
              <a:xfrm>
                <a:off x="1642" y="3141"/>
                <a:ext cx="456" cy="382"/>
              </a:xfrm>
              <a:prstGeom prst="hexagon">
                <a:avLst>
                  <a:gd name="adj" fmla="val 29877"/>
                  <a:gd name="vf" fmla="val 115470"/>
                </a:avLst>
              </a:prstGeom>
              <a:solidFill>
                <a:srgbClr val="009559"/>
              </a:solidFill>
              <a:ln w="12700">
                <a:solidFill>
                  <a:srgbClr val="037C03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rgbClr val="166937"/>
                </a:outerShdw>
              </a:effec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grpSp>
            <p:nvGrpSpPr>
              <p:cNvPr id="152" name="Group 27"/>
              <p:cNvGrpSpPr>
                <a:grpSpLocks noChangeAspect="1"/>
              </p:cNvGrpSpPr>
              <p:nvPr/>
            </p:nvGrpSpPr>
            <p:grpSpPr bwMode="auto">
              <a:xfrm>
                <a:off x="1641" y="2363"/>
                <a:ext cx="803" cy="771"/>
                <a:chOff x="1641" y="2363"/>
                <a:chExt cx="803" cy="771"/>
              </a:xfrm>
            </p:grpSpPr>
            <p:sp>
              <p:nvSpPr>
                <p:cNvPr id="153" name="AutoShape 28"/>
                <p:cNvSpPr>
                  <a:spLocks noChangeAspect="1" noChangeArrowheads="1"/>
                </p:cNvSpPr>
                <p:nvPr/>
              </p:nvSpPr>
              <p:spPr bwMode="auto">
                <a:xfrm>
                  <a:off x="1640" y="2363"/>
                  <a:ext cx="458" cy="382"/>
                </a:xfrm>
                <a:prstGeom prst="hexagon">
                  <a:avLst>
                    <a:gd name="adj" fmla="val 30034"/>
                    <a:gd name="vf" fmla="val 115470"/>
                  </a:avLst>
                </a:prstGeom>
                <a:solidFill>
                  <a:srgbClr val="009559"/>
                </a:solidFill>
                <a:ln w="12700">
                  <a:solidFill>
                    <a:srgbClr val="037C03"/>
                  </a:solidFill>
                  <a:miter lim="800000"/>
                  <a:headEnd/>
                  <a:tailEnd/>
                </a:ln>
                <a:effectLst>
                  <a:outerShdw dist="107763" dir="2700000" algn="ctr" rotWithShape="0">
                    <a:srgbClr val="166937"/>
                  </a:outerShdw>
                </a:effec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54" name="AutoShape 29"/>
                <p:cNvSpPr>
                  <a:spLocks noChangeAspect="1" noChangeArrowheads="1"/>
                </p:cNvSpPr>
                <p:nvPr/>
              </p:nvSpPr>
              <p:spPr bwMode="auto">
                <a:xfrm>
                  <a:off x="1640" y="2752"/>
                  <a:ext cx="458" cy="382"/>
                </a:xfrm>
                <a:prstGeom prst="hexagon">
                  <a:avLst>
                    <a:gd name="adj" fmla="val 30034"/>
                    <a:gd name="vf" fmla="val 115470"/>
                  </a:avLst>
                </a:prstGeom>
                <a:solidFill>
                  <a:srgbClr val="009559"/>
                </a:solidFill>
                <a:ln w="12700">
                  <a:solidFill>
                    <a:srgbClr val="037C03"/>
                  </a:solidFill>
                  <a:miter lim="800000"/>
                  <a:headEnd/>
                  <a:tailEnd/>
                </a:ln>
                <a:effectLst>
                  <a:outerShdw dist="107763" dir="2700000" algn="ctr" rotWithShape="0">
                    <a:srgbClr val="166937"/>
                  </a:outerShdw>
                </a:effec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55" name="AutoShape 30"/>
                <p:cNvSpPr>
                  <a:spLocks noChangeAspect="1" noChangeArrowheads="1"/>
                </p:cNvSpPr>
                <p:nvPr/>
              </p:nvSpPr>
              <p:spPr bwMode="auto">
                <a:xfrm>
                  <a:off x="1985" y="2559"/>
                  <a:ext cx="458" cy="382"/>
                </a:xfrm>
                <a:prstGeom prst="hexagon">
                  <a:avLst>
                    <a:gd name="adj" fmla="val 30034"/>
                    <a:gd name="vf" fmla="val 115470"/>
                  </a:avLst>
                </a:prstGeom>
                <a:solidFill>
                  <a:srgbClr val="009559"/>
                </a:solidFill>
                <a:ln w="12700">
                  <a:solidFill>
                    <a:srgbClr val="037C03"/>
                  </a:solidFill>
                  <a:miter lim="800000"/>
                  <a:headEnd/>
                  <a:tailEnd/>
                </a:ln>
                <a:effectLst>
                  <a:outerShdw dist="107763" dir="2700000" algn="ctr" rotWithShape="0">
                    <a:srgbClr val="166937"/>
                  </a:outerShdw>
                </a:effec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101" name="AutoShape 31"/>
            <p:cNvSpPr>
              <a:spLocks noChangeAspect="1" noChangeArrowheads="1"/>
            </p:cNvSpPr>
            <p:nvPr/>
          </p:nvSpPr>
          <p:spPr bwMode="auto">
            <a:xfrm>
              <a:off x="3020" y="2369"/>
              <a:ext cx="458" cy="382"/>
            </a:xfrm>
            <a:prstGeom prst="hexagon">
              <a:avLst>
                <a:gd name="adj" fmla="val 30034"/>
                <a:gd name="vf" fmla="val 115470"/>
              </a:avLst>
            </a:prstGeom>
            <a:solidFill>
              <a:srgbClr val="009559"/>
            </a:solidFill>
            <a:ln w="12700">
              <a:solidFill>
                <a:srgbClr val="037C03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166937"/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2" name="AutoShape 32"/>
            <p:cNvSpPr>
              <a:spLocks noChangeAspect="1" noChangeArrowheads="1"/>
            </p:cNvSpPr>
            <p:nvPr/>
          </p:nvSpPr>
          <p:spPr bwMode="auto">
            <a:xfrm>
              <a:off x="3020" y="2756"/>
              <a:ext cx="458" cy="382"/>
            </a:xfrm>
            <a:prstGeom prst="hexagon">
              <a:avLst>
                <a:gd name="adj" fmla="val 30034"/>
                <a:gd name="vf" fmla="val 115470"/>
              </a:avLst>
            </a:prstGeom>
            <a:solidFill>
              <a:srgbClr val="009559"/>
            </a:solidFill>
            <a:ln w="12700">
              <a:solidFill>
                <a:srgbClr val="037C03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166937"/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3" name="AutoShape 33"/>
            <p:cNvSpPr>
              <a:spLocks noChangeAspect="1" noChangeArrowheads="1"/>
            </p:cNvSpPr>
            <p:nvPr/>
          </p:nvSpPr>
          <p:spPr bwMode="auto">
            <a:xfrm>
              <a:off x="3367" y="2955"/>
              <a:ext cx="458" cy="382"/>
            </a:xfrm>
            <a:prstGeom prst="hexagon">
              <a:avLst>
                <a:gd name="adj" fmla="val 30034"/>
                <a:gd name="vf" fmla="val 115470"/>
              </a:avLst>
            </a:prstGeom>
            <a:solidFill>
              <a:srgbClr val="009559"/>
            </a:solidFill>
            <a:ln w="12700">
              <a:solidFill>
                <a:srgbClr val="037C03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166937"/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4" name="AutoShape 34"/>
            <p:cNvSpPr>
              <a:spLocks noChangeAspect="1" noChangeArrowheads="1"/>
            </p:cNvSpPr>
            <p:nvPr/>
          </p:nvSpPr>
          <p:spPr bwMode="auto">
            <a:xfrm>
              <a:off x="3367" y="3344"/>
              <a:ext cx="458" cy="382"/>
            </a:xfrm>
            <a:prstGeom prst="hexagon">
              <a:avLst>
                <a:gd name="adj" fmla="val 30034"/>
                <a:gd name="vf" fmla="val 115470"/>
              </a:avLst>
            </a:prstGeom>
            <a:solidFill>
              <a:srgbClr val="009559"/>
            </a:solidFill>
            <a:ln w="12700">
              <a:solidFill>
                <a:srgbClr val="037C03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166937"/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105" name="Group 35"/>
            <p:cNvGrpSpPr>
              <a:grpSpLocks noChangeAspect="1"/>
            </p:cNvGrpSpPr>
            <p:nvPr/>
          </p:nvGrpSpPr>
          <p:grpSpPr bwMode="auto">
            <a:xfrm>
              <a:off x="2385" y="2945"/>
              <a:ext cx="742" cy="674"/>
              <a:chOff x="2385" y="2945"/>
              <a:chExt cx="742" cy="674"/>
            </a:xfrm>
          </p:grpSpPr>
          <p:sp>
            <p:nvSpPr>
              <p:cNvPr id="136" name="AutoShape 36"/>
              <p:cNvSpPr>
                <a:spLocks noChangeAspect="1" noChangeArrowheads="1"/>
              </p:cNvSpPr>
              <p:nvPr/>
            </p:nvSpPr>
            <p:spPr bwMode="auto">
              <a:xfrm>
                <a:off x="2385" y="2946"/>
                <a:ext cx="227" cy="190"/>
              </a:xfrm>
              <a:prstGeom prst="hexagon">
                <a:avLst>
                  <a:gd name="adj" fmla="val 30208"/>
                  <a:gd name="vf" fmla="val 115470"/>
                </a:avLst>
              </a:prstGeom>
              <a:solidFill>
                <a:srgbClr val="009559"/>
              </a:solidFill>
              <a:ln w="12700">
                <a:solidFill>
                  <a:srgbClr val="037C03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rgbClr val="166937"/>
                </a:outerShdw>
              </a:effec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7" name="AutoShape 37"/>
              <p:cNvSpPr>
                <a:spLocks noChangeAspect="1" noChangeArrowheads="1"/>
              </p:cNvSpPr>
              <p:nvPr/>
            </p:nvSpPr>
            <p:spPr bwMode="auto">
              <a:xfrm>
                <a:off x="2385" y="3145"/>
                <a:ext cx="227" cy="181"/>
              </a:xfrm>
              <a:prstGeom prst="hexagon">
                <a:avLst>
                  <a:gd name="adj" fmla="val 30208"/>
                  <a:gd name="vf" fmla="val 115470"/>
                </a:avLst>
              </a:prstGeom>
              <a:solidFill>
                <a:srgbClr val="009559"/>
              </a:solidFill>
              <a:ln w="12700">
                <a:solidFill>
                  <a:srgbClr val="037C03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rgbClr val="166937"/>
                </a:outerShdw>
              </a:effec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8" name="AutoShape 38"/>
              <p:cNvSpPr>
                <a:spLocks noChangeAspect="1" noChangeArrowheads="1"/>
              </p:cNvSpPr>
              <p:nvPr/>
            </p:nvSpPr>
            <p:spPr bwMode="auto">
              <a:xfrm>
                <a:off x="2556" y="3043"/>
                <a:ext cx="227" cy="188"/>
              </a:xfrm>
              <a:prstGeom prst="hexagon">
                <a:avLst>
                  <a:gd name="adj" fmla="val 30075"/>
                  <a:gd name="vf" fmla="val 115470"/>
                </a:avLst>
              </a:prstGeom>
              <a:solidFill>
                <a:srgbClr val="009559"/>
              </a:solidFill>
              <a:ln w="12700">
                <a:solidFill>
                  <a:srgbClr val="037C03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rgbClr val="166937"/>
                </a:outerShdw>
              </a:effec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9" name="AutoShape 39"/>
              <p:cNvSpPr>
                <a:spLocks noChangeAspect="1" noChangeArrowheads="1"/>
              </p:cNvSpPr>
              <p:nvPr/>
            </p:nvSpPr>
            <p:spPr bwMode="auto">
              <a:xfrm>
                <a:off x="2559" y="3240"/>
                <a:ext cx="227" cy="185"/>
              </a:xfrm>
              <a:prstGeom prst="hexagon">
                <a:avLst>
                  <a:gd name="adj" fmla="val 30208"/>
                  <a:gd name="vf" fmla="val 115470"/>
                </a:avLst>
              </a:prstGeom>
              <a:solidFill>
                <a:srgbClr val="009559"/>
              </a:solidFill>
              <a:ln w="12700">
                <a:solidFill>
                  <a:srgbClr val="037C03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rgbClr val="166937"/>
                </a:outerShdw>
              </a:effec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40" name="AutoShape 40"/>
              <p:cNvSpPr>
                <a:spLocks noChangeAspect="1" noChangeArrowheads="1"/>
              </p:cNvSpPr>
              <p:nvPr/>
            </p:nvSpPr>
            <p:spPr bwMode="auto">
              <a:xfrm>
                <a:off x="2559" y="3432"/>
                <a:ext cx="227" cy="188"/>
              </a:xfrm>
              <a:prstGeom prst="hexagon">
                <a:avLst>
                  <a:gd name="adj" fmla="val 30208"/>
                  <a:gd name="vf" fmla="val 115470"/>
                </a:avLst>
              </a:prstGeom>
              <a:solidFill>
                <a:srgbClr val="009559"/>
              </a:solidFill>
              <a:ln w="12700">
                <a:solidFill>
                  <a:srgbClr val="037C03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rgbClr val="166937"/>
                </a:outerShdw>
              </a:effec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41" name="AutoShape 41"/>
              <p:cNvSpPr>
                <a:spLocks noChangeAspect="1" noChangeArrowheads="1"/>
              </p:cNvSpPr>
              <p:nvPr/>
            </p:nvSpPr>
            <p:spPr bwMode="auto">
              <a:xfrm>
                <a:off x="2730" y="3337"/>
                <a:ext cx="227" cy="188"/>
              </a:xfrm>
              <a:prstGeom prst="hexagon">
                <a:avLst>
                  <a:gd name="adj" fmla="val 30048"/>
                  <a:gd name="vf" fmla="val 115470"/>
                </a:avLst>
              </a:prstGeom>
              <a:solidFill>
                <a:srgbClr val="009559"/>
              </a:solidFill>
              <a:ln w="12700">
                <a:solidFill>
                  <a:srgbClr val="037C03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rgbClr val="166937"/>
                </a:outerShdw>
              </a:effec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grpSp>
            <p:nvGrpSpPr>
              <p:cNvPr id="142" name="Group 42"/>
              <p:cNvGrpSpPr>
                <a:grpSpLocks noChangeAspect="1"/>
              </p:cNvGrpSpPr>
              <p:nvPr/>
            </p:nvGrpSpPr>
            <p:grpSpPr bwMode="auto">
              <a:xfrm>
                <a:off x="2730" y="2948"/>
                <a:ext cx="397" cy="381"/>
                <a:chOff x="2730" y="2948"/>
                <a:chExt cx="397" cy="381"/>
              </a:xfrm>
            </p:grpSpPr>
            <p:sp>
              <p:nvSpPr>
                <p:cNvPr id="143" name="AutoShape 43"/>
                <p:cNvSpPr>
                  <a:spLocks noChangeAspect="1" noChangeArrowheads="1"/>
                </p:cNvSpPr>
                <p:nvPr/>
              </p:nvSpPr>
              <p:spPr bwMode="auto">
                <a:xfrm>
                  <a:off x="2730" y="2948"/>
                  <a:ext cx="227" cy="188"/>
                </a:xfrm>
                <a:prstGeom prst="hexagon">
                  <a:avLst>
                    <a:gd name="adj" fmla="val 30208"/>
                    <a:gd name="vf" fmla="val 115470"/>
                  </a:avLst>
                </a:prstGeom>
                <a:solidFill>
                  <a:srgbClr val="009559"/>
                </a:solidFill>
                <a:ln w="12700">
                  <a:solidFill>
                    <a:srgbClr val="037C03"/>
                  </a:solidFill>
                  <a:miter lim="800000"/>
                  <a:headEnd/>
                  <a:tailEnd/>
                </a:ln>
                <a:effectLst>
                  <a:outerShdw dist="107763" dir="2700000" algn="ctr" rotWithShape="0">
                    <a:srgbClr val="166937"/>
                  </a:outerShdw>
                </a:effec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44" name="AutoShape 44"/>
                <p:cNvSpPr>
                  <a:spLocks noChangeAspect="1" noChangeArrowheads="1"/>
                </p:cNvSpPr>
                <p:nvPr/>
              </p:nvSpPr>
              <p:spPr bwMode="auto">
                <a:xfrm>
                  <a:off x="2730" y="3143"/>
                  <a:ext cx="227" cy="192"/>
                </a:xfrm>
                <a:prstGeom prst="hexagon">
                  <a:avLst>
                    <a:gd name="adj" fmla="val 30208"/>
                    <a:gd name="vf" fmla="val 115470"/>
                  </a:avLst>
                </a:prstGeom>
                <a:solidFill>
                  <a:srgbClr val="009559"/>
                </a:solidFill>
                <a:ln w="12700">
                  <a:solidFill>
                    <a:srgbClr val="037C03"/>
                  </a:solidFill>
                  <a:miter lim="800000"/>
                  <a:headEnd/>
                  <a:tailEnd/>
                </a:ln>
                <a:effectLst>
                  <a:outerShdw dist="107763" dir="2700000" algn="ctr" rotWithShape="0">
                    <a:srgbClr val="166937"/>
                  </a:outerShdw>
                </a:effec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45" name="AutoShape 45"/>
                <p:cNvSpPr>
                  <a:spLocks noChangeAspect="1" noChangeArrowheads="1"/>
                </p:cNvSpPr>
                <p:nvPr/>
              </p:nvSpPr>
              <p:spPr bwMode="auto">
                <a:xfrm>
                  <a:off x="2901" y="3046"/>
                  <a:ext cx="227" cy="192"/>
                </a:xfrm>
                <a:prstGeom prst="hexagon">
                  <a:avLst>
                    <a:gd name="adj" fmla="val 30075"/>
                    <a:gd name="vf" fmla="val 115470"/>
                  </a:avLst>
                </a:prstGeom>
                <a:solidFill>
                  <a:srgbClr val="009559"/>
                </a:solidFill>
                <a:ln w="12700">
                  <a:solidFill>
                    <a:srgbClr val="037C03"/>
                  </a:solidFill>
                  <a:miter lim="800000"/>
                  <a:headEnd/>
                  <a:tailEnd/>
                </a:ln>
                <a:effectLst>
                  <a:outerShdw dist="107763" dir="2700000" algn="ctr" rotWithShape="0">
                    <a:srgbClr val="166937"/>
                  </a:outerShdw>
                </a:effec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  <p:grpSp>
          <p:nvGrpSpPr>
            <p:cNvPr id="106" name="Group 46"/>
            <p:cNvGrpSpPr>
              <a:grpSpLocks noChangeAspect="1"/>
            </p:cNvGrpSpPr>
            <p:nvPr/>
          </p:nvGrpSpPr>
          <p:grpSpPr bwMode="auto">
            <a:xfrm>
              <a:off x="1867" y="3227"/>
              <a:ext cx="744" cy="674"/>
              <a:chOff x="1867" y="3227"/>
              <a:chExt cx="744" cy="674"/>
            </a:xfrm>
          </p:grpSpPr>
          <p:sp>
            <p:nvSpPr>
              <p:cNvPr id="126" name="AutoShape 47"/>
              <p:cNvSpPr>
                <a:spLocks noChangeAspect="1" noChangeArrowheads="1"/>
              </p:cNvSpPr>
              <p:nvPr/>
            </p:nvSpPr>
            <p:spPr bwMode="auto">
              <a:xfrm>
                <a:off x="1867" y="3226"/>
                <a:ext cx="227" cy="188"/>
              </a:xfrm>
              <a:prstGeom prst="hexagon">
                <a:avLst>
                  <a:gd name="adj" fmla="val 30208"/>
                  <a:gd name="vf" fmla="val 115470"/>
                </a:avLst>
              </a:prstGeom>
              <a:solidFill>
                <a:srgbClr val="009559"/>
              </a:solidFill>
              <a:ln w="12700">
                <a:solidFill>
                  <a:srgbClr val="037C03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rgbClr val="166937"/>
                </a:outerShdw>
              </a:effec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7" name="AutoShape 48"/>
              <p:cNvSpPr>
                <a:spLocks noChangeAspect="1" noChangeArrowheads="1"/>
              </p:cNvSpPr>
              <p:nvPr/>
            </p:nvSpPr>
            <p:spPr bwMode="auto">
              <a:xfrm>
                <a:off x="1867" y="3421"/>
                <a:ext cx="227" cy="185"/>
              </a:xfrm>
              <a:prstGeom prst="hexagon">
                <a:avLst>
                  <a:gd name="adj" fmla="val 30208"/>
                  <a:gd name="vf" fmla="val 115470"/>
                </a:avLst>
              </a:prstGeom>
              <a:solidFill>
                <a:srgbClr val="009559"/>
              </a:solidFill>
              <a:ln w="12700">
                <a:solidFill>
                  <a:srgbClr val="037C03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rgbClr val="166937"/>
                </a:outerShdw>
              </a:effec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8" name="AutoShape 49"/>
              <p:cNvSpPr>
                <a:spLocks noChangeAspect="1" noChangeArrowheads="1"/>
              </p:cNvSpPr>
              <p:nvPr/>
            </p:nvSpPr>
            <p:spPr bwMode="auto">
              <a:xfrm>
                <a:off x="2040" y="3324"/>
                <a:ext cx="224" cy="188"/>
              </a:xfrm>
              <a:prstGeom prst="hexagon">
                <a:avLst>
                  <a:gd name="adj" fmla="val 30075"/>
                  <a:gd name="vf" fmla="val 115470"/>
                </a:avLst>
              </a:prstGeom>
              <a:solidFill>
                <a:srgbClr val="009559"/>
              </a:solidFill>
              <a:ln w="12700">
                <a:solidFill>
                  <a:srgbClr val="037C03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rgbClr val="166937"/>
                </a:outerShdw>
              </a:effec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9" name="AutoShape 50"/>
              <p:cNvSpPr>
                <a:spLocks noChangeAspect="1" noChangeArrowheads="1"/>
              </p:cNvSpPr>
              <p:nvPr/>
            </p:nvSpPr>
            <p:spPr bwMode="auto">
              <a:xfrm>
                <a:off x="2043" y="3520"/>
                <a:ext cx="224" cy="181"/>
              </a:xfrm>
              <a:prstGeom prst="hexagon">
                <a:avLst>
                  <a:gd name="adj" fmla="val 29941"/>
                  <a:gd name="vf" fmla="val 115470"/>
                </a:avLst>
              </a:prstGeom>
              <a:solidFill>
                <a:srgbClr val="009559"/>
              </a:solidFill>
              <a:ln w="12700">
                <a:solidFill>
                  <a:srgbClr val="037C03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rgbClr val="166937"/>
                </a:outerShdw>
              </a:effec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0" name="AutoShape 51"/>
              <p:cNvSpPr>
                <a:spLocks noChangeAspect="1" noChangeArrowheads="1"/>
              </p:cNvSpPr>
              <p:nvPr/>
            </p:nvSpPr>
            <p:spPr bwMode="auto">
              <a:xfrm>
                <a:off x="2043" y="3713"/>
                <a:ext cx="224" cy="188"/>
              </a:xfrm>
              <a:prstGeom prst="hexagon">
                <a:avLst>
                  <a:gd name="adj" fmla="val 29941"/>
                  <a:gd name="vf" fmla="val 115470"/>
                </a:avLst>
              </a:prstGeom>
              <a:solidFill>
                <a:srgbClr val="009559"/>
              </a:solidFill>
              <a:ln w="12700">
                <a:solidFill>
                  <a:srgbClr val="037C03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rgbClr val="166937"/>
                </a:outerShdw>
              </a:effec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31" name="AutoShape 52"/>
              <p:cNvSpPr>
                <a:spLocks noChangeAspect="1" noChangeArrowheads="1"/>
              </p:cNvSpPr>
              <p:nvPr/>
            </p:nvSpPr>
            <p:spPr bwMode="auto">
              <a:xfrm>
                <a:off x="2214" y="3618"/>
                <a:ext cx="227" cy="188"/>
              </a:xfrm>
              <a:prstGeom prst="hexagon">
                <a:avLst>
                  <a:gd name="adj" fmla="val 30048"/>
                  <a:gd name="vf" fmla="val 115470"/>
                </a:avLst>
              </a:prstGeom>
              <a:solidFill>
                <a:srgbClr val="009559"/>
              </a:solidFill>
              <a:ln w="12700">
                <a:solidFill>
                  <a:srgbClr val="037C03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rgbClr val="166937"/>
                </a:outerShdw>
              </a:effec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grpSp>
            <p:nvGrpSpPr>
              <p:cNvPr id="132" name="Group 53"/>
              <p:cNvGrpSpPr>
                <a:grpSpLocks noChangeAspect="1"/>
              </p:cNvGrpSpPr>
              <p:nvPr/>
            </p:nvGrpSpPr>
            <p:grpSpPr bwMode="auto">
              <a:xfrm>
                <a:off x="2214" y="3230"/>
                <a:ext cx="397" cy="381"/>
                <a:chOff x="2214" y="3230"/>
                <a:chExt cx="397" cy="381"/>
              </a:xfrm>
            </p:grpSpPr>
            <p:sp>
              <p:nvSpPr>
                <p:cNvPr id="133" name="AutoShape 54"/>
                <p:cNvSpPr>
                  <a:spLocks noChangeAspect="1" noChangeArrowheads="1"/>
                </p:cNvSpPr>
                <p:nvPr/>
              </p:nvSpPr>
              <p:spPr bwMode="auto">
                <a:xfrm>
                  <a:off x="2214" y="3229"/>
                  <a:ext cx="227" cy="188"/>
                </a:xfrm>
                <a:prstGeom prst="hexagon">
                  <a:avLst>
                    <a:gd name="adj" fmla="val 30208"/>
                    <a:gd name="vf" fmla="val 115470"/>
                  </a:avLst>
                </a:prstGeom>
                <a:solidFill>
                  <a:srgbClr val="009559"/>
                </a:solidFill>
                <a:ln w="12700">
                  <a:solidFill>
                    <a:srgbClr val="037C03"/>
                  </a:solidFill>
                  <a:miter lim="800000"/>
                  <a:headEnd/>
                  <a:tailEnd/>
                </a:ln>
                <a:effectLst>
                  <a:outerShdw dist="107763" dir="2700000" algn="ctr" rotWithShape="0">
                    <a:srgbClr val="166937"/>
                  </a:outerShdw>
                </a:effec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34" name="AutoShape 55"/>
                <p:cNvSpPr>
                  <a:spLocks noChangeAspect="1" noChangeArrowheads="1"/>
                </p:cNvSpPr>
                <p:nvPr/>
              </p:nvSpPr>
              <p:spPr bwMode="auto">
                <a:xfrm>
                  <a:off x="2214" y="3423"/>
                  <a:ext cx="227" cy="188"/>
                </a:xfrm>
                <a:prstGeom prst="hexagon">
                  <a:avLst>
                    <a:gd name="adj" fmla="val 30208"/>
                    <a:gd name="vf" fmla="val 115470"/>
                  </a:avLst>
                </a:prstGeom>
                <a:solidFill>
                  <a:srgbClr val="009559"/>
                </a:solidFill>
                <a:ln w="12700">
                  <a:solidFill>
                    <a:srgbClr val="037C03"/>
                  </a:solidFill>
                  <a:miter lim="800000"/>
                  <a:headEnd/>
                  <a:tailEnd/>
                </a:ln>
                <a:effectLst>
                  <a:outerShdw dist="107763" dir="2700000" algn="ctr" rotWithShape="0">
                    <a:srgbClr val="166937"/>
                  </a:outerShdw>
                </a:effec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  <p:sp>
              <p:nvSpPr>
                <p:cNvPr id="135" name="AutoShape 56"/>
                <p:cNvSpPr>
                  <a:spLocks noChangeAspect="1" noChangeArrowheads="1"/>
                </p:cNvSpPr>
                <p:nvPr/>
              </p:nvSpPr>
              <p:spPr bwMode="auto">
                <a:xfrm>
                  <a:off x="2385" y="3326"/>
                  <a:ext cx="227" cy="188"/>
                </a:xfrm>
                <a:prstGeom prst="hexagon">
                  <a:avLst>
                    <a:gd name="adj" fmla="val 30208"/>
                    <a:gd name="vf" fmla="val 115470"/>
                  </a:avLst>
                </a:prstGeom>
                <a:solidFill>
                  <a:srgbClr val="009559"/>
                </a:solidFill>
                <a:ln w="12700">
                  <a:solidFill>
                    <a:srgbClr val="037C03"/>
                  </a:solidFill>
                  <a:miter lim="800000"/>
                  <a:headEnd/>
                  <a:tailEnd/>
                </a:ln>
                <a:effectLst>
                  <a:outerShdw dist="107763" dir="2700000" algn="ctr" rotWithShape="0">
                    <a:srgbClr val="166937"/>
                  </a:outerShdw>
                </a:effectLst>
              </p:spPr>
              <p:txBody>
                <a:bodyPr wrap="none" anchor="ctr"/>
                <a:lstStyle/>
                <a:p>
                  <a:endParaRPr lang="zh-CN" altLang="en-US"/>
                </a:p>
              </p:txBody>
            </p:sp>
          </p:grpSp>
        </p:grpSp>
        <p:sp>
          <p:nvSpPr>
            <p:cNvPr id="107" name="AutoShape 57"/>
            <p:cNvSpPr>
              <a:spLocks noChangeAspect="1" noChangeArrowheads="1"/>
            </p:cNvSpPr>
            <p:nvPr/>
          </p:nvSpPr>
          <p:spPr bwMode="auto">
            <a:xfrm>
              <a:off x="2901" y="3233"/>
              <a:ext cx="227" cy="188"/>
            </a:xfrm>
            <a:prstGeom prst="hexagon">
              <a:avLst>
                <a:gd name="adj" fmla="val 30075"/>
                <a:gd name="vf" fmla="val 115470"/>
              </a:avLst>
            </a:prstGeom>
            <a:solidFill>
              <a:srgbClr val="009559"/>
            </a:solidFill>
            <a:ln w="12700">
              <a:solidFill>
                <a:srgbClr val="037C03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166937"/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8" name="AutoShape 58"/>
            <p:cNvSpPr>
              <a:spLocks noChangeAspect="1" noChangeArrowheads="1"/>
            </p:cNvSpPr>
            <p:nvPr/>
          </p:nvSpPr>
          <p:spPr bwMode="auto">
            <a:xfrm>
              <a:off x="2901" y="3428"/>
              <a:ext cx="227" cy="185"/>
            </a:xfrm>
            <a:prstGeom prst="hexagon">
              <a:avLst>
                <a:gd name="adj" fmla="val 30075"/>
                <a:gd name="vf" fmla="val 115470"/>
              </a:avLst>
            </a:prstGeom>
            <a:solidFill>
              <a:srgbClr val="009559"/>
            </a:solidFill>
            <a:ln w="12700">
              <a:solidFill>
                <a:srgbClr val="037C03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166937"/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09" name="AutoShape 59"/>
            <p:cNvSpPr>
              <a:spLocks noChangeAspect="1" noChangeArrowheads="1"/>
            </p:cNvSpPr>
            <p:nvPr/>
          </p:nvSpPr>
          <p:spPr bwMode="auto">
            <a:xfrm>
              <a:off x="3075" y="3330"/>
              <a:ext cx="224" cy="188"/>
            </a:xfrm>
            <a:prstGeom prst="hexagon">
              <a:avLst>
                <a:gd name="adj" fmla="val 30208"/>
                <a:gd name="vf" fmla="val 115470"/>
              </a:avLst>
            </a:prstGeom>
            <a:solidFill>
              <a:srgbClr val="009559"/>
            </a:solidFill>
            <a:ln w="12700">
              <a:solidFill>
                <a:srgbClr val="037C03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166937"/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0" name="AutoShape 60"/>
            <p:cNvSpPr>
              <a:spLocks noChangeAspect="1" noChangeArrowheads="1"/>
            </p:cNvSpPr>
            <p:nvPr/>
          </p:nvSpPr>
          <p:spPr bwMode="auto">
            <a:xfrm>
              <a:off x="3075" y="3525"/>
              <a:ext cx="227" cy="188"/>
            </a:xfrm>
            <a:prstGeom prst="hexagon">
              <a:avLst>
                <a:gd name="adj" fmla="val 30208"/>
                <a:gd name="vf" fmla="val 115470"/>
              </a:avLst>
            </a:prstGeom>
            <a:solidFill>
              <a:srgbClr val="009559"/>
            </a:solidFill>
            <a:ln w="12700">
              <a:solidFill>
                <a:srgbClr val="037C03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166937"/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1" name="AutoShape 61"/>
            <p:cNvSpPr>
              <a:spLocks noChangeAspect="1" noChangeArrowheads="1"/>
            </p:cNvSpPr>
            <p:nvPr/>
          </p:nvSpPr>
          <p:spPr bwMode="auto">
            <a:xfrm>
              <a:off x="3075" y="3719"/>
              <a:ext cx="227" cy="188"/>
            </a:xfrm>
            <a:prstGeom prst="hexagon">
              <a:avLst>
                <a:gd name="adj" fmla="val 30208"/>
                <a:gd name="vf" fmla="val 115470"/>
              </a:avLst>
            </a:prstGeom>
            <a:solidFill>
              <a:srgbClr val="009559"/>
            </a:solidFill>
            <a:ln w="12700">
              <a:solidFill>
                <a:srgbClr val="037C03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166937"/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2" name="AutoShape 62"/>
            <p:cNvSpPr>
              <a:spLocks noChangeAspect="1" noChangeArrowheads="1"/>
            </p:cNvSpPr>
            <p:nvPr/>
          </p:nvSpPr>
          <p:spPr bwMode="auto">
            <a:xfrm>
              <a:off x="3246" y="3624"/>
              <a:ext cx="227" cy="188"/>
            </a:xfrm>
            <a:prstGeom prst="hexagon">
              <a:avLst>
                <a:gd name="adj" fmla="val 30048"/>
                <a:gd name="vf" fmla="val 115470"/>
              </a:avLst>
            </a:prstGeom>
            <a:solidFill>
              <a:srgbClr val="009559"/>
            </a:solidFill>
            <a:ln w="12700">
              <a:solidFill>
                <a:srgbClr val="037C03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166937"/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grpSp>
          <p:nvGrpSpPr>
            <p:cNvPr id="113" name="Group 63"/>
            <p:cNvGrpSpPr>
              <a:grpSpLocks noChangeAspect="1"/>
            </p:cNvGrpSpPr>
            <p:nvPr/>
          </p:nvGrpSpPr>
          <p:grpSpPr bwMode="auto">
            <a:xfrm>
              <a:off x="3247" y="3236"/>
              <a:ext cx="397" cy="381"/>
              <a:chOff x="3247" y="3236"/>
              <a:chExt cx="397" cy="381"/>
            </a:xfrm>
          </p:grpSpPr>
          <p:sp>
            <p:nvSpPr>
              <p:cNvPr id="123" name="AutoShape 64"/>
              <p:cNvSpPr>
                <a:spLocks noChangeAspect="1" noChangeArrowheads="1"/>
              </p:cNvSpPr>
              <p:nvPr/>
            </p:nvSpPr>
            <p:spPr bwMode="auto">
              <a:xfrm>
                <a:off x="3246" y="3235"/>
                <a:ext cx="227" cy="188"/>
              </a:xfrm>
              <a:prstGeom prst="hexagon">
                <a:avLst>
                  <a:gd name="adj" fmla="val 30208"/>
                  <a:gd name="vf" fmla="val 115470"/>
                </a:avLst>
              </a:prstGeom>
              <a:solidFill>
                <a:srgbClr val="009559"/>
              </a:solidFill>
              <a:ln w="12700">
                <a:solidFill>
                  <a:srgbClr val="037C03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rgbClr val="166937"/>
                </a:outerShdw>
              </a:effec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4" name="AutoShape 65"/>
              <p:cNvSpPr>
                <a:spLocks noChangeAspect="1" noChangeArrowheads="1"/>
              </p:cNvSpPr>
              <p:nvPr/>
            </p:nvSpPr>
            <p:spPr bwMode="auto">
              <a:xfrm>
                <a:off x="3246" y="3430"/>
                <a:ext cx="227" cy="188"/>
              </a:xfrm>
              <a:prstGeom prst="hexagon">
                <a:avLst>
                  <a:gd name="adj" fmla="val 30208"/>
                  <a:gd name="vf" fmla="val 115470"/>
                </a:avLst>
              </a:prstGeom>
              <a:solidFill>
                <a:srgbClr val="009559"/>
              </a:solidFill>
              <a:ln w="12700">
                <a:solidFill>
                  <a:srgbClr val="037C03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rgbClr val="166937"/>
                </a:outerShdw>
              </a:effec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125" name="AutoShape 66"/>
              <p:cNvSpPr>
                <a:spLocks noChangeAspect="1" noChangeArrowheads="1"/>
              </p:cNvSpPr>
              <p:nvPr/>
            </p:nvSpPr>
            <p:spPr bwMode="auto">
              <a:xfrm>
                <a:off x="3420" y="3333"/>
                <a:ext cx="224" cy="188"/>
              </a:xfrm>
              <a:prstGeom prst="hexagon">
                <a:avLst>
                  <a:gd name="adj" fmla="val 29941"/>
                  <a:gd name="vf" fmla="val 115470"/>
                </a:avLst>
              </a:prstGeom>
              <a:solidFill>
                <a:srgbClr val="009559"/>
              </a:solidFill>
              <a:ln w="12700">
                <a:solidFill>
                  <a:srgbClr val="037C03"/>
                </a:solidFill>
                <a:miter lim="800000"/>
                <a:headEnd/>
                <a:tailEnd/>
              </a:ln>
              <a:effectLst>
                <a:outerShdw dist="107763" dir="2700000" algn="ctr" rotWithShape="0">
                  <a:srgbClr val="166937"/>
                </a:outerShdw>
              </a:effectLst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114" name="AutoShape 67"/>
            <p:cNvSpPr>
              <a:spLocks noChangeAspect="1" noChangeArrowheads="1"/>
            </p:cNvSpPr>
            <p:nvPr/>
          </p:nvSpPr>
          <p:spPr bwMode="auto">
            <a:xfrm>
              <a:off x="3365" y="2614"/>
              <a:ext cx="343" cy="285"/>
            </a:xfrm>
            <a:prstGeom prst="hexagon">
              <a:avLst>
                <a:gd name="adj" fmla="val 30082"/>
                <a:gd name="vf" fmla="val 115470"/>
              </a:avLst>
            </a:prstGeom>
            <a:solidFill>
              <a:srgbClr val="009559"/>
            </a:solidFill>
            <a:ln w="12700">
              <a:solidFill>
                <a:srgbClr val="037C03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166937"/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5" name="AutoShape 68"/>
            <p:cNvSpPr>
              <a:spLocks noChangeAspect="1" noChangeArrowheads="1"/>
            </p:cNvSpPr>
            <p:nvPr/>
          </p:nvSpPr>
          <p:spPr bwMode="auto">
            <a:xfrm>
              <a:off x="3625" y="2464"/>
              <a:ext cx="343" cy="285"/>
            </a:xfrm>
            <a:prstGeom prst="hexagon">
              <a:avLst>
                <a:gd name="adj" fmla="val 30082"/>
                <a:gd name="vf" fmla="val 115470"/>
              </a:avLst>
            </a:prstGeom>
            <a:solidFill>
              <a:srgbClr val="009559"/>
            </a:solidFill>
            <a:ln w="12700">
              <a:solidFill>
                <a:srgbClr val="037C03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166937"/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6" name="AutoShape 69"/>
            <p:cNvSpPr>
              <a:spLocks noChangeAspect="1" noChangeArrowheads="1"/>
            </p:cNvSpPr>
            <p:nvPr/>
          </p:nvSpPr>
          <p:spPr bwMode="auto">
            <a:xfrm>
              <a:off x="3888" y="2313"/>
              <a:ext cx="343" cy="287"/>
            </a:xfrm>
            <a:prstGeom prst="hexagon">
              <a:avLst>
                <a:gd name="adj" fmla="val 30082"/>
                <a:gd name="vf" fmla="val 115470"/>
              </a:avLst>
            </a:prstGeom>
            <a:solidFill>
              <a:srgbClr val="009559"/>
            </a:solidFill>
            <a:ln w="12700">
              <a:solidFill>
                <a:srgbClr val="037C03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166937"/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7" name="AutoShape 70"/>
            <p:cNvSpPr>
              <a:spLocks noChangeAspect="1" noChangeArrowheads="1"/>
            </p:cNvSpPr>
            <p:nvPr/>
          </p:nvSpPr>
          <p:spPr bwMode="auto">
            <a:xfrm>
              <a:off x="4149" y="2166"/>
              <a:ext cx="343" cy="285"/>
            </a:xfrm>
            <a:prstGeom prst="hexagon">
              <a:avLst>
                <a:gd name="adj" fmla="val 30082"/>
                <a:gd name="vf" fmla="val 115470"/>
              </a:avLst>
            </a:prstGeom>
            <a:solidFill>
              <a:srgbClr val="009559"/>
            </a:solidFill>
            <a:ln w="12700">
              <a:solidFill>
                <a:srgbClr val="037C03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166937"/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8" name="AutoShape 71"/>
            <p:cNvSpPr>
              <a:spLocks noChangeAspect="1" noChangeArrowheads="1"/>
            </p:cNvSpPr>
            <p:nvPr/>
          </p:nvSpPr>
          <p:spPr bwMode="auto">
            <a:xfrm>
              <a:off x="4409" y="2015"/>
              <a:ext cx="345" cy="285"/>
            </a:xfrm>
            <a:prstGeom prst="hexagon">
              <a:avLst>
                <a:gd name="adj" fmla="val 30082"/>
                <a:gd name="vf" fmla="val 115470"/>
              </a:avLst>
            </a:prstGeom>
            <a:solidFill>
              <a:srgbClr val="009559"/>
            </a:solidFill>
            <a:ln w="12700">
              <a:solidFill>
                <a:srgbClr val="037C03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166937"/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19" name="AutoShape 72"/>
            <p:cNvSpPr>
              <a:spLocks noChangeAspect="1" noChangeArrowheads="1"/>
            </p:cNvSpPr>
            <p:nvPr/>
          </p:nvSpPr>
          <p:spPr bwMode="auto">
            <a:xfrm>
              <a:off x="4679" y="1870"/>
              <a:ext cx="343" cy="285"/>
            </a:xfrm>
            <a:prstGeom prst="hexagon">
              <a:avLst>
                <a:gd name="adj" fmla="val 30082"/>
                <a:gd name="vf" fmla="val 115470"/>
              </a:avLst>
            </a:prstGeom>
            <a:solidFill>
              <a:srgbClr val="009559"/>
            </a:solidFill>
            <a:ln w="12700">
              <a:solidFill>
                <a:srgbClr val="037C03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166937"/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20" name="AutoShape 73"/>
            <p:cNvSpPr>
              <a:spLocks noChangeAspect="1" noChangeArrowheads="1"/>
            </p:cNvSpPr>
            <p:nvPr/>
          </p:nvSpPr>
          <p:spPr bwMode="auto">
            <a:xfrm>
              <a:off x="4942" y="1725"/>
              <a:ext cx="343" cy="285"/>
            </a:xfrm>
            <a:prstGeom prst="hexagon">
              <a:avLst>
                <a:gd name="adj" fmla="val 30082"/>
                <a:gd name="vf" fmla="val 115470"/>
              </a:avLst>
            </a:prstGeom>
            <a:solidFill>
              <a:srgbClr val="009559"/>
            </a:solidFill>
            <a:ln w="12700">
              <a:solidFill>
                <a:srgbClr val="037C03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166937"/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21" name="AutoShape 74"/>
            <p:cNvSpPr>
              <a:spLocks noChangeAspect="1" noChangeArrowheads="1"/>
            </p:cNvSpPr>
            <p:nvPr/>
          </p:nvSpPr>
          <p:spPr bwMode="auto">
            <a:xfrm>
              <a:off x="4935" y="1431"/>
              <a:ext cx="343" cy="285"/>
            </a:xfrm>
            <a:prstGeom prst="hexagon">
              <a:avLst>
                <a:gd name="adj" fmla="val 30082"/>
                <a:gd name="vf" fmla="val 115470"/>
              </a:avLst>
            </a:prstGeom>
            <a:solidFill>
              <a:srgbClr val="009559"/>
            </a:solidFill>
            <a:ln w="12700">
              <a:solidFill>
                <a:srgbClr val="037C03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166937"/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122" name="AutoShape 75"/>
            <p:cNvSpPr>
              <a:spLocks noChangeAspect="1" noChangeArrowheads="1"/>
            </p:cNvSpPr>
            <p:nvPr/>
          </p:nvSpPr>
          <p:spPr bwMode="auto">
            <a:xfrm>
              <a:off x="3075" y="3138"/>
              <a:ext cx="224" cy="188"/>
            </a:xfrm>
            <a:prstGeom prst="hexagon">
              <a:avLst>
                <a:gd name="adj" fmla="val 30208"/>
                <a:gd name="vf" fmla="val 115470"/>
              </a:avLst>
            </a:prstGeom>
            <a:solidFill>
              <a:srgbClr val="009559"/>
            </a:solidFill>
            <a:ln w="12700">
              <a:solidFill>
                <a:srgbClr val="037C03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166937"/>
              </a:outerShdw>
            </a:effectLst>
          </p:spPr>
          <p:txBody>
            <a:bodyPr wrap="none" anchor="ctr"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4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747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" grpId="1" animBg="1"/>
      <p:bldP spid="76" grpId="0" animBg="1"/>
      <p:bldP spid="77" grpId="0"/>
      <p:bldP spid="78" grpId="0"/>
      <p:bldP spid="79" grpId="0"/>
      <p:bldP spid="8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1879" y="950026"/>
            <a:ext cx="4358246" cy="2173183"/>
          </a:xfrm>
        </p:spPr>
        <p:txBody>
          <a:bodyPr/>
          <a:lstStyle/>
          <a:p>
            <a:pPr>
              <a:buNone/>
            </a:pPr>
            <a:r>
              <a:rPr lang="hu-HU" sz="1600" b="1" dirty="0" err="1" smtClean="0"/>
              <a:t>Coverage</a:t>
            </a:r>
            <a:r>
              <a:rPr lang="hu-HU" sz="1600" b="1" dirty="0" smtClean="0"/>
              <a:t> </a:t>
            </a:r>
            <a:r>
              <a:rPr lang="hu-HU" sz="1600" b="1" dirty="0" err="1" smtClean="0"/>
              <a:t>deployment</a:t>
            </a:r>
            <a:r>
              <a:rPr lang="hu-HU" sz="1600" b="1" dirty="0" smtClean="0"/>
              <a:t> </a:t>
            </a:r>
            <a:r>
              <a:rPr lang="hu-HU" sz="1600" b="1" dirty="0" err="1" smtClean="0"/>
              <a:t>strategies</a:t>
            </a:r>
            <a:r>
              <a:rPr lang="hu-HU" sz="1600" b="1" dirty="0" smtClean="0"/>
              <a:t> I.</a:t>
            </a:r>
          </a:p>
          <a:p>
            <a:pPr>
              <a:buFontTx/>
              <a:buChar char="-"/>
            </a:pPr>
            <a:r>
              <a:rPr lang="hu-HU" sz="1400" dirty="0" smtClean="0"/>
              <a:t>New </a:t>
            </a:r>
            <a:r>
              <a:rPr lang="hu-HU" sz="1400" dirty="0" err="1" smtClean="0"/>
              <a:t>entrant</a:t>
            </a:r>
            <a:r>
              <a:rPr lang="hu-HU" sz="1400" dirty="0" smtClean="0"/>
              <a:t> </a:t>
            </a:r>
            <a:r>
              <a:rPr lang="hu-HU" sz="1400" dirty="0" err="1" smtClean="0"/>
              <a:t>greenfield</a:t>
            </a:r>
            <a:r>
              <a:rPr lang="hu-HU" sz="1400" dirty="0" smtClean="0"/>
              <a:t> </a:t>
            </a:r>
            <a:r>
              <a:rPr lang="hu-HU" sz="1400" dirty="0" err="1" smtClean="0"/>
              <a:t>operation</a:t>
            </a:r>
            <a:endParaRPr lang="hu-HU" sz="1400" dirty="0" smtClean="0"/>
          </a:p>
          <a:p>
            <a:pPr>
              <a:buFontTx/>
              <a:buChar char="-"/>
            </a:pPr>
            <a:r>
              <a:rPr lang="hu-HU" sz="1400" dirty="0" err="1" smtClean="0"/>
              <a:t>Frequency</a:t>
            </a:r>
            <a:r>
              <a:rPr lang="hu-HU" sz="1400" dirty="0" smtClean="0"/>
              <a:t> </a:t>
            </a:r>
            <a:r>
              <a:rPr lang="hu-HU" sz="1400" dirty="0" err="1" smtClean="0"/>
              <a:t>scenarios</a:t>
            </a:r>
            <a:r>
              <a:rPr lang="hu-HU" sz="1400" dirty="0" smtClean="0"/>
              <a:t>: 800, 1800, 2600</a:t>
            </a:r>
          </a:p>
          <a:p>
            <a:pPr lvl="1">
              <a:buFontTx/>
              <a:buChar char="-"/>
            </a:pPr>
            <a:r>
              <a:rPr lang="hu-HU" sz="1100" dirty="0" err="1" smtClean="0"/>
              <a:t>Areas</a:t>
            </a:r>
            <a:r>
              <a:rPr lang="hu-HU" sz="1100" dirty="0" smtClean="0"/>
              <a:t>: Urban, </a:t>
            </a:r>
            <a:r>
              <a:rPr lang="hu-HU" sz="1100" dirty="0" err="1" smtClean="0"/>
              <a:t>Suburban</a:t>
            </a:r>
            <a:r>
              <a:rPr lang="hu-HU" sz="1100" dirty="0" smtClean="0"/>
              <a:t>, </a:t>
            </a:r>
            <a:r>
              <a:rPr lang="hu-HU" sz="1100" dirty="0" err="1" smtClean="0"/>
              <a:t>Rural</a:t>
            </a:r>
            <a:endParaRPr lang="hu-HU" sz="1100" dirty="0" smtClean="0"/>
          </a:p>
          <a:p>
            <a:pPr lvl="1">
              <a:buFontTx/>
              <a:buChar char="-"/>
            </a:pPr>
            <a:r>
              <a:rPr lang="hu-HU" sz="1100" dirty="0" err="1" smtClean="0"/>
              <a:t>Predicted</a:t>
            </a:r>
            <a:r>
              <a:rPr lang="hu-HU" sz="1100" dirty="0" smtClean="0"/>
              <a:t> </a:t>
            </a:r>
            <a:r>
              <a:rPr lang="hu-HU" sz="1100" dirty="0" err="1" smtClean="0"/>
              <a:t>traffic</a:t>
            </a:r>
            <a:r>
              <a:rPr lang="hu-HU" sz="1100" dirty="0" smtClean="0"/>
              <a:t> </a:t>
            </a:r>
            <a:r>
              <a:rPr lang="hu-HU" sz="1100" dirty="0" err="1" smtClean="0"/>
              <a:t>volume</a:t>
            </a:r>
            <a:endParaRPr lang="hu-HU" sz="1100" dirty="0" smtClean="0"/>
          </a:p>
          <a:p>
            <a:pPr lvl="1">
              <a:buFontTx/>
              <a:buChar char="-"/>
            </a:pPr>
            <a:r>
              <a:rPr lang="hu-HU" sz="1100" dirty="0" smtClean="0"/>
              <a:t>Site </a:t>
            </a:r>
            <a:r>
              <a:rPr lang="hu-HU" sz="1100" dirty="0" err="1" smtClean="0"/>
              <a:t>number</a:t>
            </a:r>
            <a:r>
              <a:rPr lang="hu-HU" sz="1100" dirty="0" smtClean="0"/>
              <a:t> is </a:t>
            </a:r>
            <a:r>
              <a:rPr lang="hu-HU" sz="1100" dirty="0" err="1" smtClean="0"/>
              <a:t>the</a:t>
            </a:r>
            <a:r>
              <a:rPr lang="hu-HU" sz="1100" dirty="0" smtClean="0"/>
              <a:t> main </a:t>
            </a:r>
            <a:r>
              <a:rPr lang="hu-HU" sz="1100" dirty="0" err="1" smtClean="0"/>
              <a:t>cost</a:t>
            </a:r>
            <a:r>
              <a:rPr lang="hu-HU" sz="1100" dirty="0" smtClean="0"/>
              <a:t> driver (CAPEX, OPEX)</a:t>
            </a:r>
          </a:p>
          <a:p>
            <a:pPr lvl="1">
              <a:buFontTx/>
              <a:buChar char="-"/>
            </a:pPr>
            <a:r>
              <a:rPr lang="hu-HU" sz="1100" dirty="0" smtClean="0"/>
              <a:t>Service </a:t>
            </a:r>
            <a:r>
              <a:rPr lang="hu-HU" sz="1100" dirty="0" err="1" smtClean="0"/>
              <a:t>types</a:t>
            </a:r>
            <a:r>
              <a:rPr lang="hu-HU" sz="1100" dirty="0" smtClean="0"/>
              <a:t> and </a:t>
            </a:r>
            <a:r>
              <a:rPr lang="hu-HU" sz="1100" dirty="0" err="1" smtClean="0"/>
              <a:t>Capacity</a:t>
            </a:r>
            <a:r>
              <a:rPr lang="hu-HU" sz="1100" dirty="0" smtClean="0"/>
              <a:t> </a:t>
            </a:r>
            <a:r>
              <a:rPr lang="hu-HU" sz="1100" dirty="0" err="1" smtClean="0"/>
              <a:t>need</a:t>
            </a:r>
            <a:endParaRPr lang="hu-HU" sz="1100" dirty="0" smtClean="0"/>
          </a:p>
          <a:p>
            <a:pPr>
              <a:buFontTx/>
              <a:buChar char="-"/>
            </a:pPr>
            <a:endParaRPr lang="hu-HU" sz="1400" dirty="0" smtClean="0"/>
          </a:p>
          <a:p>
            <a:pPr>
              <a:buFontTx/>
              <a:buChar char="-"/>
            </a:pPr>
            <a:endParaRPr lang="hu-HU" sz="1400" dirty="0"/>
          </a:p>
        </p:txBody>
      </p:sp>
      <p:sp>
        <p:nvSpPr>
          <p:cNvPr id="4" name="Content Placeholder 14"/>
          <p:cNvSpPr txBox="1">
            <a:spLocks/>
          </p:cNvSpPr>
          <p:nvPr/>
        </p:nvSpPr>
        <p:spPr bwMode="auto">
          <a:xfrm>
            <a:off x="151409" y="0"/>
            <a:ext cx="3743697" cy="60564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30000"/>
              </a:spcAft>
              <a:buClr>
                <a:srgbClr val="27AAD9"/>
              </a:buClr>
              <a:buSzTx/>
              <a:buFontTx/>
              <a:buNone/>
              <a:tabLst/>
              <a:defRPr/>
            </a:pPr>
            <a:r>
              <a:rPr kumimoji="0" lang="hu-HU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Coverage</a:t>
            </a:r>
            <a:r>
              <a:rPr kumimoji="0" lang="hu-HU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 </a:t>
            </a:r>
            <a:r>
              <a:rPr kumimoji="0" lang="hu-HU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planning</a:t>
            </a:r>
            <a:endParaRPr kumimoji="0" lang="hu-HU" sz="20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5" name="Oval 4"/>
          <p:cNvSpPr/>
          <p:nvPr/>
        </p:nvSpPr>
        <p:spPr bwMode="auto">
          <a:xfrm>
            <a:off x="-1" y="47501"/>
            <a:ext cx="475013" cy="403761"/>
          </a:xfrm>
          <a:prstGeom prst="ellipse">
            <a:avLst/>
          </a:prstGeom>
          <a:solidFill>
            <a:schemeClr val="bg1"/>
          </a:solidFill>
          <a:ln w="9525" cap="flat" cmpd="sng" algn="ctr">
            <a:solidFill>
              <a:srgbClr val="00206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u-H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I.</a:t>
            </a:r>
          </a:p>
        </p:txBody>
      </p:sp>
      <p:sp>
        <p:nvSpPr>
          <p:cNvPr id="18" name="Hexagon 17"/>
          <p:cNvSpPr>
            <a:spLocks noChangeAspect="1"/>
          </p:cNvSpPr>
          <p:nvPr/>
        </p:nvSpPr>
        <p:spPr bwMode="auto">
          <a:xfrm>
            <a:off x="6240456" y="552234"/>
            <a:ext cx="935187" cy="756000"/>
          </a:xfrm>
          <a:prstGeom prst="hexagon">
            <a:avLst/>
          </a:prstGeom>
          <a:solidFill>
            <a:schemeClr val="bg1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9" name="Hexagon 18"/>
          <p:cNvSpPr>
            <a:spLocks noChangeAspect="1"/>
          </p:cNvSpPr>
          <p:nvPr/>
        </p:nvSpPr>
        <p:spPr bwMode="auto">
          <a:xfrm>
            <a:off x="6226600" y="1310275"/>
            <a:ext cx="935187" cy="756000"/>
          </a:xfrm>
          <a:prstGeom prst="hexagon">
            <a:avLst/>
          </a:prstGeom>
          <a:solidFill>
            <a:schemeClr val="bg1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0" name="Hexagon 19"/>
          <p:cNvSpPr>
            <a:spLocks noChangeAspect="1"/>
          </p:cNvSpPr>
          <p:nvPr/>
        </p:nvSpPr>
        <p:spPr bwMode="auto">
          <a:xfrm>
            <a:off x="5478456" y="894640"/>
            <a:ext cx="935187" cy="756000"/>
          </a:xfrm>
          <a:prstGeom prst="hexagon">
            <a:avLst/>
          </a:prstGeom>
          <a:solidFill>
            <a:schemeClr val="bg1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u-HU" sz="1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</a:rPr>
              <a:t>L800</a:t>
            </a:r>
          </a:p>
        </p:txBody>
      </p:sp>
      <p:pic>
        <p:nvPicPr>
          <p:cNvPr id="21" name="Content Placeholder 131" descr="11949849161257289955radio_wireless_tower_cor__svg_me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6294256" y="871089"/>
            <a:ext cx="209441" cy="466663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algn="ctr">
            <a:solidFill>
              <a:srgbClr val="00B050"/>
            </a:solidFill>
            <a:miter lim="800000"/>
            <a:headEnd/>
            <a:tailEnd/>
          </a:ln>
          <a:effectLst/>
        </p:spPr>
      </p:pic>
      <p:grpSp>
        <p:nvGrpSpPr>
          <p:cNvPr id="6" name="Group 29"/>
          <p:cNvGrpSpPr/>
          <p:nvPr/>
        </p:nvGrpSpPr>
        <p:grpSpPr>
          <a:xfrm>
            <a:off x="6996519" y="609632"/>
            <a:ext cx="1697187" cy="1514041"/>
            <a:chOff x="5868386" y="1488372"/>
            <a:chExt cx="1697187" cy="1514041"/>
          </a:xfrm>
        </p:grpSpPr>
        <p:sp>
          <p:nvSpPr>
            <p:cNvPr id="22" name="Hexagon 21"/>
            <p:cNvSpPr>
              <a:spLocks noChangeAspect="1"/>
            </p:cNvSpPr>
            <p:nvPr/>
          </p:nvSpPr>
          <p:spPr bwMode="auto">
            <a:xfrm>
              <a:off x="6630386" y="1488372"/>
              <a:ext cx="935187" cy="756000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3" name="Hexagon 22"/>
            <p:cNvSpPr>
              <a:spLocks noChangeAspect="1"/>
            </p:cNvSpPr>
            <p:nvPr/>
          </p:nvSpPr>
          <p:spPr bwMode="auto">
            <a:xfrm>
              <a:off x="6616530" y="2246413"/>
              <a:ext cx="935187" cy="756000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4" name="Hexagon 23"/>
            <p:cNvSpPr>
              <a:spLocks noChangeAspect="1"/>
            </p:cNvSpPr>
            <p:nvPr/>
          </p:nvSpPr>
          <p:spPr bwMode="auto">
            <a:xfrm>
              <a:off x="5868386" y="1830778"/>
              <a:ext cx="935187" cy="756000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pic>
          <p:nvPicPr>
            <p:cNvPr id="25" name="Content Placeholder 131" descr="11949849161257289955radio_wireless_tower_cor__svg_med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 bwMode="auto">
            <a:xfrm>
              <a:off x="6684186" y="1807227"/>
              <a:ext cx="209441" cy="46666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algn="ctr">
              <a:solidFill>
                <a:srgbClr val="00B050"/>
              </a:solidFill>
              <a:miter lim="800000"/>
              <a:headEnd/>
              <a:tailEnd/>
            </a:ln>
            <a:effectLst/>
          </p:spPr>
        </p:pic>
      </p:grpSp>
      <p:sp>
        <p:nvSpPr>
          <p:cNvPr id="26" name="Hexagon 25"/>
          <p:cNvSpPr>
            <a:spLocks noChangeAspect="1"/>
          </p:cNvSpPr>
          <p:nvPr/>
        </p:nvSpPr>
        <p:spPr bwMode="auto">
          <a:xfrm>
            <a:off x="6960893" y="1723934"/>
            <a:ext cx="935187" cy="756000"/>
          </a:xfrm>
          <a:prstGeom prst="hexagon">
            <a:avLst/>
          </a:prstGeom>
          <a:solidFill>
            <a:schemeClr val="bg1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7" name="Hexagon 26"/>
          <p:cNvSpPr>
            <a:spLocks noChangeAspect="1"/>
          </p:cNvSpPr>
          <p:nvPr/>
        </p:nvSpPr>
        <p:spPr bwMode="auto">
          <a:xfrm>
            <a:off x="6947037" y="2481975"/>
            <a:ext cx="935187" cy="756000"/>
          </a:xfrm>
          <a:prstGeom prst="hexagon">
            <a:avLst/>
          </a:prstGeom>
          <a:solidFill>
            <a:schemeClr val="bg1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8" name="Hexagon 27"/>
          <p:cNvSpPr>
            <a:spLocks noChangeAspect="1"/>
          </p:cNvSpPr>
          <p:nvPr/>
        </p:nvSpPr>
        <p:spPr bwMode="auto">
          <a:xfrm>
            <a:off x="6198893" y="2066340"/>
            <a:ext cx="935187" cy="756000"/>
          </a:xfrm>
          <a:prstGeom prst="hexagon">
            <a:avLst/>
          </a:prstGeom>
          <a:solidFill>
            <a:schemeClr val="bg1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29" name="Content Placeholder 131" descr="11949849161257289955radio_wireless_tower_cor__svg_me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7014693" y="2042789"/>
            <a:ext cx="209441" cy="466663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algn="ctr">
            <a:solidFill>
              <a:srgbClr val="00B050"/>
            </a:solidFill>
            <a:miter lim="800000"/>
            <a:headEnd/>
            <a:tailEnd/>
          </a:ln>
          <a:effectLst/>
        </p:spPr>
      </p:pic>
      <p:sp>
        <p:nvSpPr>
          <p:cNvPr id="33" name="Hexagon 32"/>
          <p:cNvSpPr>
            <a:spLocks noChangeAspect="1"/>
          </p:cNvSpPr>
          <p:nvPr/>
        </p:nvSpPr>
        <p:spPr bwMode="auto">
          <a:xfrm>
            <a:off x="5436893" y="1648724"/>
            <a:ext cx="935187" cy="756000"/>
          </a:xfrm>
          <a:prstGeom prst="hexagon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4" name="Hexagon 33"/>
          <p:cNvSpPr>
            <a:spLocks noChangeAspect="1"/>
          </p:cNvSpPr>
          <p:nvPr/>
        </p:nvSpPr>
        <p:spPr bwMode="auto">
          <a:xfrm>
            <a:off x="5413142" y="2408745"/>
            <a:ext cx="935187" cy="756000"/>
          </a:xfrm>
          <a:prstGeom prst="hexagon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5" name="Hexagon 34"/>
          <p:cNvSpPr>
            <a:spLocks noChangeAspect="1"/>
          </p:cNvSpPr>
          <p:nvPr/>
        </p:nvSpPr>
        <p:spPr bwMode="auto">
          <a:xfrm>
            <a:off x="7714977" y="2109883"/>
            <a:ext cx="935187" cy="756000"/>
          </a:xfrm>
          <a:prstGeom prst="hexagon">
            <a:avLst/>
          </a:prstGeom>
          <a:solidFill>
            <a:schemeClr val="bg1">
              <a:lumMod val="95000"/>
            </a:schemeClr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7" name="Hexagon 36"/>
          <p:cNvSpPr>
            <a:spLocks noChangeAspect="1"/>
          </p:cNvSpPr>
          <p:nvPr/>
        </p:nvSpPr>
        <p:spPr bwMode="auto">
          <a:xfrm>
            <a:off x="6060360" y="3459709"/>
            <a:ext cx="935187" cy="756000"/>
          </a:xfrm>
          <a:prstGeom prst="hexagon">
            <a:avLst/>
          </a:prstGeom>
          <a:solidFill>
            <a:schemeClr val="bg1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8" name="Hexagon 37"/>
          <p:cNvSpPr>
            <a:spLocks noChangeAspect="1"/>
          </p:cNvSpPr>
          <p:nvPr/>
        </p:nvSpPr>
        <p:spPr bwMode="auto">
          <a:xfrm>
            <a:off x="6046504" y="4217750"/>
            <a:ext cx="935187" cy="756000"/>
          </a:xfrm>
          <a:prstGeom prst="hexagon">
            <a:avLst/>
          </a:prstGeom>
          <a:solidFill>
            <a:schemeClr val="bg1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9" name="Hexagon 38"/>
          <p:cNvSpPr>
            <a:spLocks noChangeAspect="1"/>
          </p:cNvSpPr>
          <p:nvPr/>
        </p:nvSpPr>
        <p:spPr bwMode="auto">
          <a:xfrm>
            <a:off x="5298360" y="3802115"/>
            <a:ext cx="935187" cy="756000"/>
          </a:xfrm>
          <a:prstGeom prst="hexagon">
            <a:avLst/>
          </a:prstGeom>
          <a:solidFill>
            <a:schemeClr val="bg1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u-HU" sz="1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</a:rPr>
              <a:t>L800</a:t>
            </a:r>
          </a:p>
        </p:txBody>
      </p:sp>
      <p:pic>
        <p:nvPicPr>
          <p:cNvPr id="40" name="Content Placeholder 131" descr="11949849161257289955radio_wireless_tower_cor__svg_me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6114160" y="3778564"/>
            <a:ext cx="209441" cy="466663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algn="ctr">
            <a:solidFill>
              <a:srgbClr val="00B050"/>
            </a:solidFill>
            <a:miter lim="800000"/>
            <a:headEnd/>
            <a:tailEnd/>
          </a:ln>
          <a:effectLst/>
        </p:spPr>
      </p:pic>
      <p:grpSp>
        <p:nvGrpSpPr>
          <p:cNvPr id="8" name="Group 40"/>
          <p:cNvGrpSpPr/>
          <p:nvPr/>
        </p:nvGrpSpPr>
        <p:grpSpPr>
          <a:xfrm>
            <a:off x="6816423" y="3517107"/>
            <a:ext cx="1697187" cy="1514041"/>
            <a:chOff x="5868386" y="1488372"/>
            <a:chExt cx="1697187" cy="1514041"/>
          </a:xfrm>
        </p:grpSpPr>
        <p:sp>
          <p:nvSpPr>
            <p:cNvPr id="42" name="Hexagon 41"/>
            <p:cNvSpPr>
              <a:spLocks noChangeAspect="1"/>
            </p:cNvSpPr>
            <p:nvPr/>
          </p:nvSpPr>
          <p:spPr bwMode="auto">
            <a:xfrm>
              <a:off x="6630386" y="1488372"/>
              <a:ext cx="935187" cy="756000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3" name="Hexagon 42"/>
            <p:cNvSpPr>
              <a:spLocks noChangeAspect="1"/>
            </p:cNvSpPr>
            <p:nvPr/>
          </p:nvSpPr>
          <p:spPr bwMode="auto">
            <a:xfrm>
              <a:off x="6616530" y="2246413"/>
              <a:ext cx="935187" cy="756000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44" name="Hexagon 43"/>
            <p:cNvSpPr>
              <a:spLocks noChangeAspect="1"/>
            </p:cNvSpPr>
            <p:nvPr/>
          </p:nvSpPr>
          <p:spPr bwMode="auto">
            <a:xfrm>
              <a:off x="5868386" y="1830778"/>
              <a:ext cx="935187" cy="756000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46" name="Hexagon 45"/>
          <p:cNvSpPr>
            <a:spLocks noChangeAspect="1"/>
          </p:cNvSpPr>
          <p:nvPr/>
        </p:nvSpPr>
        <p:spPr bwMode="auto">
          <a:xfrm>
            <a:off x="6780797" y="4631409"/>
            <a:ext cx="935187" cy="756000"/>
          </a:xfrm>
          <a:prstGeom prst="hexagon">
            <a:avLst/>
          </a:prstGeom>
          <a:solidFill>
            <a:schemeClr val="bg1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7" name="Hexagon 46"/>
          <p:cNvSpPr>
            <a:spLocks noChangeAspect="1"/>
          </p:cNvSpPr>
          <p:nvPr/>
        </p:nvSpPr>
        <p:spPr bwMode="auto">
          <a:xfrm>
            <a:off x="6766941" y="5389450"/>
            <a:ext cx="935187" cy="756000"/>
          </a:xfrm>
          <a:prstGeom prst="hexagon">
            <a:avLst/>
          </a:prstGeom>
          <a:solidFill>
            <a:schemeClr val="bg1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8" name="Hexagon 47"/>
          <p:cNvSpPr>
            <a:spLocks noChangeAspect="1"/>
          </p:cNvSpPr>
          <p:nvPr/>
        </p:nvSpPr>
        <p:spPr bwMode="auto">
          <a:xfrm>
            <a:off x="6018797" y="4973815"/>
            <a:ext cx="935187" cy="756000"/>
          </a:xfrm>
          <a:prstGeom prst="hexagon">
            <a:avLst/>
          </a:prstGeom>
          <a:solidFill>
            <a:schemeClr val="bg1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0" name="Hexagon 49"/>
          <p:cNvSpPr>
            <a:spLocks noChangeAspect="1"/>
          </p:cNvSpPr>
          <p:nvPr/>
        </p:nvSpPr>
        <p:spPr bwMode="auto">
          <a:xfrm>
            <a:off x="5256797" y="4556199"/>
            <a:ext cx="935187" cy="756000"/>
          </a:xfrm>
          <a:prstGeom prst="hexagon">
            <a:avLst/>
          </a:prstGeom>
          <a:solidFill>
            <a:schemeClr val="bg1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1" name="Hexagon 50"/>
          <p:cNvSpPr>
            <a:spLocks noChangeAspect="1"/>
          </p:cNvSpPr>
          <p:nvPr/>
        </p:nvSpPr>
        <p:spPr bwMode="auto">
          <a:xfrm>
            <a:off x="5233046" y="5316220"/>
            <a:ext cx="935187" cy="756000"/>
          </a:xfrm>
          <a:prstGeom prst="hexagon">
            <a:avLst/>
          </a:prstGeom>
          <a:solidFill>
            <a:schemeClr val="bg1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2" name="Hexagon 51"/>
          <p:cNvSpPr>
            <a:spLocks noChangeAspect="1"/>
          </p:cNvSpPr>
          <p:nvPr/>
        </p:nvSpPr>
        <p:spPr bwMode="auto">
          <a:xfrm>
            <a:off x="7534881" y="5017358"/>
            <a:ext cx="935187" cy="756000"/>
          </a:xfrm>
          <a:prstGeom prst="hexagon">
            <a:avLst/>
          </a:prstGeom>
          <a:solidFill>
            <a:schemeClr val="bg1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3" name="Hexagon 52"/>
          <p:cNvSpPr>
            <a:spLocks noChangeAspect="1"/>
          </p:cNvSpPr>
          <p:nvPr/>
        </p:nvSpPr>
        <p:spPr bwMode="auto">
          <a:xfrm>
            <a:off x="1808980" y="3554712"/>
            <a:ext cx="935187" cy="756000"/>
          </a:xfrm>
          <a:prstGeom prst="hexagon">
            <a:avLst/>
          </a:prstGeom>
          <a:solidFill>
            <a:schemeClr val="bg1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4" name="Hexagon 53"/>
          <p:cNvSpPr>
            <a:spLocks noChangeAspect="1"/>
          </p:cNvSpPr>
          <p:nvPr/>
        </p:nvSpPr>
        <p:spPr bwMode="auto">
          <a:xfrm>
            <a:off x="1795124" y="4312753"/>
            <a:ext cx="935187" cy="756000"/>
          </a:xfrm>
          <a:prstGeom prst="hexagon">
            <a:avLst/>
          </a:prstGeom>
          <a:solidFill>
            <a:schemeClr val="bg1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5" name="Hexagon 54"/>
          <p:cNvSpPr>
            <a:spLocks noChangeAspect="1"/>
          </p:cNvSpPr>
          <p:nvPr/>
        </p:nvSpPr>
        <p:spPr bwMode="auto">
          <a:xfrm>
            <a:off x="1046980" y="3897118"/>
            <a:ext cx="935187" cy="756000"/>
          </a:xfrm>
          <a:prstGeom prst="hexagon">
            <a:avLst/>
          </a:prstGeom>
          <a:solidFill>
            <a:schemeClr val="bg1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hu-HU" sz="1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</a:rPr>
              <a:t>L800</a:t>
            </a:r>
          </a:p>
        </p:txBody>
      </p:sp>
      <p:pic>
        <p:nvPicPr>
          <p:cNvPr id="56" name="Content Placeholder 131" descr="11949849161257289955radio_wireless_tower_cor__svg_med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862780" y="3873567"/>
            <a:ext cx="209441" cy="466663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algn="ctr">
            <a:solidFill>
              <a:srgbClr val="00B050"/>
            </a:solidFill>
            <a:miter lim="800000"/>
            <a:headEnd/>
            <a:tailEnd/>
          </a:ln>
          <a:effectLst/>
        </p:spPr>
      </p:pic>
      <p:grpSp>
        <p:nvGrpSpPr>
          <p:cNvPr id="10" name="Group 56"/>
          <p:cNvGrpSpPr/>
          <p:nvPr/>
        </p:nvGrpSpPr>
        <p:grpSpPr>
          <a:xfrm>
            <a:off x="2565043" y="3612110"/>
            <a:ext cx="1697187" cy="1514041"/>
            <a:chOff x="5868386" y="1488372"/>
            <a:chExt cx="1697187" cy="1514041"/>
          </a:xfrm>
        </p:grpSpPr>
        <p:sp>
          <p:nvSpPr>
            <p:cNvPr id="58" name="Hexagon 57"/>
            <p:cNvSpPr>
              <a:spLocks noChangeAspect="1"/>
            </p:cNvSpPr>
            <p:nvPr/>
          </p:nvSpPr>
          <p:spPr bwMode="auto">
            <a:xfrm>
              <a:off x="6630386" y="1488372"/>
              <a:ext cx="935187" cy="756000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59" name="Hexagon 58"/>
            <p:cNvSpPr>
              <a:spLocks noChangeAspect="1"/>
            </p:cNvSpPr>
            <p:nvPr/>
          </p:nvSpPr>
          <p:spPr bwMode="auto">
            <a:xfrm>
              <a:off x="6616530" y="2246413"/>
              <a:ext cx="935187" cy="756000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60" name="Hexagon 59"/>
            <p:cNvSpPr>
              <a:spLocks noChangeAspect="1"/>
            </p:cNvSpPr>
            <p:nvPr/>
          </p:nvSpPr>
          <p:spPr bwMode="auto">
            <a:xfrm>
              <a:off x="5868386" y="1830778"/>
              <a:ext cx="935187" cy="756000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</p:grpSp>
      <p:sp>
        <p:nvSpPr>
          <p:cNvPr id="62" name="Hexagon 61"/>
          <p:cNvSpPr>
            <a:spLocks noChangeAspect="1"/>
          </p:cNvSpPr>
          <p:nvPr/>
        </p:nvSpPr>
        <p:spPr bwMode="auto">
          <a:xfrm>
            <a:off x="2529417" y="4726412"/>
            <a:ext cx="935187" cy="756000"/>
          </a:xfrm>
          <a:prstGeom prst="hexagon">
            <a:avLst/>
          </a:prstGeom>
          <a:solidFill>
            <a:schemeClr val="bg1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3" name="Hexagon 62"/>
          <p:cNvSpPr>
            <a:spLocks noChangeAspect="1"/>
          </p:cNvSpPr>
          <p:nvPr/>
        </p:nvSpPr>
        <p:spPr bwMode="auto">
          <a:xfrm>
            <a:off x="2515561" y="5484453"/>
            <a:ext cx="935187" cy="756000"/>
          </a:xfrm>
          <a:prstGeom prst="hexagon">
            <a:avLst/>
          </a:prstGeom>
          <a:solidFill>
            <a:schemeClr val="bg1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4" name="Hexagon 63"/>
          <p:cNvSpPr>
            <a:spLocks noChangeAspect="1"/>
          </p:cNvSpPr>
          <p:nvPr/>
        </p:nvSpPr>
        <p:spPr bwMode="auto">
          <a:xfrm>
            <a:off x="1767417" y="5068818"/>
            <a:ext cx="935187" cy="756000"/>
          </a:xfrm>
          <a:prstGeom prst="hexagon">
            <a:avLst/>
          </a:prstGeom>
          <a:solidFill>
            <a:schemeClr val="bg1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6" name="Hexagon 65"/>
          <p:cNvSpPr>
            <a:spLocks noChangeAspect="1"/>
          </p:cNvSpPr>
          <p:nvPr/>
        </p:nvSpPr>
        <p:spPr bwMode="auto">
          <a:xfrm>
            <a:off x="1005417" y="4651202"/>
            <a:ext cx="935187" cy="756000"/>
          </a:xfrm>
          <a:prstGeom prst="hexagon">
            <a:avLst/>
          </a:prstGeom>
          <a:solidFill>
            <a:schemeClr val="bg1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7" name="Hexagon 66"/>
          <p:cNvSpPr>
            <a:spLocks noChangeAspect="1"/>
          </p:cNvSpPr>
          <p:nvPr/>
        </p:nvSpPr>
        <p:spPr bwMode="auto">
          <a:xfrm>
            <a:off x="981666" y="5411223"/>
            <a:ext cx="935187" cy="756000"/>
          </a:xfrm>
          <a:prstGeom prst="hexagon">
            <a:avLst/>
          </a:prstGeom>
          <a:solidFill>
            <a:schemeClr val="bg1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8" name="Hexagon 67"/>
          <p:cNvSpPr>
            <a:spLocks noChangeAspect="1"/>
          </p:cNvSpPr>
          <p:nvPr/>
        </p:nvSpPr>
        <p:spPr bwMode="auto">
          <a:xfrm>
            <a:off x="3283501" y="5112361"/>
            <a:ext cx="935187" cy="756000"/>
          </a:xfrm>
          <a:prstGeom prst="hexagon">
            <a:avLst/>
          </a:prstGeom>
          <a:solidFill>
            <a:schemeClr val="bg1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hu-H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7" name="Group 35"/>
          <p:cNvGrpSpPr/>
          <p:nvPr/>
        </p:nvGrpSpPr>
        <p:grpSpPr>
          <a:xfrm>
            <a:off x="1409203" y="3853517"/>
            <a:ext cx="1051957" cy="954888"/>
            <a:chOff x="5007428" y="5041050"/>
            <a:chExt cx="1051957" cy="954888"/>
          </a:xfrm>
        </p:grpSpPr>
        <p:sp>
          <p:nvSpPr>
            <p:cNvPr id="9" name="Hexagon 8"/>
            <p:cNvSpPr>
              <a:spLocks noChangeAspect="1"/>
            </p:cNvSpPr>
            <p:nvPr/>
          </p:nvSpPr>
          <p:spPr bwMode="auto">
            <a:xfrm>
              <a:off x="5007428" y="5280536"/>
              <a:ext cx="578923" cy="468000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hu-HU" sz="1200" b="0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</a:rPr>
                <a:t>L1800</a:t>
              </a:r>
            </a:p>
          </p:txBody>
        </p:sp>
        <p:sp>
          <p:nvSpPr>
            <p:cNvPr id="16" name="Hexagon 15"/>
            <p:cNvSpPr>
              <a:spLocks noChangeAspect="1"/>
            </p:cNvSpPr>
            <p:nvPr/>
          </p:nvSpPr>
          <p:spPr bwMode="auto">
            <a:xfrm>
              <a:off x="5480462" y="5041050"/>
              <a:ext cx="578923" cy="468000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7" name="Hexagon 16"/>
            <p:cNvSpPr>
              <a:spLocks noChangeAspect="1"/>
            </p:cNvSpPr>
            <p:nvPr/>
          </p:nvSpPr>
          <p:spPr bwMode="auto">
            <a:xfrm>
              <a:off x="5468588" y="5527938"/>
              <a:ext cx="578923" cy="468000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pic>
          <p:nvPicPr>
            <p:cNvPr id="32" name="Content Placeholder 131" descr="11949849161257289955radio_wireless_tower_cor__svg_med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 bwMode="auto">
            <a:xfrm>
              <a:off x="5504570" y="5068984"/>
              <a:ext cx="209441" cy="46666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algn="ctr">
              <a:solidFill>
                <a:srgbClr val="00B050"/>
              </a:solidFill>
              <a:miter lim="800000"/>
              <a:headEnd/>
              <a:tailEnd/>
            </a:ln>
            <a:effectLst/>
          </p:spPr>
        </p:pic>
      </p:grpSp>
      <p:grpSp>
        <p:nvGrpSpPr>
          <p:cNvPr id="69" name="Group 35"/>
          <p:cNvGrpSpPr/>
          <p:nvPr/>
        </p:nvGrpSpPr>
        <p:grpSpPr>
          <a:xfrm>
            <a:off x="2345375" y="3863414"/>
            <a:ext cx="1051957" cy="954888"/>
            <a:chOff x="5007428" y="5041050"/>
            <a:chExt cx="1051957" cy="954888"/>
          </a:xfrm>
        </p:grpSpPr>
        <p:sp>
          <p:nvSpPr>
            <p:cNvPr id="70" name="Hexagon 69"/>
            <p:cNvSpPr>
              <a:spLocks noChangeAspect="1"/>
            </p:cNvSpPr>
            <p:nvPr/>
          </p:nvSpPr>
          <p:spPr bwMode="auto">
            <a:xfrm>
              <a:off x="5007428" y="5280536"/>
              <a:ext cx="578923" cy="468000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hu-HU" sz="1200" b="0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</a:rPr>
                <a:t>L1800</a:t>
              </a:r>
            </a:p>
          </p:txBody>
        </p:sp>
        <p:sp>
          <p:nvSpPr>
            <p:cNvPr id="71" name="Hexagon 70"/>
            <p:cNvSpPr>
              <a:spLocks noChangeAspect="1"/>
            </p:cNvSpPr>
            <p:nvPr/>
          </p:nvSpPr>
          <p:spPr bwMode="auto">
            <a:xfrm>
              <a:off x="5480462" y="5041050"/>
              <a:ext cx="578923" cy="468000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2" name="Hexagon 71"/>
            <p:cNvSpPr>
              <a:spLocks noChangeAspect="1"/>
            </p:cNvSpPr>
            <p:nvPr/>
          </p:nvSpPr>
          <p:spPr bwMode="auto">
            <a:xfrm>
              <a:off x="5468588" y="5527938"/>
              <a:ext cx="578923" cy="468000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pic>
          <p:nvPicPr>
            <p:cNvPr id="73" name="Content Placeholder 131" descr="11949849161257289955radio_wireless_tower_cor__svg_med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 bwMode="auto">
            <a:xfrm>
              <a:off x="5504570" y="5068984"/>
              <a:ext cx="209441" cy="46666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algn="ctr">
              <a:solidFill>
                <a:srgbClr val="00B050"/>
              </a:solidFill>
              <a:miter lim="800000"/>
              <a:headEnd/>
              <a:tailEnd/>
            </a:ln>
            <a:effectLst/>
          </p:spPr>
        </p:pic>
      </p:grpSp>
      <p:grpSp>
        <p:nvGrpSpPr>
          <p:cNvPr id="74" name="Group 35"/>
          <p:cNvGrpSpPr/>
          <p:nvPr/>
        </p:nvGrpSpPr>
        <p:grpSpPr>
          <a:xfrm>
            <a:off x="3295400" y="3887163"/>
            <a:ext cx="1051957" cy="954888"/>
            <a:chOff x="5007428" y="5041050"/>
            <a:chExt cx="1051957" cy="954888"/>
          </a:xfrm>
        </p:grpSpPr>
        <p:sp>
          <p:nvSpPr>
            <p:cNvPr id="75" name="Hexagon 74"/>
            <p:cNvSpPr>
              <a:spLocks noChangeAspect="1"/>
            </p:cNvSpPr>
            <p:nvPr/>
          </p:nvSpPr>
          <p:spPr bwMode="auto">
            <a:xfrm>
              <a:off x="5007428" y="5280536"/>
              <a:ext cx="578923" cy="468000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hu-HU" sz="1200" b="0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</a:rPr>
                <a:t>L1800</a:t>
              </a:r>
            </a:p>
          </p:txBody>
        </p:sp>
        <p:sp>
          <p:nvSpPr>
            <p:cNvPr id="76" name="Hexagon 75"/>
            <p:cNvSpPr>
              <a:spLocks noChangeAspect="1"/>
            </p:cNvSpPr>
            <p:nvPr/>
          </p:nvSpPr>
          <p:spPr bwMode="auto">
            <a:xfrm>
              <a:off x="5480462" y="5041050"/>
              <a:ext cx="578923" cy="468000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77" name="Hexagon 76"/>
            <p:cNvSpPr>
              <a:spLocks noChangeAspect="1"/>
            </p:cNvSpPr>
            <p:nvPr/>
          </p:nvSpPr>
          <p:spPr bwMode="auto">
            <a:xfrm>
              <a:off x="5468588" y="5527938"/>
              <a:ext cx="578923" cy="468000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pic>
          <p:nvPicPr>
            <p:cNvPr id="78" name="Content Placeholder 131" descr="11949849161257289955radio_wireless_tower_cor__svg_med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 bwMode="auto">
            <a:xfrm>
              <a:off x="5504570" y="5068984"/>
              <a:ext cx="209441" cy="46666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algn="ctr">
              <a:solidFill>
                <a:srgbClr val="00B050"/>
              </a:solidFill>
              <a:miter lim="800000"/>
              <a:headEnd/>
              <a:tailEnd/>
            </a:ln>
            <a:effectLst/>
          </p:spPr>
        </p:pic>
      </p:grpSp>
      <p:grpSp>
        <p:nvGrpSpPr>
          <p:cNvPr id="79" name="Group 35"/>
          <p:cNvGrpSpPr/>
          <p:nvPr/>
        </p:nvGrpSpPr>
        <p:grpSpPr>
          <a:xfrm>
            <a:off x="1894112" y="4587808"/>
            <a:ext cx="1051957" cy="954888"/>
            <a:chOff x="5007428" y="5041050"/>
            <a:chExt cx="1051957" cy="954888"/>
          </a:xfrm>
        </p:grpSpPr>
        <p:sp>
          <p:nvSpPr>
            <p:cNvPr id="80" name="Hexagon 79"/>
            <p:cNvSpPr>
              <a:spLocks noChangeAspect="1"/>
            </p:cNvSpPr>
            <p:nvPr/>
          </p:nvSpPr>
          <p:spPr bwMode="auto">
            <a:xfrm>
              <a:off x="5007428" y="5280536"/>
              <a:ext cx="578923" cy="468000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hu-HU" sz="1200" b="0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</a:rPr>
                <a:t>L1800</a:t>
              </a:r>
            </a:p>
          </p:txBody>
        </p:sp>
        <p:sp>
          <p:nvSpPr>
            <p:cNvPr id="81" name="Hexagon 80"/>
            <p:cNvSpPr>
              <a:spLocks noChangeAspect="1"/>
            </p:cNvSpPr>
            <p:nvPr/>
          </p:nvSpPr>
          <p:spPr bwMode="auto">
            <a:xfrm>
              <a:off x="5480462" y="5041050"/>
              <a:ext cx="578923" cy="468000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82" name="Hexagon 81"/>
            <p:cNvSpPr>
              <a:spLocks noChangeAspect="1"/>
            </p:cNvSpPr>
            <p:nvPr/>
          </p:nvSpPr>
          <p:spPr bwMode="auto">
            <a:xfrm>
              <a:off x="5468588" y="5527938"/>
              <a:ext cx="578923" cy="468000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pic>
          <p:nvPicPr>
            <p:cNvPr id="83" name="Content Placeholder 131" descr="11949849161257289955radio_wireless_tower_cor__svg_med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 bwMode="auto">
            <a:xfrm>
              <a:off x="5504570" y="5068984"/>
              <a:ext cx="209441" cy="46666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algn="ctr">
              <a:solidFill>
                <a:srgbClr val="00B050"/>
              </a:solidFill>
              <a:miter lim="800000"/>
              <a:headEnd/>
              <a:tailEnd/>
            </a:ln>
            <a:effectLst/>
          </p:spPr>
        </p:pic>
      </p:grpSp>
      <p:grpSp>
        <p:nvGrpSpPr>
          <p:cNvPr id="84" name="Group 35"/>
          <p:cNvGrpSpPr/>
          <p:nvPr/>
        </p:nvGrpSpPr>
        <p:grpSpPr>
          <a:xfrm>
            <a:off x="2856013" y="4599683"/>
            <a:ext cx="1051957" cy="954888"/>
            <a:chOff x="5007428" y="5041050"/>
            <a:chExt cx="1051957" cy="954888"/>
          </a:xfrm>
        </p:grpSpPr>
        <p:sp>
          <p:nvSpPr>
            <p:cNvPr id="85" name="Hexagon 84"/>
            <p:cNvSpPr>
              <a:spLocks noChangeAspect="1"/>
            </p:cNvSpPr>
            <p:nvPr/>
          </p:nvSpPr>
          <p:spPr bwMode="auto">
            <a:xfrm>
              <a:off x="5007428" y="5280536"/>
              <a:ext cx="578923" cy="468000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hu-HU" sz="1200" b="0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</a:rPr>
                <a:t>L1800</a:t>
              </a:r>
            </a:p>
          </p:txBody>
        </p:sp>
        <p:sp>
          <p:nvSpPr>
            <p:cNvPr id="86" name="Hexagon 85"/>
            <p:cNvSpPr>
              <a:spLocks noChangeAspect="1"/>
            </p:cNvSpPr>
            <p:nvPr/>
          </p:nvSpPr>
          <p:spPr bwMode="auto">
            <a:xfrm>
              <a:off x="5480462" y="5041050"/>
              <a:ext cx="578923" cy="468000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87" name="Hexagon 86"/>
            <p:cNvSpPr>
              <a:spLocks noChangeAspect="1"/>
            </p:cNvSpPr>
            <p:nvPr/>
          </p:nvSpPr>
          <p:spPr bwMode="auto">
            <a:xfrm>
              <a:off x="5468588" y="5527938"/>
              <a:ext cx="578923" cy="468000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pic>
          <p:nvPicPr>
            <p:cNvPr id="88" name="Content Placeholder 131" descr="11949849161257289955radio_wireless_tower_cor__svg_med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 bwMode="auto">
            <a:xfrm>
              <a:off x="5504570" y="5068984"/>
              <a:ext cx="209441" cy="46666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algn="ctr">
              <a:solidFill>
                <a:srgbClr val="00B050"/>
              </a:solidFill>
              <a:miter lim="800000"/>
              <a:headEnd/>
              <a:tailEnd/>
            </a:ln>
            <a:effectLst/>
          </p:spPr>
        </p:pic>
      </p:grpSp>
      <p:grpSp>
        <p:nvGrpSpPr>
          <p:cNvPr id="89" name="Group 35"/>
          <p:cNvGrpSpPr/>
          <p:nvPr/>
        </p:nvGrpSpPr>
        <p:grpSpPr>
          <a:xfrm>
            <a:off x="932212" y="4564056"/>
            <a:ext cx="1051957" cy="954888"/>
            <a:chOff x="5007428" y="5041050"/>
            <a:chExt cx="1051957" cy="954888"/>
          </a:xfrm>
        </p:grpSpPr>
        <p:sp>
          <p:nvSpPr>
            <p:cNvPr id="90" name="Hexagon 89"/>
            <p:cNvSpPr>
              <a:spLocks noChangeAspect="1"/>
            </p:cNvSpPr>
            <p:nvPr/>
          </p:nvSpPr>
          <p:spPr bwMode="auto">
            <a:xfrm>
              <a:off x="5007428" y="5280536"/>
              <a:ext cx="578923" cy="468000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hu-HU" sz="1200" b="0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</a:rPr>
                <a:t>L1800</a:t>
              </a:r>
            </a:p>
          </p:txBody>
        </p:sp>
        <p:sp>
          <p:nvSpPr>
            <p:cNvPr id="91" name="Hexagon 90"/>
            <p:cNvSpPr>
              <a:spLocks noChangeAspect="1"/>
            </p:cNvSpPr>
            <p:nvPr/>
          </p:nvSpPr>
          <p:spPr bwMode="auto">
            <a:xfrm>
              <a:off x="5480462" y="5041050"/>
              <a:ext cx="578923" cy="468000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2" name="Hexagon 91"/>
            <p:cNvSpPr>
              <a:spLocks noChangeAspect="1"/>
            </p:cNvSpPr>
            <p:nvPr/>
          </p:nvSpPr>
          <p:spPr bwMode="auto">
            <a:xfrm>
              <a:off x="5468588" y="5527938"/>
              <a:ext cx="578923" cy="468000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pic>
          <p:nvPicPr>
            <p:cNvPr id="93" name="Content Placeholder 131" descr="11949849161257289955radio_wireless_tower_cor__svg_med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 bwMode="auto">
            <a:xfrm>
              <a:off x="5504570" y="5068984"/>
              <a:ext cx="209441" cy="46666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algn="ctr">
              <a:solidFill>
                <a:srgbClr val="00B050"/>
              </a:solidFill>
              <a:miter lim="800000"/>
              <a:headEnd/>
              <a:tailEnd/>
            </a:ln>
            <a:effectLst/>
          </p:spPr>
        </p:pic>
      </p:grpSp>
      <p:grpSp>
        <p:nvGrpSpPr>
          <p:cNvPr id="94" name="Group 35"/>
          <p:cNvGrpSpPr/>
          <p:nvPr/>
        </p:nvGrpSpPr>
        <p:grpSpPr>
          <a:xfrm>
            <a:off x="1395348" y="5300327"/>
            <a:ext cx="1051957" cy="954888"/>
            <a:chOff x="5007428" y="5041050"/>
            <a:chExt cx="1051957" cy="954888"/>
          </a:xfrm>
        </p:grpSpPr>
        <p:sp>
          <p:nvSpPr>
            <p:cNvPr id="95" name="Hexagon 94"/>
            <p:cNvSpPr>
              <a:spLocks noChangeAspect="1"/>
            </p:cNvSpPr>
            <p:nvPr/>
          </p:nvSpPr>
          <p:spPr bwMode="auto">
            <a:xfrm>
              <a:off x="5007428" y="5280536"/>
              <a:ext cx="578923" cy="468000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hu-HU" sz="1200" b="0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</a:rPr>
                <a:t>L1800</a:t>
              </a:r>
            </a:p>
          </p:txBody>
        </p:sp>
        <p:sp>
          <p:nvSpPr>
            <p:cNvPr id="96" name="Hexagon 95"/>
            <p:cNvSpPr>
              <a:spLocks noChangeAspect="1"/>
            </p:cNvSpPr>
            <p:nvPr/>
          </p:nvSpPr>
          <p:spPr bwMode="auto">
            <a:xfrm>
              <a:off x="5480462" y="5041050"/>
              <a:ext cx="578923" cy="468000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97" name="Hexagon 96"/>
            <p:cNvSpPr>
              <a:spLocks noChangeAspect="1"/>
            </p:cNvSpPr>
            <p:nvPr/>
          </p:nvSpPr>
          <p:spPr bwMode="auto">
            <a:xfrm>
              <a:off x="5468588" y="5527938"/>
              <a:ext cx="578923" cy="468000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pic>
          <p:nvPicPr>
            <p:cNvPr id="98" name="Content Placeholder 131" descr="11949849161257289955radio_wireless_tower_cor__svg_med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 bwMode="auto">
            <a:xfrm>
              <a:off x="5504570" y="5068984"/>
              <a:ext cx="209441" cy="46666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algn="ctr">
              <a:solidFill>
                <a:srgbClr val="00B050"/>
              </a:solidFill>
              <a:miter lim="800000"/>
              <a:headEnd/>
              <a:tailEnd/>
            </a:ln>
            <a:effectLst/>
          </p:spPr>
        </p:pic>
      </p:grpSp>
      <p:grpSp>
        <p:nvGrpSpPr>
          <p:cNvPr id="99" name="Group 35"/>
          <p:cNvGrpSpPr/>
          <p:nvPr/>
        </p:nvGrpSpPr>
        <p:grpSpPr>
          <a:xfrm>
            <a:off x="2345374" y="5312203"/>
            <a:ext cx="1051957" cy="954888"/>
            <a:chOff x="5007428" y="5041050"/>
            <a:chExt cx="1051957" cy="954888"/>
          </a:xfrm>
        </p:grpSpPr>
        <p:sp>
          <p:nvSpPr>
            <p:cNvPr id="100" name="Hexagon 99"/>
            <p:cNvSpPr>
              <a:spLocks noChangeAspect="1"/>
            </p:cNvSpPr>
            <p:nvPr/>
          </p:nvSpPr>
          <p:spPr bwMode="auto">
            <a:xfrm>
              <a:off x="5007428" y="5280536"/>
              <a:ext cx="578923" cy="468000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hu-HU" sz="1200" b="0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Times New Roman" pitchFamily="18" charset="0"/>
                </a:rPr>
                <a:t>L1800</a:t>
              </a:r>
            </a:p>
          </p:txBody>
        </p:sp>
        <p:sp>
          <p:nvSpPr>
            <p:cNvPr id="101" name="Hexagon 100"/>
            <p:cNvSpPr>
              <a:spLocks noChangeAspect="1"/>
            </p:cNvSpPr>
            <p:nvPr/>
          </p:nvSpPr>
          <p:spPr bwMode="auto">
            <a:xfrm>
              <a:off x="5480462" y="5041050"/>
              <a:ext cx="578923" cy="468000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02" name="Hexagon 101"/>
            <p:cNvSpPr>
              <a:spLocks noChangeAspect="1"/>
            </p:cNvSpPr>
            <p:nvPr/>
          </p:nvSpPr>
          <p:spPr bwMode="auto">
            <a:xfrm>
              <a:off x="5468588" y="5527938"/>
              <a:ext cx="578923" cy="468000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00206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pic>
          <p:nvPicPr>
            <p:cNvPr id="103" name="Content Placeholder 131" descr="11949849161257289955radio_wireless_tower_cor__svg_med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 bwMode="auto">
            <a:xfrm>
              <a:off x="5504570" y="5068984"/>
              <a:ext cx="209441" cy="46666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algn="ctr">
              <a:solidFill>
                <a:srgbClr val="00B050"/>
              </a:solidFill>
              <a:miter lim="800000"/>
              <a:headEnd/>
              <a:tailEnd/>
            </a:ln>
            <a:effectLst/>
          </p:spPr>
        </p:pic>
      </p:grpSp>
      <p:grpSp>
        <p:nvGrpSpPr>
          <p:cNvPr id="106" name="Group 30"/>
          <p:cNvGrpSpPr/>
          <p:nvPr/>
        </p:nvGrpSpPr>
        <p:grpSpPr>
          <a:xfrm>
            <a:off x="5763506" y="3816113"/>
            <a:ext cx="811479" cy="763769"/>
            <a:chOff x="6442365" y="4221855"/>
            <a:chExt cx="811479" cy="763769"/>
          </a:xfrm>
        </p:grpSpPr>
        <p:sp>
          <p:nvSpPr>
            <p:cNvPr id="107" name="Hexagon 106"/>
            <p:cNvSpPr/>
            <p:nvPr/>
          </p:nvSpPr>
          <p:spPr bwMode="auto">
            <a:xfrm>
              <a:off x="6442365" y="4447277"/>
              <a:ext cx="445324" cy="362197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hu-HU" sz="1200" b="0" i="0" u="none" strike="noStrike" cap="none" normalizeH="0" baseline="0" dirty="0" smtClean="0">
                  <a:ln>
                    <a:noFill/>
                  </a:ln>
                  <a:solidFill>
                    <a:srgbClr val="00B050"/>
                  </a:solidFill>
                  <a:effectLst/>
                  <a:latin typeface="Times New Roman" pitchFamily="18" charset="0"/>
                </a:rPr>
                <a:t>L2600</a:t>
              </a:r>
            </a:p>
          </p:txBody>
        </p:sp>
        <p:sp>
          <p:nvSpPr>
            <p:cNvPr id="108" name="Hexagon 107"/>
            <p:cNvSpPr/>
            <p:nvPr/>
          </p:nvSpPr>
          <p:spPr bwMode="auto">
            <a:xfrm>
              <a:off x="6808520" y="4279043"/>
              <a:ext cx="445324" cy="362197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09" name="Hexagon 108"/>
            <p:cNvSpPr>
              <a:spLocks noChangeAspect="1"/>
            </p:cNvSpPr>
            <p:nvPr/>
          </p:nvSpPr>
          <p:spPr bwMode="auto">
            <a:xfrm>
              <a:off x="6808520" y="4623427"/>
              <a:ext cx="445324" cy="362197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pic>
          <p:nvPicPr>
            <p:cNvPr id="110" name="Content Placeholder 131" descr="11949849161257289955radio_wireless_tower_cor__svg_med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 bwMode="auto">
            <a:xfrm>
              <a:off x="6795022" y="4221855"/>
              <a:ext cx="209441" cy="46666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algn="ctr">
              <a:solidFill>
                <a:srgbClr val="00B050"/>
              </a:solidFill>
              <a:miter lim="800000"/>
              <a:headEnd/>
              <a:tailEnd/>
            </a:ln>
            <a:effectLst/>
          </p:spPr>
        </p:pic>
      </p:grpSp>
      <p:grpSp>
        <p:nvGrpSpPr>
          <p:cNvPr id="111" name="Group 30"/>
          <p:cNvGrpSpPr/>
          <p:nvPr/>
        </p:nvGrpSpPr>
        <p:grpSpPr>
          <a:xfrm>
            <a:off x="6509674" y="3814136"/>
            <a:ext cx="811479" cy="763769"/>
            <a:chOff x="6442365" y="4221855"/>
            <a:chExt cx="811479" cy="763769"/>
          </a:xfrm>
        </p:grpSpPr>
        <p:sp>
          <p:nvSpPr>
            <p:cNvPr id="112" name="Hexagon 111"/>
            <p:cNvSpPr/>
            <p:nvPr/>
          </p:nvSpPr>
          <p:spPr bwMode="auto">
            <a:xfrm>
              <a:off x="6442365" y="4447277"/>
              <a:ext cx="445324" cy="362197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hu-HU" sz="1200" b="0" i="0" u="none" strike="noStrike" cap="none" normalizeH="0" baseline="0" dirty="0" smtClean="0">
                  <a:ln>
                    <a:noFill/>
                  </a:ln>
                  <a:solidFill>
                    <a:srgbClr val="00B050"/>
                  </a:solidFill>
                  <a:effectLst/>
                  <a:latin typeface="Times New Roman" pitchFamily="18" charset="0"/>
                </a:rPr>
                <a:t>L2600</a:t>
              </a:r>
            </a:p>
          </p:txBody>
        </p:sp>
        <p:sp>
          <p:nvSpPr>
            <p:cNvPr id="113" name="Hexagon 112"/>
            <p:cNvSpPr/>
            <p:nvPr/>
          </p:nvSpPr>
          <p:spPr bwMode="auto">
            <a:xfrm>
              <a:off x="6808520" y="4279043"/>
              <a:ext cx="445324" cy="362197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14" name="Hexagon 113"/>
            <p:cNvSpPr>
              <a:spLocks noChangeAspect="1"/>
            </p:cNvSpPr>
            <p:nvPr/>
          </p:nvSpPr>
          <p:spPr bwMode="auto">
            <a:xfrm>
              <a:off x="6808520" y="4623427"/>
              <a:ext cx="445324" cy="362197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pic>
          <p:nvPicPr>
            <p:cNvPr id="115" name="Content Placeholder 131" descr="11949849161257289955radio_wireless_tower_cor__svg_med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 bwMode="auto">
            <a:xfrm>
              <a:off x="6795022" y="4221855"/>
              <a:ext cx="209441" cy="46666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algn="ctr">
              <a:solidFill>
                <a:srgbClr val="00B050"/>
              </a:solidFill>
              <a:miter lim="800000"/>
              <a:headEnd/>
              <a:tailEnd/>
            </a:ln>
            <a:effectLst/>
          </p:spPr>
        </p:pic>
      </p:grpSp>
      <p:grpSp>
        <p:nvGrpSpPr>
          <p:cNvPr id="116" name="Group 30"/>
          <p:cNvGrpSpPr/>
          <p:nvPr/>
        </p:nvGrpSpPr>
        <p:grpSpPr>
          <a:xfrm>
            <a:off x="7269693" y="3814134"/>
            <a:ext cx="811479" cy="763769"/>
            <a:chOff x="6442365" y="4221855"/>
            <a:chExt cx="811479" cy="763769"/>
          </a:xfrm>
        </p:grpSpPr>
        <p:sp>
          <p:nvSpPr>
            <p:cNvPr id="117" name="Hexagon 116"/>
            <p:cNvSpPr/>
            <p:nvPr/>
          </p:nvSpPr>
          <p:spPr bwMode="auto">
            <a:xfrm>
              <a:off x="6442365" y="4447277"/>
              <a:ext cx="445324" cy="362197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hu-HU" sz="1200" b="0" i="0" u="none" strike="noStrike" cap="none" normalizeH="0" baseline="0" dirty="0" smtClean="0">
                  <a:ln>
                    <a:noFill/>
                  </a:ln>
                  <a:solidFill>
                    <a:srgbClr val="00B050"/>
                  </a:solidFill>
                  <a:effectLst/>
                  <a:latin typeface="Times New Roman" pitchFamily="18" charset="0"/>
                </a:rPr>
                <a:t>L2600</a:t>
              </a:r>
            </a:p>
          </p:txBody>
        </p:sp>
        <p:sp>
          <p:nvSpPr>
            <p:cNvPr id="118" name="Hexagon 117"/>
            <p:cNvSpPr/>
            <p:nvPr/>
          </p:nvSpPr>
          <p:spPr bwMode="auto">
            <a:xfrm>
              <a:off x="6808520" y="4279043"/>
              <a:ext cx="445324" cy="362197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19" name="Hexagon 118"/>
            <p:cNvSpPr>
              <a:spLocks noChangeAspect="1"/>
            </p:cNvSpPr>
            <p:nvPr/>
          </p:nvSpPr>
          <p:spPr bwMode="auto">
            <a:xfrm>
              <a:off x="6808520" y="4623427"/>
              <a:ext cx="445324" cy="362197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pic>
          <p:nvPicPr>
            <p:cNvPr id="120" name="Content Placeholder 131" descr="11949849161257289955radio_wireless_tower_cor__svg_med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 bwMode="auto">
            <a:xfrm>
              <a:off x="6795022" y="4221855"/>
              <a:ext cx="209441" cy="46666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algn="ctr">
              <a:solidFill>
                <a:srgbClr val="00B050"/>
              </a:solidFill>
              <a:miter lim="800000"/>
              <a:headEnd/>
              <a:tailEnd/>
            </a:ln>
            <a:effectLst/>
          </p:spPr>
        </p:pic>
      </p:grpSp>
      <p:grpSp>
        <p:nvGrpSpPr>
          <p:cNvPr id="121" name="Group 30"/>
          <p:cNvGrpSpPr/>
          <p:nvPr/>
        </p:nvGrpSpPr>
        <p:grpSpPr>
          <a:xfrm>
            <a:off x="6141530" y="4348526"/>
            <a:ext cx="811479" cy="763769"/>
            <a:chOff x="6442365" y="4221855"/>
            <a:chExt cx="811479" cy="763769"/>
          </a:xfrm>
        </p:grpSpPr>
        <p:sp>
          <p:nvSpPr>
            <p:cNvPr id="122" name="Hexagon 121"/>
            <p:cNvSpPr/>
            <p:nvPr/>
          </p:nvSpPr>
          <p:spPr bwMode="auto">
            <a:xfrm>
              <a:off x="6442365" y="4447277"/>
              <a:ext cx="445324" cy="362197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hu-HU" sz="1200" b="0" i="0" u="none" strike="noStrike" cap="none" normalizeH="0" baseline="0" dirty="0" smtClean="0">
                  <a:ln>
                    <a:noFill/>
                  </a:ln>
                  <a:solidFill>
                    <a:srgbClr val="00B050"/>
                  </a:solidFill>
                  <a:effectLst/>
                  <a:latin typeface="Times New Roman" pitchFamily="18" charset="0"/>
                </a:rPr>
                <a:t>L2600</a:t>
              </a:r>
            </a:p>
          </p:txBody>
        </p:sp>
        <p:sp>
          <p:nvSpPr>
            <p:cNvPr id="123" name="Hexagon 122"/>
            <p:cNvSpPr/>
            <p:nvPr/>
          </p:nvSpPr>
          <p:spPr bwMode="auto">
            <a:xfrm>
              <a:off x="6808520" y="4279043"/>
              <a:ext cx="445324" cy="362197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4" name="Hexagon 123"/>
            <p:cNvSpPr>
              <a:spLocks noChangeAspect="1"/>
            </p:cNvSpPr>
            <p:nvPr/>
          </p:nvSpPr>
          <p:spPr bwMode="auto">
            <a:xfrm>
              <a:off x="6808520" y="4623427"/>
              <a:ext cx="445324" cy="362197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pic>
          <p:nvPicPr>
            <p:cNvPr id="125" name="Content Placeholder 131" descr="11949849161257289955radio_wireless_tower_cor__svg_med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 bwMode="auto">
            <a:xfrm>
              <a:off x="6795022" y="4221855"/>
              <a:ext cx="209441" cy="46666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algn="ctr">
              <a:solidFill>
                <a:srgbClr val="00B050"/>
              </a:solidFill>
              <a:miter lim="800000"/>
              <a:headEnd/>
              <a:tailEnd/>
            </a:ln>
            <a:effectLst/>
          </p:spPr>
        </p:pic>
      </p:grpSp>
      <p:grpSp>
        <p:nvGrpSpPr>
          <p:cNvPr id="126" name="Group 30"/>
          <p:cNvGrpSpPr/>
          <p:nvPr/>
        </p:nvGrpSpPr>
        <p:grpSpPr>
          <a:xfrm>
            <a:off x="6887698" y="4346549"/>
            <a:ext cx="811479" cy="763769"/>
            <a:chOff x="6442365" y="4221855"/>
            <a:chExt cx="811479" cy="763769"/>
          </a:xfrm>
        </p:grpSpPr>
        <p:sp>
          <p:nvSpPr>
            <p:cNvPr id="127" name="Hexagon 126"/>
            <p:cNvSpPr/>
            <p:nvPr/>
          </p:nvSpPr>
          <p:spPr bwMode="auto">
            <a:xfrm>
              <a:off x="6442365" y="4447277"/>
              <a:ext cx="445324" cy="362197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hu-HU" sz="1200" b="0" i="0" u="none" strike="noStrike" cap="none" normalizeH="0" baseline="0" dirty="0" smtClean="0">
                  <a:ln>
                    <a:noFill/>
                  </a:ln>
                  <a:solidFill>
                    <a:srgbClr val="00B050"/>
                  </a:solidFill>
                  <a:effectLst/>
                  <a:latin typeface="Times New Roman" pitchFamily="18" charset="0"/>
                </a:rPr>
                <a:t>L2600</a:t>
              </a:r>
            </a:p>
          </p:txBody>
        </p:sp>
        <p:sp>
          <p:nvSpPr>
            <p:cNvPr id="128" name="Hexagon 127"/>
            <p:cNvSpPr/>
            <p:nvPr/>
          </p:nvSpPr>
          <p:spPr bwMode="auto">
            <a:xfrm>
              <a:off x="6808520" y="4279043"/>
              <a:ext cx="445324" cy="362197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9" name="Hexagon 128"/>
            <p:cNvSpPr>
              <a:spLocks noChangeAspect="1"/>
            </p:cNvSpPr>
            <p:nvPr/>
          </p:nvSpPr>
          <p:spPr bwMode="auto">
            <a:xfrm>
              <a:off x="6808520" y="4623427"/>
              <a:ext cx="445324" cy="362197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pic>
          <p:nvPicPr>
            <p:cNvPr id="130" name="Content Placeholder 131" descr="11949849161257289955radio_wireless_tower_cor__svg_med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 bwMode="auto">
            <a:xfrm>
              <a:off x="6795022" y="4221855"/>
              <a:ext cx="209441" cy="46666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algn="ctr">
              <a:solidFill>
                <a:srgbClr val="00B050"/>
              </a:solidFill>
              <a:miter lim="800000"/>
              <a:headEnd/>
              <a:tailEnd/>
            </a:ln>
            <a:effectLst/>
          </p:spPr>
        </p:pic>
      </p:grpSp>
      <p:grpSp>
        <p:nvGrpSpPr>
          <p:cNvPr id="131" name="Group 30"/>
          <p:cNvGrpSpPr/>
          <p:nvPr/>
        </p:nvGrpSpPr>
        <p:grpSpPr>
          <a:xfrm>
            <a:off x="7647717" y="4346547"/>
            <a:ext cx="811479" cy="763769"/>
            <a:chOff x="6442365" y="4221855"/>
            <a:chExt cx="811479" cy="763769"/>
          </a:xfrm>
        </p:grpSpPr>
        <p:sp>
          <p:nvSpPr>
            <p:cNvPr id="132" name="Hexagon 131"/>
            <p:cNvSpPr/>
            <p:nvPr/>
          </p:nvSpPr>
          <p:spPr bwMode="auto">
            <a:xfrm>
              <a:off x="6442365" y="4447277"/>
              <a:ext cx="445324" cy="362197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hu-HU" sz="1200" b="0" i="0" u="none" strike="noStrike" cap="none" normalizeH="0" baseline="0" dirty="0" smtClean="0">
                  <a:ln>
                    <a:noFill/>
                  </a:ln>
                  <a:solidFill>
                    <a:srgbClr val="00B050"/>
                  </a:solidFill>
                  <a:effectLst/>
                  <a:latin typeface="Times New Roman" pitchFamily="18" charset="0"/>
                </a:rPr>
                <a:t>L2600</a:t>
              </a:r>
            </a:p>
          </p:txBody>
        </p:sp>
        <p:sp>
          <p:nvSpPr>
            <p:cNvPr id="133" name="Hexagon 132"/>
            <p:cNvSpPr/>
            <p:nvPr/>
          </p:nvSpPr>
          <p:spPr bwMode="auto">
            <a:xfrm>
              <a:off x="6808520" y="4279043"/>
              <a:ext cx="445324" cy="362197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4" name="Hexagon 133"/>
            <p:cNvSpPr>
              <a:spLocks noChangeAspect="1"/>
            </p:cNvSpPr>
            <p:nvPr/>
          </p:nvSpPr>
          <p:spPr bwMode="auto">
            <a:xfrm>
              <a:off x="6808520" y="4623427"/>
              <a:ext cx="445324" cy="362197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pic>
          <p:nvPicPr>
            <p:cNvPr id="135" name="Content Placeholder 131" descr="11949849161257289955radio_wireless_tower_cor__svg_med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 bwMode="auto">
            <a:xfrm>
              <a:off x="6795022" y="4221855"/>
              <a:ext cx="209441" cy="46666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algn="ctr">
              <a:solidFill>
                <a:srgbClr val="00B050"/>
              </a:solidFill>
              <a:miter lim="800000"/>
              <a:headEnd/>
              <a:tailEnd/>
            </a:ln>
            <a:effectLst/>
          </p:spPr>
        </p:pic>
      </p:grpSp>
      <p:grpSp>
        <p:nvGrpSpPr>
          <p:cNvPr id="136" name="Group 30"/>
          <p:cNvGrpSpPr/>
          <p:nvPr/>
        </p:nvGrpSpPr>
        <p:grpSpPr>
          <a:xfrm>
            <a:off x="5797156" y="4882888"/>
            <a:ext cx="811479" cy="763769"/>
            <a:chOff x="6442365" y="4221855"/>
            <a:chExt cx="811479" cy="763769"/>
          </a:xfrm>
        </p:grpSpPr>
        <p:sp>
          <p:nvSpPr>
            <p:cNvPr id="137" name="Hexagon 136"/>
            <p:cNvSpPr/>
            <p:nvPr/>
          </p:nvSpPr>
          <p:spPr bwMode="auto">
            <a:xfrm>
              <a:off x="6442365" y="4447277"/>
              <a:ext cx="445324" cy="362197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hu-HU" sz="1200" b="0" i="0" u="none" strike="noStrike" cap="none" normalizeH="0" baseline="0" dirty="0" smtClean="0">
                  <a:ln>
                    <a:noFill/>
                  </a:ln>
                  <a:solidFill>
                    <a:srgbClr val="00B050"/>
                  </a:solidFill>
                  <a:effectLst/>
                  <a:latin typeface="Times New Roman" pitchFamily="18" charset="0"/>
                </a:rPr>
                <a:t>L2600</a:t>
              </a:r>
            </a:p>
          </p:txBody>
        </p:sp>
        <p:sp>
          <p:nvSpPr>
            <p:cNvPr id="138" name="Hexagon 137"/>
            <p:cNvSpPr/>
            <p:nvPr/>
          </p:nvSpPr>
          <p:spPr bwMode="auto">
            <a:xfrm>
              <a:off x="6808520" y="4279043"/>
              <a:ext cx="445324" cy="362197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9" name="Hexagon 138"/>
            <p:cNvSpPr>
              <a:spLocks noChangeAspect="1"/>
            </p:cNvSpPr>
            <p:nvPr/>
          </p:nvSpPr>
          <p:spPr bwMode="auto">
            <a:xfrm>
              <a:off x="6808520" y="4623427"/>
              <a:ext cx="445324" cy="362197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pic>
          <p:nvPicPr>
            <p:cNvPr id="140" name="Content Placeholder 131" descr="11949849161257289955radio_wireless_tower_cor__svg_med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 bwMode="auto">
            <a:xfrm>
              <a:off x="6795022" y="4221855"/>
              <a:ext cx="209441" cy="46666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algn="ctr">
              <a:solidFill>
                <a:srgbClr val="00B050"/>
              </a:solidFill>
              <a:miter lim="800000"/>
              <a:headEnd/>
              <a:tailEnd/>
            </a:ln>
            <a:effectLst/>
          </p:spPr>
        </p:pic>
      </p:grpSp>
      <p:grpSp>
        <p:nvGrpSpPr>
          <p:cNvPr id="141" name="Group 30"/>
          <p:cNvGrpSpPr/>
          <p:nvPr/>
        </p:nvGrpSpPr>
        <p:grpSpPr>
          <a:xfrm>
            <a:off x="6543324" y="4880911"/>
            <a:ext cx="811479" cy="763769"/>
            <a:chOff x="6442365" y="4221855"/>
            <a:chExt cx="811479" cy="763769"/>
          </a:xfrm>
        </p:grpSpPr>
        <p:sp>
          <p:nvSpPr>
            <p:cNvPr id="142" name="Hexagon 141"/>
            <p:cNvSpPr/>
            <p:nvPr/>
          </p:nvSpPr>
          <p:spPr bwMode="auto">
            <a:xfrm>
              <a:off x="6442365" y="4447277"/>
              <a:ext cx="445324" cy="362197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hu-HU" sz="1200" b="0" i="0" u="none" strike="noStrike" cap="none" normalizeH="0" baseline="0" dirty="0" smtClean="0">
                  <a:ln>
                    <a:noFill/>
                  </a:ln>
                  <a:solidFill>
                    <a:srgbClr val="00B050"/>
                  </a:solidFill>
                  <a:effectLst/>
                  <a:latin typeface="Times New Roman" pitchFamily="18" charset="0"/>
                </a:rPr>
                <a:t>L2600</a:t>
              </a:r>
            </a:p>
          </p:txBody>
        </p:sp>
        <p:sp>
          <p:nvSpPr>
            <p:cNvPr id="143" name="Hexagon 142"/>
            <p:cNvSpPr/>
            <p:nvPr/>
          </p:nvSpPr>
          <p:spPr bwMode="auto">
            <a:xfrm>
              <a:off x="6808520" y="4279043"/>
              <a:ext cx="445324" cy="362197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4" name="Hexagon 143"/>
            <p:cNvSpPr>
              <a:spLocks noChangeAspect="1"/>
            </p:cNvSpPr>
            <p:nvPr/>
          </p:nvSpPr>
          <p:spPr bwMode="auto">
            <a:xfrm>
              <a:off x="6808520" y="4623427"/>
              <a:ext cx="445324" cy="362197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pic>
          <p:nvPicPr>
            <p:cNvPr id="145" name="Content Placeholder 131" descr="11949849161257289955radio_wireless_tower_cor__svg_med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 bwMode="auto">
            <a:xfrm>
              <a:off x="6795022" y="4221855"/>
              <a:ext cx="209441" cy="46666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algn="ctr">
              <a:solidFill>
                <a:srgbClr val="00B050"/>
              </a:solidFill>
              <a:miter lim="800000"/>
              <a:headEnd/>
              <a:tailEnd/>
            </a:ln>
            <a:effectLst/>
          </p:spPr>
        </p:pic>
      </p:grpSp>
      <p:grpSp>
        <p:nvGrpSpPr>
          <p:cNvPr id="146" name="Group 30"/>
          <p:cNvGrpSpPr/>
          <p:nvPr/>
        </p:nvGrpSpPr>
        <p:grpSpPr>
          <a:xfrm>
            <a:off x="7303343" y="4880909"/>
            <a:ext cx="811479" cy="763769"/>
            <a:chOff x="6442365" y="4221855"/>
            <a:chExt cx="811479" cy="763769"/>
          </a:xfrm>
        </p:grpSpPr>
        <p:sp>
          <p:nvSpPr>
            <p:cNvPr id="147" name="Hexagon 146"/>
            <p:cNvSpPr/>
            <p:nvPr/>
          </p:nvSpPr>
          <p:spPr bwMode="auto">
            <a:xfrm>
              <a:off x="6442365" y="4447277"/>
              <a:ext cx="445324" cy="362197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hu-HU" sz="1200" b="0" i="0" u="none" strike="noStrike" cap="none" normalizeH="0" baseline="0" dirty="0" smtClean="0">
                  <a:ln>
                    <a:noFill/>
                  </a:ln>
                  <a:solidFill>
                    <a:srgbClr val="00B050"/>
                  </a:solidFill>
                  <a:effectLst/>
                  <a:latin typeface="Times New Roman" pitchFamily="18" charset="0"/>
                </a:rPr>
                <a:t>L2600</a:t>
              </a:r>
            </a:p>
          </p:txBody>
        </p:sp>
        <p:sp>
          <p:nvSpPr>
            <p:cNvPr id="148" name="Hexagon 147"/>
            <p:cNvSpPr/>
            <p:nvPr/>
          </p:nvSpPr>
          <p:spPr bwMode="auto">
            <a:xfrm>
              <a:off x="6808520" y="4279043"/>
              <a:ext cx="445324" cy="362197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49" name="Hexagon 148"/>
            <p:cNvSpPr>
              <a:spLocks noChangeAspect="1"/>
            </p:cNvSpPr>
            <p:nvPr/>
          </p:nvSpPr>
          <p:spPr bwMode="auto">
            <a:xfrm>
              <a:off x="6808520" y="4623427"/>
              <a:ext cx="445324" cy="362197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pic>
          <p:nvPicPr>
            <p:cNvPr id="150" name="Content Placeholder 131" descr="11949849161257289955radio_wireless_tower_cor__svg_med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 bwMode="auto">
            <a:xfrm>
              <a:off x="6795022" y="4221855"/>
              <a:ext cx="209441" cy="46666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algn="ctr">
              <a:solidFill>
                <a:srgbClr val="00B050"/>
              </a:solidFill>
              <a:miter lim="800000"/>
              <a:headEnd/>
              <a:tailEnd/>
            </a:ln>
            <a:effectLst/>
          </p:spPr>
        </p:pic>
      </p:grpSp>
      <p:grpSp>
        <p:nvGrpSpPr>
          <p:cNvPr id="151" name="Group 30"/>
          <p:cNvGrpSpPr/>
          <p:nvPr/>
        </p:nvGrpSpPr>
        <p:grpSpPr>
          <a:xfrm>
            <a:off x="5413187" y="4368291"/>
            <a:ext cx="811479" cy="763769"/>
            <a:chOff x="6442365" y="4221855"/>
            <a:chExt cx="811479" cy="763769"/>
          </a:xfrm>
        </p:grpSpPr>
        <p:sp>
          <p:nvSpPr>
            <p:cNvPr id="152" name="Hexagon 151"/>
            <p:cNvSpPr/>
            <p:nvPr/>
          </p:nvSpPr>
          <p:spPr bwMode="auto">
            <a:xfrm>
              <a:off x="6442365" y="4447277"/>
              <a:ext cx="445324" cy="362197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hu-HU" sz="1200" b="0" i="0" u="none" strike="noStrike" cap="none" normalizeH="0" baseline="0" dirty="0" smtClean="0">
                  <a:ln>
                    <a:noFill/>
                  </a:ln>
                  <a:solidFill>
                    <a:srgbClr val="00B050"/>
                  </a:solidFill>
                  <a:effectLst/>
                  <a:latin typeface="Times New Roman" pitchFamily="18" charset="0"/>
                </a:rPr>
                <a:t>L2600</a:t>
              </a:r>
            </a:p>
          </p:txBody>
        </p:sp>
        <p:sp>
          <p:nvSpPr>
            <p:cNvPr id="153" name="Hexagon 152"/>
            <p:cNvSpPr/>
            <p:nvPr/>
          </p:nvSpPr>
          <p:spPr bwMode="auto">
            <a:xfrm>
              <a:off x="6808520" y="4279043"/>
              <a:ext cx="445324" cy="362197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54" name="Hexagon 153"/>
            <p:cNvSpPr>
              <a:spLocks noChangeAspect="1"/>
            </p:cNvSpPr>
            <p:nvPr/>
          </p:nvSpPr>
          <p:spPr bwMode="auto">
            <a:xfrm>
              <a:off x="6808520" y="4623427"/>
              <a:ext cx="445324" cy="362197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pic>
          <p:nvPicPr>
            <p:cNvPr id="155" name="Content Placeholder 131" descr="11949849161257289955radio_wireless_tower_cor__svg_med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 bwMode="auto">
            <a:xfrm>
              <a:off x="6795022" y="4221855"/>
              <a:ext cx="209441" cy="46666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algn="ctr">
              <a:solidFill>
                <a:srgbClr val="00B050"/>
              </a:solidFill>
              <a:miter lim="800000"/>
              <a:headEnd/>
              <a:tailEnd/>
            </a:ln>
            <a:effectLst/>
          </p:spPr>
        </p:pic>
      </p:grpSp>
      <p:grpSp>
        <p:nvGrpSpPr>
          <p:cNvPr id="161" name="Group 30"/>
          <p:cNvGrpSpPr/>
          <p:nvPr/>
        </p:nvGrpSpPr>
        <p:grpSpPr>
          <a:xfrm>
            <a:off x="5460688" y="5425195"/>
            <a:ext cx="811479" cy="763769"/>
            <a:chOff x="6442365" y="4221855"/>
            <a:chExt cx="811479" cy="763769"/>
          </a:xfrm>
        </p:grpSpPr>
        <p:sp>
          <p:nvSpPr>
            <p:cNvPr id="162" name="Hexagon 161"/>
            <p:cNvSpPr/>
            <p:nvPr/>
          </p:nvSpPr>
          <p:spPr bwMode="auto">
            <a:xfrm>
              <a:off x="6442365" y="4447277"/>
              <a:ext cx="445324" cy="362197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hu-HU" sz="1200" b="0" i="0" u="none" strike="noStrike" cap="none" normalizeH="0" baseline="0" dirty="0" smtClean="0">
                  <a:ln>
                    <a:noFill/>
                  </a:ln>
                  <a:solidFill>
                    <a:srgbClr val="00B050"/>
                  </a:solidFill>
                  <a:effectLst/>
                  <a:latin typeface="Times New Roman" pitchFamily="18" charset="0"/>
                </a:rPr>
                <a:t>L2600</a:t>
              </a:r>
            </a:p>
          </p:txBody>
        </p:sp>
        <p:sp>
          <p:nvSpPr>
            <p:cNvPr id="163" name="Hexagon 162"/>
            <p:cNvSpPr/>
            <p:nvPr/>
          </p:nvSpPr>
          <p:spPr bwMode="auto">
            <a:xfrm>
              <a:off x="6808520" y="4279043"/>
              <a:ext cx="445324" cy="362197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64" name="Hexagon 163"/>
            <p:cNvSpPr>
              <a:spLocks noChangeAspect="1"/>
            </p:cNvSpPr>
            <p:nvPr/>
          </p:nvSpPr>
          <p:spPr bwMode="auto">
            <a:xfrm>
              <a:off x="6808520" y="4623427"/>
              <a:ext cx="445324" cy="362197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pic>
          <p:nvPicPr>
            <p:cNvPr id="165" name="Content Placeholder 131" descr="11949849161257289955radio_wireless_tower_cor__svg_med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 bwMode="auto">
            <a:xfrm>
              <a:off x="6795022" y="4221855"/>
              <a:ext cx="209441" cy="46666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algn="ctr">
              <a:solidFill>
                <a:srgbClr val="00B050"/>
              </a:solidFill>
              <a:miter lim="800000"/>
              <a:headEnd/>
              <a:tailEnd/>
            </a:ln>
            <a:effectLst/>
          </p:spPr>
        </p:pic>
      </p:grpSp>
      <p:grpSp>
        <p:nvGrpSpPr>
          <p:cNvPr id="166" name="Group 30"/>
          <p:cNvGrpSpPr/>
          <p:nvPr/>
        </p:nvGrpSpPr>
        <p:grpSpPr>
          <a:xfrm>
            <a:off x="6208834" y="5425195"/>
            <a:ext cx="811479" cy="763769"/>
            <a:chOff x="6442365" y="4221855"/>
            <a:chExt cx="811479" cy="763769"/>
          </a:xfrm>
        </p:grpSpPr>
        <p:sp>
          <p:nvSpPr>
            <p:cNvPr id="167" name="Hexagon 166"/>
            <p:cNvSpPr/>
            <p:nvPr/>
          </p:nvSpPr>
          <p:spPr bwMode="auto">
            <a:xfrm>
              <a:off x="6442365" y="4447277"/>
              <a:ext cx="445324" cy="362197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hu-HU" sz="1200" b="0" i="0" u="none" strike="noStrike" cap="none" normalizeH="0" baseline="0" dirty="0" smtClean="0">
                  <a:ln>
                    <a:noFill/>
                  </a:ln>
                  <a:solidFill>
                    <a:srgbClr val="00B050"/>
                  </a:solidFill>
                  <a:effectLst/>
                  <a:latin typeface="Times New Roman" pitchFamily="18" charset="0"/>
                </a:rPr>
                <a:t>L2600</a:t>
              </a:r>
            </a:p>
          </p:txBody>
        </p:sp>
        <p:sp>
          <p:nvSpPr>
            <p:cNvPr id="168" name="Hexagon 167"/>
            <p:cNvSpPr/>
            <p:nvPr/>
          </p:nvSpPr>
          <p:spPr bwMode="auto">
            <a:xfrm>
              <a:off x="6808520" y="4279043"/>
              <a:ext cx="445324" cy="362197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69" name="Hexagon 168"/>
            <p:cNvSpPr>
              <a:spLocks noChangeAspect="1"/>
            </p:cNvSpPr>
            <p:nvPr/>
          </p:nvSpPr>
          <p:spPr bwMode="auto">
            <a:xfrm>
              <a:off x="6808520" y="4623427"/>
              <a:ext cx="445324" cy="362197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pic>
          <p:nvPicPr>
            <p:cNvPr id="170" name="Content Placeholder 131" descr="11949849161257289955radio_wireless_tower_cor__svg_med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 bwMode="auto">
            <a:xfrm>
              <a:off x="6795022" y="4221855"/>
              <a:ext cx="209441" cy="46666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algn="ctr">
              <a:solidFill>
                <a:srgbClr val="00B050"/>
              </a:solidFill>
              <a:miter lim="800000"/>
              <a:headEnd/>
              <a:tailEnd/>
            </a:ln>
            <a:effectLst/>
          </p:spPr>
        </p:pic>
      </p:grpSp>
      <p:grpSp>
        <p:nvGrpSpPr>
          <p:cNvPr id="171" name="Group 30"/>
          <p:cNvGrpSpPr/>
          <p:nvPr/>
        </p:nvGrpSpPr>
        <p:grpSpPr>
          <a:xfrm>
            <a:off x="6945104" y="5425194"/>
            <a:ext cx="811479" cy="763769"/>
            <a:chOff x="6442365" y="4221855"/>
            <a:chExt cx="811479" cy="763769"/>
          </a:xfrm>
        </p:grpSpPr>
        <p:sp>
          <p:nvSpPr>
            <p:cNvPr id="172" name="Hexagon 171"/>
            <p:cNvSpPr/>
            <p:nvPr/>
          </p:nvSpPr>
          <p:spPr bwMode="auto">
            <a:xfrm>
              <a:off x="6442365" y="4447277"/>
              <a:ext cx="445324" cy="362197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hu-HU" sz="1200" b="0" i="0" u="none" strike="noStrike" cap="none" normalizeH="0" baseline="0" dirty="0" smtClean="0">
                  <a:ln>
                    <a:noFill/>
                  </a:ln>
                  <a:solidFill>
                    <a:srgbClr val="00B050"/>
                  </a:solidFill>
                  <a:effectLst/>
                  <a:latin typeface="Times New Roman" pitchFamily="18" charset="0"/>
                </a:rPr>
                <a:t>L2600</a:t>
              </a:r>
            </a:p>
          </p:txBody>
        </p:sp>
        <p:sp>
          <p:nvSpPr>
            <p:cNvPr id="173" name="Hexagon 172"/>
            <p:cNvSpPr/>
            <p:nvPr/>
          </p:nvSpPr>
          <p:spPr bwMode="auto">
            <a:xfrm>
              <a:off x="6808520" y="4279043"/>
              <a:ext cx="445324" cy="362197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74" name="Hexagon 173"/>
            <p:cNvSpPr>
              <a:spLocks noChangeAspect="1"/>
            </p:cNvSpPr>
            <p:nvPr/>
          </p:nvSpPr>
          <p:spPr bwMode="auto">
            <a:xfrm>
              <a:off x="6808520" y="4623427"/>
              <a:ext cx="445324" cy="362197"/>
            </a:xfrm>
            <a:prstGeom prst="hexagon">
              <a:avLst/>
            </a:prstGeom>
            <a:solidFill>
              <a:schemeClr val="bg1"/>
            </a:solidFill>
            <a:ln w="9525" cap="flat" cmpd="sng" algn="ctr">
              <a:solidFill>
                <a:srgbClr val="00B05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72000" tIns="45720" rIns="7200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hu-HU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pic>
          <p:nvPicPr>
            <p:cNvPr id="175" name="Content Placeholder 131" descr="11949849161257289955radio_wireless_tower_cor__svg_med.pn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 bwMode="auto">
            <a:xfrm>
              <a:off x="6795022" y="4221855"/>
              <a:ext cx="209441" cy="46666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algn="ctr">
              <a:solidFill>
                <a:srgbClr val="00B050"/>
              </a:solidFill>
              <a:miter lim="800000"/>
              <a:headEnd/>
              <a:tailEnd/>
            </a:ln>
            <a:effectLst/>
          </p:spPr>
        </p:pic>
      </p:grpSp>
      <p:sp>
        <p:nvSpPr>
          <p:cNvPr id="177" name="TextBox 176"/>
          <p:cNvSpPr txBox="1"/>
          <p:nvPr/>
        </p:nvSpPr>
        <p:spPr>
          <a:xfrm>
            <a:off x="1987508" y="3121231"/>
            <a:ext cx="13596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 smtClean="0">
                <a:latin typeface="Arial" pitchFamily="34" charset="0"/>
                <a:cs typeface="Arial" pitchFamily="34" charset="0"/>
              </a:rPr>
              <a:t>800 vs. 1800</a:t>
            </a:r>
            <a:endParaRPr lang="hu-H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8" name="TextBox 177"/>
          <p:cNvSpPr txBox="1"/>
          <p:nvPr/>
        </p:nvSpPr>
        <p:spPr>
          <a:xfrm>
            <a:off x="4455598" y="3285507"/>
            <a:ext cx="135966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sz="1600" dirty="0" smtClean="0">
                <a:latin typeface="Arial" pitchFamily="34" charset="0"/>
                <a:cs typeface="Arial" pitchFamily="34" charset="0"/>
              </a:rPr>
              <a:t>800 vs. 2600</a:t>
            </a:r>
            <a:endParaRPr lang="hu-HU" sz="1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9" name="TextBox 178"/>
          <p:cNvSpPr txBox="1"/>
          <p:nvPr/>
        </p:nvSpPr>
        <p:spPr>
          <a:xfrm>
            <a:off x="926276" y="6312010"/>
            <a:ext cx="43938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sz="1600" b="1" dirty="0" err="1" smtClean="0">
                <a:latin typeface="Arial" pitchFamily="34" charset="0"/>
                <a:cs typeface="Arial" pitchFamily="34" charset="0"/>
              </a:rPr>
              <a:t>Grid</a:t>
            </a:r>
            <a:r>
              <a:rPr lang="hu-HU" sz="1600" b="1" dirty="0" smtClean="0">
                <a:latin typeface="Arial" pitchFamily="34" charset="0"/>
                <a:cs typeface="Arial" pitchFamily="34" charset="0"/>
              </a:rPr>
              <a:t> is </a:t>
            </a:r>
            <a:r>
              <a:rPr lang="hu-HU" sz="1600" b="1" dirty="0" err="1" smtClean="0">
                <a:latin typeface="Arial" pitchFamily="34" charset="0"/>
                <a:cs typeface="Arial" pitchFamily="34" charset="0"/>
              </a:rPr>
              <a:t>not</a:t>
            </a:r>
            <a:r>
              <a:rPr lang="hu-HU" sz="1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hu-HU" sz="1600" b="1" dirty="0" err="1" smtClean="0">
                <a:latin typeface="Arial" pitchFamily="34" charset="0"/>
                <a:cs typeface="Arial" pitchFamily="34" charset="0"/>
              </a:rPr>
              <a:t>the</a:t>
            </a:r>
            <a:r>
              <a:rPr lang="hu-HU" sz="1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hu-HU" sz="1600" b="1" dirty="0" err="1" smtClean="0">
                <a:latin typeface="Arial" pitchFamily="34" charset="0"/>
                <a:cs typeface="Arial" pitchFamily="34" charset="0"/>
              </a:rPr>
              <a:t>same</a:t>
            </a:r>
            <a:r>
              <a:rPr lang="hu-HU" sz="1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hu-HU" sz="1600" b="1" dirty="0" err="1" smtClean="0">
                <a:latin typeface="Arial" pitchFamily="34" charset="0"/>
                <a:cs typeface="Arial" pitchFamily="34" charset="0"/>
              </a:rPr>
              <a:t>for</a:t>
            </a:r>
            <a:r>
              <a:rPr lang="hu-HU" sz="1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hu-HU" sz="1600" b="1" dirty="0" err="1" smtClean="0">
                <a:latin typeface="Arial" pitchFamily="34" charset="0"/>
                <a:cs typeface="Arial" pitchFamily="34" charset="0"/>
              </a:rPr>
              <a:t>all</a:t>
            </a:r>
            <a:r>
              <a:rPr lang="hu-HU" sz="16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hu-HU" sz="1600" b="1" dirty="0" err="1" smtClean="0">
                <a:latin typeface="Arial" pitchFamily="34" charset="0"/>
                <a:cs typeface="Arial" pitchFamily="34" charset="0"/>
              </a:rPr>
              <a:t>bands</a:t>
            </a:r>
            <a:r>
              <a:rPr lang="hu-HU" sz="1600" b="1" dirty="0" smtClean="0">
                <a:latin typeface="Arial" pitchFamily="34" charset="0"/>
                <a:cs typeface="Arial" pitchFamily="34" charset="0"/>
              </a:rPr>
              <a:t>, </a:t>
            </a:r>
            <a:endParaRPr lang="hu-HU" sz="16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80" name="Oval 179"/>
          <p:cNvSpPr/>
          <p:nvPr/>
        </p:nvSpPr>
        <p:spPr bwMode="auto">
          <a:xfrm>
            <a:off x="8640000" y="0"/>
            <a:ext cx="504000" cy="504000"/>
          </a:xfrm>
          <a:prstGeom prst="ellipse">
            <a:avLst/>
          </a:prstGeom>
          <a:solidFill>
            <a:schemeClr val="accent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72000" tIns="45720" rIns="7200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hu-HU" dirty="0" smtClean="0">
                <a:solidFill>
                  <a:schemeClr val="bg1"/>
                </a:solidFill>
              </a:rPr>
              <a:t>4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8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8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6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9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2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0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3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6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9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2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5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8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1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4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7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0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3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6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9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4" dur="500"/>
                                        <p:tgtEl>
                                          <p:spTgt spid="1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6" grpId="0" animBg="1"/>
      <p:bldP spid="27" grpId="0" animBg="1"/>
      <p:bldP spid="28" grpId="0" animBg="1"/>
      <p:bldP spid="33" grpId="0" animBg="1"/>
      <p:bldP spid="34" grpId="0" animBg="1"/>
      <p:bldP spid="35" grpId="0" animBg="1"/>
      <p:bldP spid="37" grpId="0" animBg="1"/>
      <p:bldP spid="38" grpId="0" animBg="1"/>
      <p:bldP spid="39" grpId="0" animBg="1"/>
      <p:bldP spid="46" grpId="0" animBg="1"/>
      <p:bldP spid="47" grpId="0" animBg="1"/>
      <p:bldP spid="48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62" grpId="0" animBg="1"/>
      <p:bldP spid="63" grpId="0" animBg="1"/>
      <p:bldP spid="64" grpId="0" animBg="1"/>
      <p:bldP spid="66" grpId="0" animBg="1"/>
      <p:bldP spid="67" grpId="0" animBg="1"/>
      <p:bldP spid="68" grpId="0" animBg="1"/>
      <p:bldP spid="177" grpId="0"/>
      <p:bldP spid="178" grpId="0"/>
    </p:bldLst>
  </p:timing>
</p:sld>
</file>

<file path=ppt/theme/theme1.xml><?xml version="1.0" encoding="utf-8"?>
<a:theme xmlns:a="http://schemas.openxmlformats.org/drawingml/2006/main" name="Standard utforming">
  <a:themeElements>
    <a:clrScheme name="Standard utforming 1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FF"/>
      </a:accent1>
      <a:accent2>
        <a:srgbClr val="A2AD00"/>
      </a:accent2>
      <a:accent3>
        <a:srgbClr val="FFFFFF"/>
      </a:accent3>
      <a:accent4>
        <a:srgbClr val="000000"/>
      </a:accent4>
      <a:accent5>
        <a:srgbClr val="AACAFF"/>
      </a:accent5>
      <a:accent6>
        <a:srgbClr val="929C00"/>
      </a:accent6>
      <a:hlink>
        <a:srgbClr val="DDD3AF"/>
      </a:hlink>
      <a:folHlink>
        <a:srgbClr val="825C26"/>
      </a:folHlink>
    </a:clrScheme>
    <a:fontScheme name="Standard utforming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72000" tIns="45720" rIns="7200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72000" tIns="45720" rIns="7200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Standard utforming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andard utforming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utforming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utforming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utforming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utforming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utforming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utforming 8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E0D4BB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EDE6D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utforming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99FF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CAFF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utforming 10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99FF"/>
        </a:accent1>
        <a:accent2>
          <a:srgbClr val="A2AD00"/>
        </a:accent2>
        <a:accent3>
          <a:srgbClr val="FFFFFF"/>
        </a:accent3>
        <a:accent4>
          <a:srgbClr val="000000"/>
        </a:accent4>
        <a:accent5>
          <a:srgbClr val="AACAFF"/>
        </a:accent5>
        <a:accent6>
          <a:srgbClr val="929C00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andard utforming 1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99FF"/>
        </a:accent1>
        <a:accent2>
          <a:srgbClr val="A2AD00"/>
        </a:accent2>
        <a:accent3>
          <a:srgbClr val="FFFFFF"/>
        </a:accent3>
        <a:accent4>
          <a:srgbClr val="000000"/>
        </a:accent4>
        <a:accent5>
          <a:srgbClr val="AACAFF"/>
        </a:accent5>
        <a:accent6>
          <a:srgbClr val="929C00"/>
        </a:accent6>
        <a:hlink>
          <a:srgbClr val="DDD3AF"/>
        </a:hlink>
        <a:folHlink>
          <a:srgbClr val="825C2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lenor HU ppt template">
  <a:themeElements>
    <a:clrScheme name="Custom 1">
      <a:dk1>
        <a:srgbClr val="000000"/>
      </a:dk1>
      <a:lt1>
        <a:srgbClr val="FFFFFF"/>
      </a:lt1>
      <a:dk2>
        <a:srgbClr val="365FAA"/>
      </a:dk2>
      <a:lt2>
        <a:srgbClr val="E0D6B5"/>
      </a:lt2>
      <a:accent1>
        <a:srgbClr val="00ACE7"/>
      </a:accent1>
      <a:accent2>
        <a:srgbClr val="D95900"/>
      </a:accent2>
      <a:accent3>
        <a:srgbClr val="A10082"/>
      </a:accent3>
      <a:accent4>
        <a:srgbClr val="C9DB03"/>
      </a:accent4>
      <a:accent5>
        <a:srgbClr val="7D8F29"/>
      </a:accent5>
      <a:accent6>
        <a:srgbClr val="F7DB17"/>
      </a:accent6>
      <a:hlink>
        <a:srgbClr val="BA9E66"/>
      </a:hlink>
      <a:folHlink>
        <a:srgbClr val="8C8F91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r">
          <a:defRPr sz="1600" dirty="0" smtClean="0"/>
        </a:defPPr>
      </a:lstStyle>
    </a:txDef>
  </a:objectDefaults>
  <a:extraClrSchemeLst/>
</a:theme>
</file>

<file path=ppt/theme/theme3.xml><?xml version="1.0" encoding="utf-8"?>
<a:theme xmlns:a="http://schemas.openxmlformats.org/drawingml/2006/main" name="1_Telenor HU ppt template">
  <a:themeElements>
    <a:clrScheme name="Custom 1">
      <a:dk1>
        <a:srgbClr val="000000"/>
      </a:dk1>
      <a:lt1>
        <a:srgbClr val="FFFFFF"/>
      </a:lt1>
      <a:dk2>
        <a:srgbClr val="365FAA"/>
      </a:dk2>
      <a:lt2>
        <a:srgbClr val="E0D6B5"/>
      </a:lt2>
      <a:accent1>
        <a:srgbClr val="00ACE7"/>
      </a:accent1>
      <a:accent2>
        <a:srgbClr val="D95900"/>
      </a:accent2>
      <a:accent3>
        <a:srgbClr val="A10082"/>
      </a:accent3>
      <a:accent4>
        <a:srgbClr val="C9DB03"/>
      </a:accent4>
      <a:accent5>
        <a:srgbClr val="7D8F29"/>
      </a:accent5>
      <a:accent6>
        <a:srgbClr val="F7DB17"/>
      </a:accent6>
      <a:hlink>
        <a:srgbClr val="BA9E66"/>
      </a:hlink>
      <a:folHlink>
        <a:srgbClr val="8C8F91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r">
          <a:defRPr sz="1600" dirty="0" smtClean="0"/>
        </a:defPPr>
      </a:lstStyle>
    </a:txDef>
  </a:objectDefaults>
  <a:extraClrSchemeLst/>
</a:theme>
</file>

<file path=ppt/theme/theme4.xml><?xml version="1.0" encoding="utf-8"?>
<a:theme xmlns:a="http://schemas.openxmlformats.org/drawingml/2006/main" name="2_Telenor HU ppt template">
  <a:themeElements>
    <a:clrScheme name="Custom 1">
      <a:dk1>
        <a:srgbClr val="000000"/>
      </a:dk1>
      <a:lt1>
        <a:srgbClr val="FFFFFF"/>
      </a:lt1>
      <a:dk2>
        <a:srgbClr val="365FAA"/>
      </a:dk2>
      <a:lt2>
        <a:srgbClr val="E0D6B5"/>
      </a:lt2>
      <a:accent1>
        <a:srgbClr val="00ACE7"/>
      </a:accent1>
      <a:accent2>
        <a:srgbClr val="D95900"/>
      </a:accent2>
      <a:accent3>
        <a:srgbClr val="A10082"/>
      </a:accent3>
      <a:accent4>
        <a:srgbClr val="C9DB03"/>
      </a:accent4>
      <a:accent5>
        <a:srgbClr val="7D8F29"/>
      </a:accent5>
      <a:accent6>
        <a:srgbClr val="F7DB17"/>
      </a:accent6>
      <a:hlink>
        <a:srgbClr val="BA9E66"/>
      </a:hlink>
      <a:folHlink>
        <a:srgbClr val="8C8F91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  <a:effectLst/>
      </a:spPr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 algn="r">
          <a:defRPr sz="1600" dirty="0" smtClean="0"/>
        </a:defPPr>
      </a:lstStyle>
    </a:tx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11718</TotalTime>
  <Words>1331</Words>
  <Application>Microsoft Office PowerPoint</Application>
  <PresentationFormat>On-screen Show (4:3)</PresentationFormat>
  <Paragraphs>403</Paragraphs>
  <Slides>23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4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23</vt:i4>
      </vt:variant>
    </vt:vector>
  </HeadingPairs>
  <TitlesOfParts>
    <vt:vector size="29" baseType="lpstr">
      <vt:lpstr>Standard utforming</vt:lpstr>
      <vt:lpstr>Telenor HU ppt template</vt:lpstr>
      <vt:lpstr>1_Telenor HU ppt template</vt:lpstr>
      <vt:lpstr>2_Telenor HU ppt template</vt:lpstr>
      <vt:lpstr>CorelDRAW</vt:lpstr>
      <vt:lpstr>图片</vt:lpstr>
      <vt:lpstr>LTE Network Development after Frequency tender</vt:lpstr>
      <vt:lpstr>AGENDA</vt:lpstr>
      <vt:lpstr>Mobile Radio Spectrum portfolio after the tender</vt:lpstr>
      <vt:lpstr>Coverage – Cell range</vt:lpstr>
      <vt:lpstr>Capacity and speed</vt:lpstr>
      <vt:lpstr>Theory vs. Practice: Can LTE handle the capacity needs?</vt:lpstr>
      <vt:lpstr>High level long-term Network Dimensioning Excercise</vt:lpstr>
      <vt:lpstr>Slide 8</vt:lpstr>
      <vt:lpstr>Slide 9</vt:lpstr>
      <vt:lpstr>Slide 10</vt:lpstr>
      <vt:lpstr>Slide 11</vt:lpstr>
      <vt:lpstr>Slide 12</vt:lpstr>
      <vt:lpstr>Slide 13</vt:lpstr>
      <vt:lpstr>How to make the network more efficient – Technology evolution</vt:lpstr>
      <vt:lpstr>Network sharing scenarios</vt:lpstr>
      <vt:lpstr>Current situation</vt:lpstr>
      <vt:lpstr>LTE sharing</vt:lpstr>
      <vt:lpstr>Next technology evolution step: LTE - A</vt:lpstr>
      <vt:lpstr>Slide 19</vt:lpstr>
      <vt:lpstr>ZTE All-around LTE Solution</vt:lpstr>
      <vt:lpstr>Slide 21</vt:lpstr>
      <vt:lpstr>Mobile Technology Evolution: 5G</vt:lpstr>
      <vt:lpstr>UMTS/LTE Dual-mode System to Prove Future Evolution</vt:lpstr>
    </vt:vector>
  </TitlesOfParts>
  <Company>Telenor Expo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expoadmin</dc:creator>
  <cp:lastModifiedBy>TCsaba</cp:lastModifiedBy>
  <cp:revision>334</cp:revision>
  <dcterms:created xsi:type="dcterms:W3CDTF">2005-11-21T08:19:42Z</dcterms:created>
  <dcterms:modified xsi:type="dcterms:W3CDTF">2014-12-02T11:10:37Z</dcterms:modified>
</cp:coreProperties>
</file>