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50" r:id="rId2"/>
  </p:sldMasterIdLst>
  <p:notesMasterIdLst>
    <p:notesMasterId r:id="rId8"/>
  </p:notesMasterIdLst>
  <p:sldIdLst>
    <p:sldId id="256" r:id="rId3"/>
    <p:sldId id="257" r:id="rId4"/>
    <p:sldId id="258" r:id="rId5"/>
    <p:sldId id="260" r:id="rId6"/>
    <p:sldId id="259" r:id="rId7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83" autoAdjust="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8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922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9A72ECF-C85C-4121-BD7E-8B721C6705CF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602D2D3-5541-48CD-ABC7-3270B9EB2465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69C913-DA41-4229-8DFE-836A21DE9E7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B5FEDC-920D-4E99-B2B3-2E4CE1239550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9AF454-8C9F-445E-B652-855CE35C9058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06B82FB-398A-4551-80B1-19C5182CCB18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893C45-72B6-4A70-B7E0-828AAEEDC7CB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9440327-6974-4831-9D70-83E42031B438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4A84DCA2-61CA-48FB-9E99-74FA0201D60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1D76A8-3780-4A11-9084-21A786C9EACE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F1B7AF1-BF76-4DB3-B887-5335A21F48F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265269-2382-4653-862E-3E5F899145B2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F973EABD-2165-425C-9CDF-C26A11A92D64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323850" y="981075"/>
            <a:ext cx="4208463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84713" y="981075"/>
            <a:ext cx="4208462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A594B49-C523-40AC-9A3B-1B6F046EAD61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ED96D68-9EAC-4337-923B-C8DAF4A3780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0E6533-DE09-4516-B9D2-A7A7638FA6EA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8" name="Dia számának hely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7EA72AB-286C-4FBF-9A4D-5B92F15A39D4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A24327D-9FBA-4B6D-8887-D0548300521D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55A7BB0-1DBB-4C2F-9448-0B646AC6C18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91C52E-CF52-4976-A23E-4CB2835B55E6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956A751-698C-49C4-AAE4-3A968DCDD428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6A487DF-9BFF-4D8D-B316-3FB34A92568E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6D121AB-AFAE-4C1C-AC16-7EBE1B73419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2A9D4B-4374-4A56-9A30-4AD3660247FB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F4EE47-BFF5-4480-A275-93537192386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87F472B-3A86-47E1-B676-A99C18CFDC52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E95689C-A6E3-49E2-B460-07C85953F78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DF7BC81-E6B3-4F42-B1AF-121AB9FB5B39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37D0FDA-FDC6-42DA-8703-7BC9E0A2294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751638" y="188913"/>
            <a:ext cx="2141537" cy="5903912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323850" y="188913"/>
            <a:ext cx="6275388" cy="5903912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CEB68A-CFFD-4C97-AEF6-2A78D769CAE5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754E9A4-FB7A-4E11-8630-611BF940557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Cím, szöveg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4213" y="188913"/>
            <a:ext cx="7772400" cy="53657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sz="half" idx="1"/>
          </p:nvPr>
        </p:nvSpPr>
        <p:spPr>
          <a:xfrm>
            <a:off x="323850" y="981075"/>
            <a:ext cx="4208463" cy="511175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84713" y="981075"/>
            <a:ext cx="4208462" cy="511175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>
          <a:xfrm>
            <a:off x="7812088" y="6381750"/>
            <a:ext cx="1331912" cy="287338"/>
          </a:xfrm>
        </p:spPr>
        <p:txBody>
          <a:bodyPr/>
          <a:lstStyle>
            <a:lvl1pPr>
              <a:defRPr/>
            </a:lvl1pPr>
          </a:lstStyle>
          <a:p>
            <a:fld id="{AA218378-7861-41B9-9D35-7843B4CA7E94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1"/>
          </p:nvPr>
        </p:nvSpPr>
        <p:spPr>
          <a:xfrm>
            <a:off x="4427538" y="6381750"/>
            <a:ext cx="504825" cy="287338"/>
          </a:xfrm>
        </p:spPr>
        <p:txBody>
          <a:bodyPr/>
          <a:lstStyle>
            <a:lvl1pPr>
              <a:defRPr/>
            </a:lvl1pPr>
          </a:lstStyle>
          <a:p>
            <a:fld id="{F00ED209-64B1-48A0-BAF4-0F4B324E91DC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Cím, szöveg és 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4213" y="188913"/>
            <a:ext cx="7772400" cy="53657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sz="half" idx="1"/>
          </p:nvPr>
        </p:nvSpPr>
        <p:spPr>
          <a:xfrm>
            <a:off x="323850" y="981075"/>
            <a:ext cx="4208463" cy="511175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quarter" idx="2"/>
          </p:nvPr>
        </p:nvSpPr>
        <p:spPr>
          <a:xfrm>
            <a:off x="4684713" y="981075"/>
            <a:ext cx="4208462" cy="2479675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Tartalom helye 4"/>
          <p:cNvSpPr>
            <a:spLocks noGrp="1"/>
          </p:cNvSpPr>
          <p:nvPr>
            <p:ph sz="quarter" idx="3"/>
          </p:nvPr>
        </p:nvSpPr>
        <p:spPr>
          <a:xfrm>
            <a:off x="4684713" y="3613150"/>
            <a:ext cx="4208462" cy="2479675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Dátum helye 5"/>
          <p:cNvSpPr>
            <a:spLocks noGrp="1"/>
          </p:cNvSpPr>
          <p:nvPr>
            <p:ph type="dt" sz="half" idx="10"/>
          </p:nvPr>
        </p:nvSpPr>
        <p:spPr>
          <a:xfrm>
            <a:off x="7812088" y="6381750"/>
            <a:ext cx="1331912" cy="287338"/>
          </a:xfrm>
        </p:spPr>
        <p:txBody>
          <a:bodyPr/>
          <a:lstStyle>
            <a:lvl1pPr>
              <a:defRPr/>
            </a:lvl1pPr>
          </a:lstStyle>
          <a:p>
            <a:fld id="{E82D3392-4324-47C7-9481-8973FA2A1010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1"/>
          </p:nvPr>
        </p:nvSpPr>
        <p:spPr>
          <a:xfrm>
            <a:off x="4427538" y="6381750"/>
            <a:ext cx="504825" cy="287338"/>
          </a:xfrm>
        </p:spPr>
        <p:txBody>
          <a:bodyPr/>
          <a:lstStyle>
            <a:lvl1pPr>
              <a:defRPr/>
            </a:lvl1pPr>
          </a:lstStyle>
          <a:p>
            <a:fld id="{1E8825FD-C469-4ED1-947D-01612861D5A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CAA1547-F0FB-422E-B871-372304725F81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4E70DF4-810E-4F44-8258-65A243FD9C6D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9FC9D4F-CA1A-4893-A51F-45E6A635262A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EAC10B-47FA-4C85-824F-656E8CF806B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BD942FE-904E-4001-9A2D-C253DCA285E0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050F80-6244-46DF-974A-5C7DCFF84AB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E49DFD2-0071-4ECE-AC27-EEC0C2110EE0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1EF23A-ED8D-4FE8-B906-7EC24A72DC2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1334CE-8BCC-4A92-91E4-F757F0B237D5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0D58C8-23A2-4E32-9D7D-33F2632B395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AEE433-62C7-4422-A9A1-0E9BB3351D5B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93CEFF-33C0-4CEC-9956-F55B1FECCE6C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178EA7-2C52-43B1-BDEB-1C8F4369E36B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87D0DB-B747-41A4-9520-F6BB09AC379E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AEFE17C8-B6BF-4C3E-87E4-1831086A0FAF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4C6CC12-C486-405E-803F-4FB09E9D75CA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chemeClr val="bg1">
                <a:gamma/>
                <a:tint val="30196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6350" y="6381750"/>
            <a:ext cx="9137650" cy="292100"/>
          </a:xfrm>
          <a:prstGeom prst="rect">
            <a:avLst/>
          </a:prstGeom>
          <a:gradFill rotWithShape="0">
            <a:gsLst>
              <a:gs pos="0">
                <a:srgbClr val="FFFFFF">
                  <a:gamma/>
                  <a:shade val="80000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80000"/>
                  <a:invGamma/>
                </a:srgbClr>
              </a:gs>
            </a:gsLst>
            <a:lin ang="2700000" scaled="1"/>
          </a:gradFill>
          <a:ln w="12700">
            <a:solidFill>
              <a:schemeClr val="bg1"/>
            </a:solidFill>
            <a:miter lim="800000"/>
            <a:headEnd/>
            <a:tailEnd/>
          </a:ln>
          <a:effectLst>
            <a:outerShdw dist="53882" dir="189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hu-HU"/>
          </a:p>
        </p:txBody>
      </p:sp>
      <p:grpSp>
        <p:nvGrpSpPr>
          <p:cNvPr id="6147" name="Group 3"/>
          <p:cNvGrpSpPr>
            <a:grpSpLocks/>
          </p:cNvGrpSpPr>
          <p:nvPr/>
        </p:nvGrpSpPr>
        <p:grpSpPr bwMode="auto">
          <a:xfrm>
            <a:off x="0" y="6308725"/>
            <a:ext cx="9144000" cy="388938"/>
            <a:chOff x="144" y="3849"/>
            <a:chExt cx="5569" cy="335"/>
          </a:xfrm>
        </p:grpSpPr>
        <p:sp>
          <p:nvSpPr>
            <p:cNvPr id="6148" name="Freeform 4"/>
            <p:cNvSpPr>
              <a:spLocks/>
            </p:cNvSpPr>
            <p:nvPr/>
          </p:nvSpPr>
          <p:spPr bwMode="auto">
            <a:xfrm>
              <a:off x="144" y="3849"/>
              <a:ext cx="5569" cy="100"/>
            </a:xfrm>
            <a:custGeom>
              <a:avLst/>
              <a:gdLst/>
              <a:ahLst/>
              <a:cxnLst>
                <a:cxn ang="0">
                  <a:pos x="0" y="99"/>
                </a:cxn>
                <a:cxn ang="0">
                  <a:pos x="0" y="0"/>
                </a:cxn>
                <a:cxn ang="0">
                  <a:pos x="5568" y="0"/>
                </a:cxn>
              </a:cxnLst>
              <a:rect l="0" t="0" r="r" b="b"/>
              <a:pathLst>
                <a:path w="5569" h="100">
                  <a:moveTo>
                    <a:pt x="0" y="99"/>
                  </a:moveTo>
                  <a:lnTo>
                    <a:pt x="0" y="0"/>
                  </a:lnTo>
                  <a:lnTo>
                    <a:pt x="5568" y="0"/>
                  </a:lnTo>
                </a:path>
              </a:pathLst>
            </a:custGeom>
            <a:noFill/>
            <a:ln w="1270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hu-HU"/>
            </a:p>
          </p:txBody>
        </p:sp>
        <p:sp>
          <p:nvSpPr>
            <p:cNvPr id="6149" name="Freeform 5"/>
            <p:cNvSpPr>
              <a:spLocks/>
            </p:cNvSpPr>
            <p:nvPr/>
          </p:nvSpPr>
          <p:spPr bwMode="auto">
            <a:xfrm>
              <a:off x="144" y="3963"/>
              <a:ext cx="5569" cy="100"/>
            </a:xfrm>
            <a:custGeom>
              <a:avLst/>
              <a:gdLst/>
              <a:ahLst/>
              <a:cxnLst>
                <a:cxn ang="0">
                  <a:pos x="0" y="99"/>
                </a:cxn>
                <a:cxn ang="0">
                  <a:pos x="0" y="0"/>
                </a:cxn>
                <a:cxn ang="0">
                  <a:pos x="5568" y="0"/>
                </a:cxn>
              </a:cxnLst>
              <a:rect l="0" t="0" r="r" b="b"/>
              <a:pathLst>
                <a:path w="5569" h="100">
                  <a:moveTo>
                    <a:pt x="0" y="99"/>
                  </a:moveTo>
                  <a:lnTo>
                    <a:pt x="0" y="0"/>
                  </a:lnTo>
                  <a:lnTo>
                    <a:pt x="5568" y="0"/>
                  </a:lnTo>
                </a:path>
              </a:pathLst>
            </a:custGeom>
            <a:noFill/>
            <a:ln w="1270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hu-HU"/>
            </a:p>
          </p:txBody>
        </p:sp>
        <p:sp>
          <p:nvSpPr>
            <p:cNvPr id="6150" name="Freeform 6"/>
            <p:cNvSpPr>
              <a:spLocks/>
            </p:cNvSpPr>
            <p:nvPr/>
          </p:nvSpPr>
          <p:spPr bwMode="auto">
            <a:xfrm>
              <a:off x="144" y="4077"/>
              <a:ext cx="5569" cy="100"/>
            </a:xfrm>
            <a:custGeom>
              <a:avLst/>
              <a:gdLst/>
              <a:ahLst/>
              <a:cxnLst>
                <a:cxn ang="0">
                  <a:pos x="0" y="99"/>
                </a:cxn>
                <a:cxn ang="0">
                  <a:pos x="0" y="0"/>
                </a:cxn>
                <a:cxn ang="0">
                  <a:pos x="5568" y="0"/>
                </a:cxn>
              </a:cxnLst>
              <a:rect l="0" t="0" r="r" b="b"/>
              <a:pathLst>
                <a:path w="5569" h="100">
                  <a:moveTo>
                    <a:pt x="0" y="99"/>
                  </a:moveTo>
                  <a:lnTo>
                    <a:pt x="0" y="0"/>
                  </a:lnTo>
                  <a:lnTo>
                    <a:pt x="5568" y="0"/>
                  </a:lnTo>
                </a:path>
              </a:pathLst>
            </a:custGeom>
            <a:noFill/>
            <a:ln w="12700" cap="rnd" cmpd="sng">
              <a:solidFill>
                <a:srgbClr val="E8E8E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hu-HU"/>
            </a:p>
          </p:txBody>
        </p:sp>
        <p:sp>
          <p:nvSpPr>
            <p:cNvPr id="6151" name="Freeform 7"/>
            <p:cNvSpPr>
              <a:spLocks/>
            </p:cNvSpPr>
            <p:nvPr/>
          </p:nvSpPr>
          <p:spPr bwMode="auto">
            <a:xfrm>
              <a:off x="144" y="3856"/>
              <a:ext cx="5569" cy="100"/>
            </a:xfrm>
            <a:custGeom>
              <a:avLst/>
              <a:gdLst/>
              <a:ahLst/>
              <a:cxnLst>
                <a:cxn ang="0">
                  <a:pos x="5568" y="0"/>
                </a:cxn>
                <a:cxn ang="0">
                  <a:pos x="5568" y="99"/>
                </a:cxn>
                <a:cxn ang="0">
                  <a:pos x="0" y="99"/>
                </a:cxn>
              </a:cxnLst>
              <a:rect l="0" t="0" r="r" b="b"/>
              <a:pathLst>
                <a:path w="5569" h="100">
                  <a:moveTo>
                    <a:pt x="5568" y="0"/>
                  </a:moveTo>
                  <a:lnTo>
                    <a:pt x="5568" y="99"/>
                  </a:lnTo>
                  <a:lnTo>
                    <a:pt x="0" y="99"/>
                  </a:lnTo>
                </a:path>
              </a:pathLst>
            </a:custGeom>
            <a:noFill/>
            <a:ln w="12700" cap="rnd" cmpd="sng">
              <a:solidFill>
                <a:srgbClr val="67676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hu-HU"/>
            </a:p>
          </p:txBody>
        </p:sp>
        <p:sp>
          <p:nvSpPr>
            <p:cNvPr id="6152" name="Freeform 8"/>
            <p:cNvSpPr>
              <a:spLocks/>
            </p:cNvSpPr>
            <p:nvPr/>
          </p:nvSpPr>
          <p:spPr bwMode="auto">
            <a:xfrm>
              <a:off x="144" y="3970"/>
              <a:ext cx="5569" cy="100"/>
            </a:xfrm>
            <a:custGeom>
              <a:avLst/>
              <a:gdLst/>
              <a:ahLst/>
              <a:cxnLst>
                <a:cxn ang="0">
                  <a:pos x="5568" y="0"/>
                </a:cxn>
                <a:cxn ang="0">
                  <a:pos x="5568" y="99"/>
                </a:cxn>
                <a:cxn ang="0">
                  <a:pos x="0" y="99"/>
                </a:cxn>
              </a:cxnLst>
              <a:rect l="0" t="0" r="r" b="b"/>
              <a:pathLst>
                <a:path w="5569" h="100">
                  <a:moveTo>
                    <a:pt x="5568" y="0"/>
                  </a:moveTo>
                  <a:lnTo>
                    <a:pt x="5568" y="99"/>
                  </a:lnTo>
                  <a:lnTo>
                    <a:pt x="0" y="99"/>
                  </a:lnTo>
                </a:path>
              </a:pathLst>
            </a:custGeom>
            <a:noFill/>
            <a:ln w="12700" cap="rnd" cmpd="sng">
              <a:solidFill>
                <a:srgbClr val="47474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hu-HU"/>
            </a:p>
          </p:txBody>
        </p:sp>
        <p:sp>
          <p:nvSpPr>
            <p:cNvPr id="6153" name="Freeform 9"/>
            <p:cNvSpPr>
              <a:spLocks/>
            </p:cNvSpPr>
            <p:nvPr/>
          </p:nvSpPr>
          <p:spPr bwMode="auto">
            <a:xfrm>
              <a:off x="144" y="4084"/>
              <a:ext cx="5569" cy="100"/>
            </a:xfrm>
            <a:custGeom>
              <a:avLst/>
              <a:gdLst/>
              <a:ahLst/>
              <a:cxnLst>
                <a:cxn ang="0">
                  <a:pos x="5568" y="0"/>
                </a:cxn>
                <a:cxn ang="0">
                  <a:pos x="5568" y="99"/>
                </a:cxn>
                <a:cxn ang="0">
                  <a:pos x="0" y="99"/>
                </a:cxn>
              </a:cxnLst>
              <a:rect l="0" t="0" r="r" b="b"/>
              <a:pathLst>
                <a:path w="5569" h="100">
                  <a:moveTo>
                    <a:pt x="5568" y="0"/>
                  </a:moveTo>
                  <a:lnTo>
                    <a:pt x="5568" y="99"/>
                  </a:lnTo>
                  <a:lnTo>
                    <a:pt x="0" y="99"/>
                  </a:lnTo>
                </a:path>
              </a:pathLst>
            </a:custGeom>
            <a:noFill/>
            <a:ln w="12700" cap="rnd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hu-HU"/>
            </a:p>
          </p:txBody>
        </p:sp>
      </p:grpSp>
      <p:grpSp>
        <p:nvGrpSpPr>
          <p:cNvPr id="6154" name="Group 10"/>
          <p:cNvGrpSpPr>
            <a:grpSpLocks/>
          </p:cNvGrpSpPr>
          <p:nvPr/>
        </p:nvGrpSpPr>
        <p:grpSpPr bwMode="auto">
          <a:xfrm>
            <a:off x="0" y="6200775"/>
            <a:ext cx="1441450" cy="657225"/>
            <a:chOff x="5122" y="3745"/>
            <a:chExt cx="443" cy="525"/>
          </a:xfrm>
        </p:grpSpPr>
        <p:sp>
          <p:nvSpPr>
            <p:cNvPr id="6155" name="Rectangle 11"/>
            <p:cNvSpPr>
              <a:spLocks noChangeArrowheads="1"/>
            </p:cNvSpPr>
            <p:nvPr/>
          </p:nvSpPr>
          <p:spPr bwMode="auto">
            <a:xfrm>
              <a:off x="5148" y="3745"/>
              <a:ext cx="392" cy="517"/>
            </a:xfrm>
            <a:prstGeom prst="rect">
              <a:avLst/>
            </a:prstGeom>
            <a:gradFill rotWithShape="0">
              <a:gsLst>
                <a:gs pos="0">
                  <a:srgbClr val="FFFFFF">
                    <a:gamma/>
                    <a:shade val="80000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DADADA"/>
              </a:solidFill>
              <a:miter lim="800000"/>
              <a:headEnd/>
              <a:tailEnd/>
            </a:ln>
            <a:effectLst>
              <a:outerShdw dist="35921" dir="189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6156" name="Rectangle 12"/>
            <p:cNvSpPr>
              <a:spLocks noChangeArrowheads="1"/>
            </p:cNvSpPr>
            <p:nvPr/>
          </p:nvSpPr>
          <p:spPr bwMode="auto">
            <a:xfrm>
              <a:off x="5122" y="3784"/>
              <a:ext cx="443" cy="4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>
              <a:spAutoFit/>
            </a:bodyPr>
            <a:lstStyle/>
            <a:p>
              <a:pPr algn="ctr" eaLnBrk="0" hangingPunct="0"/>
              <a:r>
                <a:rPr lang="hu-HU" sz="1000" b="1">
                  <a:solidFill>
                    <a:srgbClr val="000000"/>
                  </a:solidFill>
                  <a:latin typeface="Book Antiqua" pitchFamily="18" charset="0"/>
                </a:rPr>
                <a:t>Honfy József</a:t>
              </a:r>
            </a:p>
            <a:p>
              <a:pPr algn="ctr" eaLnBrk="0" latinLnBrk="1" hangingPunct="0"/>
              <a:r>
                <a:rPr lang="hu-HU" sz="800" b="1">
                  <a:solidFill>
                    <a:srgbClr val="000000"/>
                  </a:solidFill>
                  <a:latin typeface="Book Antiqua" pitchFamily="18" charset="0"/>
                </a:rPr>
                <a:t>egyetemi adjunktus</a:t>
              </a:r>
            </a:p>
            <a:p>
              <a:pPr algn="ctr" eaLnBrk="0" latinLnBrk="1" hangingPunct="0"/>
              <a:r>
                <a:rPr lang="hu-HU" sz="800" b="1">
                  <a:solidFill>
                    <a:srgbClr val="000000"/>
                  </a:solidFill>
                  <a:latin typeface="Book Antiqua" pitchFamily="18" charset="0"/>
                </a:rPr>
                <a:t>SZÉCHENYI I. EGYETEM</a:t>
              </a:r>
            </a:p>
            <a:p>
              <a:pPr algn="ctr" eaLnBrk="0" latinLnBrk="1" hangingPunct="0"/>
              <a:r>
                <a:rPr lang="hu-HU" sz="800" b="1">
                  <a:solidFill>
                    <a:srgbClr val="000000"/>
                  </a:solidFill>
                  <a:latin typeface="Book Antiqua" pitchFamily="18" charset="0"/>
                </a:rPr>
                <a:t>Távközlési Tanszék</a:t>
              </a:r>
            </a:p>
          </p:txBody>
        </p:sp>
      </p:grpSp>
      <p:sp>
        <p:nvSpPr>
          <p:cNvPr id="6157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188913"/>
            <a:ext cx="7772400" cy="5365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6158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981075"/>
            <a:ext cx="8569325" cy="5111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4479925" y="3108325"/>
            <a:ext cx="5238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6160" name="Rectangle 16"/>
          <p:cNvSpPr>
            <a:spLocks noChangeArrowheads="1"/>
          </p:cNvSpPr>
          <p:nvPr/>
        </p:nvSpPr>
        <p:spPr bwMode="auto">
          <a:xfrm>
            <a:off x="4724400" y="3200400"/>
            <a:ext cx="1143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6161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812088" y="6381750"/>
            <a:ext cx="1331912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 Narrow" pitchFamily="34" charset="0"/>
              </a:defRPr>
            </a:lvl1pPr>
          </a:lstStyle>
          <a:p>
            <a:fld id="{0F2F0619-AE7D-4B86-A0C7-E79337803E04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6162" name="Rectangle 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427538" y="6381750"/>
            <a:ext cx="504825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 Narrow" pitchFamily="34" charset="0"/>
              </a:defRPr>
            </a:lvl1pPr>
          </a:lstStyle>
          <a:p>
            <a:fld id="{3FAAD499-4C95-4CD5-8802-411C0F24AC61}" type="slidenum">
              <a:rPr lang="hu-HU"/>
              <a:pPr/>
              <a:t>‹#›</a:t>
            </a:fld>
            <a:endParaRPr lang="hu-HU"/>
          </a:p>
        </p:txBody>
      </p:sp>
      <p:grpSp>
        <p:nvGrpSpPr>
          <p:cNvPr id="6163" name="Group 19"/>
          <p:cNvGrpSpPr>
            <a:grpSpLocks/>
          </p:cNvGrpSpPr>
          <p:nvPr/>
        </p:nvGrpSpPr>
        <p:grpSpPr bwMode="auto">
          <a:xfrm>
            <a:off x="0" y="6469063"/>
            <a:ext cx="9144000" cy="388937"/>
            <a:chOff x="144" y="3849"/>
            <a:chExt cx="5569" cy="335"/>
          </a:xfrm>
        </p:grpSpPr>
        <p:sp>
          <p:nvSpPr>
            <p:cNvPr id="6164" name="Freeform 20"/>
            <p:cNvSpPr>
              <a:spLocks/>
            </p:cNvSpPr>
            <p:nvPr/>
          </p:nvSpPr>
          <p:spPr bwMode="auto">
            <a:xfrm>
              <a:off x="144" y="3849"/>
              <a:ext cx="5569" cy="100"/>
            </a:xfrm>
            <a:custGeom>
              <a:avLst/>
              <a:gdLst/>
              <a:ahLst/>
              <a:cxnLst>
                <a:cxn ang="0">
                  <a:pos x="0" y="99"/>
                </a:cxn>
                <a:cxn ang="0">
                  <a:pos x="0" y="0"/>
                </a:cxn>
                <a:cxn ang="0">
                  <a:pos x="5568" y="0"/>
                </a:cxn>
              </a:cxnLst>
              <a:rect l="0" t="0" r="r" b="b"/>
              <a:pathLst>
                <a:path w="5569" h="100">
                  <a:moveTo>
                    <a:pt x="0" y="99"/>
                  </a:moveTo>
                  <a:lnTo>
                    <a:pt x="0" y="0"/>
                  </a:lnTo>
                  <a:lnTo>
                    <a:pt x="5568" y="0"/>
                  </a:lnTo>
                </a:path>
              </a:pathLst>
            </a:custGeom>
            <a:noFill/>
            <a:ln w="1270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hu-HU"/>
            </a:p>
          </p:txBody>
        </p:sp>
        <p:sp>
          <p:nvSpPr>
            <p:cNvPr id="6165" name="Freeform 21"/>
            <p:cNvSpPr>
              <a:spLocks/>
            </p:cNvSpPr>
            <p:nvPr/>
          </p:nvSpPr>
          <p:spPr bwMode="auto">
            <a:xfrm>
              <a:off x="144" y="3963"/>
              <a:ext cx="5569" cy="100"/>
            </a:xfrm>
            <a:custGeom>
              <a:avLst/>
              <a:gdLst/>
              <a:ahLst/>
              <a:cxnLst>
                <a:cxn ang="0">
                  <a:pos x="0" y="99"/>
                </a:cxn>
                <a:cxn ang="0">
                  <a:pos x="0" y="0"/>
                </a:cxn>
                <a:cxn ang="0">
                  <a:pos x="5568" y="0"/>
                </a:cxn>
              </a:cxnLst>
              <a:rect l="0" t="0" r="r" b="b"/>
              <a:pathLst>
                <a:path w="5569" h="100">
                  <a:moveTo>
                    <a:pt x="0" y="99"/>
                  </a:moveTo>
                  <a:lnTo>
                    <a:pt x="0" y="0"/>
                  </a:lnTo>
                  <a:lnTo>
                    <a:pt x="5568" y="0"/>
                  </a:lnTo>
                </a:path>
              </a:pathLst>
            </a:custGeom>
            <a:noFill/>
            <a:ln w="1270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hu-HU"/>
            </a:p>
          </p:txBody>
        </p:sp>
        <p:sp>
          <p:nvSpPr>
            <p:cNvPr id="6166" name="Freeform 22"/>
            <p:cNvSpPr>
              <a:spLocks/>
            </p:cNvSpPr>
            <p:nvPr/>
          </p:nvSpPr>
          <p:spPr bwMode="auto">
            <a:xfrm>
              <a:off x="144" y="4077"/>
              <a:ext cx="5569" cy="100"/>
            </a:xfrm>
            <a:custGeom>
              <a:avLst/>
              <a:gdLst/>
              <a:ahLst/>
              <a:cxnLst>
                <a:cxn ang="0">
                  <a:pos x="0" y="99"/>
                </a:cxn>
                <a:cxn ang="0">
                  <a:pos x="0" y="0"/>
                </a:cxn>
                <a:cxn ang="0">
                  <a:pos x="5568" y="0"/>
                </a:cxn>
              </a:cxnLst>
              <a:rect l="0" t="0" r="r" b="b"/>
              <a:pathLst>
                <a:path w="5569" h="100">
                  <a:moveTo>
                    <a:pt x="0" y="99"/>
                  </a:moveTo>
                  <a:lnTo>
                    <a:pt x="0" y="0"/>
                  </a:lnTo>
                  <a:lnTo>
                    <a:pt x="5568" y="0"/>
                  </a:lnTo>
                </a:path>
              </a:pathLst>
            </a:custGeom>
            <a:noFill/>
            <a:ln w="12700" cap="rnd" cmpd="sng">
              <a:solidFill>
                <a:srgbClr val="E8E8E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hu-HU"/>
            </a:p>
          </p:txBody>
        </p:sp>
        <p:sp>
          <p:nvSpPr>
            <p:cNvPr id="6167" name="Freeform 23"/>
            <p:cNvSpPr>
              <a:spLocks/>
            </p:cNvSpPr>
            <p:nvPr/>
          </p:nvSpPr>
          <p:spPr bwMode="auto">
            <a:xfrm>
              <a:off x="144" y="3856"/>
              <a:ext cx="5569" cy="100"/>
            </a:xfrm>
            <a:custGeom>
              <a:avLst/>
              <a:gdLst/>
              <a:ahLst/>
              <a:cxnLst>
                <a:cxn ang="0">
                  <a:pos x="5568" y="0"/>
                </a:cxn>
                <a:cxn ang="0">
                  <a:pos x="5568" y="99"/>
                </a:cxn>
                <a:cxn ang="0">
                  <a:pos x="0" y="99"/>
                </a:cxn>
              </a:cxnLst>
              <a:rect l="0" t="0" r="r" b="b"/>
              <a:pathLst>
                <a:path w="5569" h="100">
                  <a:moveTo>
                    <a:pt x="5568" y="0"/>
                  </a:moveTo>
                  <a:lnTo>
                    <a:pt x="5568" y="99"/>
                  </a:lnTo>
                  <a:lnTo>
                    <a:pt x="0" y="99"/>
                  </a:lnTo>
                </a:path>
              </a:pathLst>
            </a:custGeom>
            <a:noFill/>
            <a:ln w="12700" cap="rnd" cmpd="sng">
              <a:solidFill>
                <a:srgbClr val="67676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hu-HU"/>
            </a:p>
          </p:txBody>
        </p:sp>
        <p:sp>
          <p:nvSpPr>
            <p:cNvPr id="6168" name="Freeform 24"/>
            <p:cNvSpPr>
              <a:spLocks/>
            </p:cNvSpPr>
            <p:nvPr/>
          </p:nvSpPr>
          <p:spPr bwMode="auto">
            <a:xfrm>
              <a:off x="144" y="3970"/>
              <a:ext cx="5569" cy="100"/>
            </a:xfrm>
            <a:custGeom>
              <a:avLst/>
              <a:gdLst/>
              <a:ahLst/>
              <a:cxnLst>
                <a:cxn ang="0">
                  <a:pos x="5568" y="0"/>
                </a:cxn>
                <a:cxn ang="0">
                  <a:pos x="5568" y="99"/>
                </a:cxn>
                <a:cxn ang="0">
                  <a:pos x="0" y="99"/>
                </a:cxn>
              </a:cxnLst>
              <a:rect l="0" t="0" r="r" b="b"/>
              <a:pathLst>
                <a:path w="5569" h="100">
                  <a:moveTo>
                    <a:pt x="5568" y="0"/>
                  </a:moveTo>
                  <a:lnTo>
                    <a:pt x="5568" y="99"/>
                  </a:lnTo>
                  <a:lnTo>
                    <a:pt x="0" y="99"/>
                  </a:lnTo>
                </a:path>
              </a:pathLst>
            </a:custGeom>
            <a:noFill/>
            <a:ln w="12700" cap="rnd" cmpd="sng">
              <a:solidFill>
                <a:srgbClr val="47474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hu-HU"/>
            </a:p>
          </p:txBody>
        </p:sp>
        <p:sp>
          <p:nvSpPr>
            <p:cNvPr id="6169" name="Freeform 25"/>
            <p:cNvSpPr>
              <a:spLocks/>
            </p:cNvSpPr>
            <p:nvPr/>
          </p:nvSpPr>
          <p:spPr bwMode="auto">
            <a:xfrm>
              <a:off x="144" y="4084"/>
              <a:ext cx="5569" cy="100"/>
            </a:xfrm>
            <a:custGeom>
              <a:avLst/>
              <a:gdLst/>
              <a:ahLst/>
              <a:cxnLst>
                <a:cxn ang="0">
                  <a:pos x="5568" y="0"/>
                </a:cxn>
                <a:cxn ang="0">
                  <a:pos x="5568" y="99"/>
                </a:cxn>
                <a:cxn ang="0">
                  <a:pos x="0" y="99"/>
                </a:cxn>
              </a:cxnLst>
              <a:rect l="0" t="0" r="r" b="b"/>
              <a:pathLst>
                <a:path w="5569" h="100">
                  <a:moveTo>
                    <a:pt x="5568" y="0"/>
                  </a:moveTo>
                  <a:lnTo>
                    <a:pt x="5568" y="99"/>
                  </a:lnTo>
                  <a:lnTo>
                    <a:pt x="0" y="99"/>
                  </a:lnTo>
                </a:path>
              </a:pathLst>
            </a:custGeom>
            <a:noFill/>
            <a:ln w="12700" cap="rnd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hu-HU"/>
            </a:p>
          </p:txBody>
        </p:sp>
      </p:grpSp>
      <p:grpSp>
        <p:nvGrpSpPr>
          <p:cNvPr id="6170" name="Group 26"/>
          <p:cNvGrpSpPr>
            <a:grpSpLocks/>
          </p:cNvGrpSpPr>
          <p:nvPr/>
        </p:nvGrpSpPr>
        <p:grpSpPr bwMode="auto">
          <a:xfrm>
            <a:off x="0" y="6200775"/>
            <a:ext cx="1441450" cy="647700"/>
            <a:chOff x="5122" y="3745"/>
            <a:chExt cx="443" cy="517"/>
          </a:xfrm>
        </p:grpSpPr>
        <p:sp>
          <p:nvSpPr>
            <p:cNvPr id="6171" name="Rectangle 27"/>
            <p:cNvSpPr>
              <a:spLocks noChangeArrowheads="1"/>
            </p:cNvSpPr>
            <p:nvPr/>
          </p:nvSpPr>
          <p:spPr bwMode="auto">
            <a:xfrm>
              <a:off x="5148" y="3745"/>
              <a:ext cx="392" cy="517"/>
            </a:xfrm>
            <a:prstGeom prst="rect">
              <a:avLst/>
            </a:prstGeom>
            <a:gradFill rotWithShape="0">
              <a:gsLst>
                <a:gs pos="0">
                  <a:srgbClr val="FFFFFF">
                    <a:gamma/>
                    <a:shade val="80000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DADADA"/>
              </a:solidFill>
              <a:miter lim="800000"/>
              <a:headEnd/>
              <a:tailEnd/>
            </a:ln>
            <a:effectLst>
              <a:outerShdw dist="35921" dir="189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6172" name="Rectangle 28"/>
            <p:cNvSpPr>
              <a:spLocks noChangeArrowheads="1"/>
            </p:cNvSpPr>
            <p:nvPr/>
          </p:nvSpPr>
          <p:spPr bwMode="auto">
            <a:xfrm>
              <a:off x="5122" y="3784"/>
              <a:ext cx="443" cy="46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>
              <a:spAutoFit/>
            </a:bodyPr>
            <a:lstStyle/>
            <a:p>
              <a:pPr algn="ctr" eaLnBrk="0" hangingPunct="0"/>
              <a:r>
                <a:rPr lang="hu-HU" sz="800" b="1">
                  <a:solidFill>
                    <a:srgbClr val="000000"/>
                  </a:solidFill>
                  <a:latin typeface="Arial Narrow" pitchFamily="34" charset="0"/>
                </a:rPr>
                <a:t>Vári Péter</a:t>
              </a:r>
            </a:p>
            <a:p>
              <a:pPr algn="ctr" eaLnBrk="0" latinLnBrk="1" hangingPunct="0"/>
              <a:r>
                <a:rPr lang="hu-HU" sz="800" b="1">
                  <a:solidFill>
                    <a:srgbClr val="000000"/>
                  </a:solidFill>
                  <a:latin typeface="Arial Narrow" pitchFamily="34" charset="0"/>
                </a:rPr>
                <a:t>Külső oktató</a:t>
              </a:r>
            </a:p>
            <a:p>
              <a:pPr algn="ctr" eaLnBrk="0" latinLnBrk="1" hangingPunct="0"/>
              <a:r>
                <a:rPr lang="hu-HU" sz="800" b="1">
                  <a:solidFill>
                    <a:srgbClr val="000000"/>
                  </a:solidFill>
                  <a:latin typeface="Arial Narrow" pitchFamily="34" charset="0"/>
                </a:rPr>
                <a:t>SZÉCHENYI I. EGYETEM</a:t>
              </a:r>
            </a:p>
            <a:p>
              <a:pPr algn="ctr" eaLnBrk="0" latinLnBrk="1" hangingPunct="0"/>
              <a:r>
                <a:rPr lang="hu-HU" sz="800" b="1">
                  <a:solidFill>
                    <a:srgbClr val="000000"/>
                  </a:solidFill>
                  <a:latin typeface="Arial Narrow" pitchFamily="34" charset="0"/>
                </a:rPr>
                <a:t>Távközlési Tanszék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EF5A0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EF5A0F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EF5A0F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EF5A0F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EF5A0F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EF5A0F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EF5A0F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EF5A0F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EF5A0F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l"/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Ø"/>
        <a:defRPr sz="16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0000"/>
        <a:buFont typeface="Wingdings" pitchFamily="2" charset="2"/>
        <a:buChar char="v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40000"/>
        <a:buFont typeface="Wingdings" pitchFamily="2" charset="2"/>
        <a:buChar char="q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852738"/>
            <a:ext cx="7772400" cy="747712"/>
          </a:xfrm>
          <a:effectLst>
            <a:outerShdw dist="71842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r>
              <a:rPr lang="hu-HU"/>
              <a:t>RÁDIÓRENDSZEREK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effectLst>
            <a:outerShdw dist="81320" dir="18519588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>
              <a:lnSpc>
                <a:spcPct val="90000"/>
              </a:lnSpc>
            </a:pPr>
            <a:r>
              <a:rPr lang="hu-HU" sz="2400"/>
              <a:t>Képi jelek</a:t>
            </a:r>
          </a:p>
          <a:p>
            <a:pPr>
              <a:lnSpc>
                <a:spcPct val="90000"/>
              </a:lnSpc>
            </a:pPr>
            <a:endParaRPr lang="hu-HU" sz="2000"/>
          </a:p>
          <a:p>
            <a:pPr>
              <a:lnSpc>
                <a:spcPct val="90000"/>
              </a:lnSpc>
            </a:pPr>
            <a:endParaRPr lang="hu-HU" sz="2000"/>
          </a:p>
          <a:p>
            <a:pPr>
              <a:lnSpc>
                <a:spcPct val="90000"/>
              </a:lnSpc>
            </a:pPr>
            <a:endParaRPr lang="hu-HU" sz="2000"/>
          </a:p>
          <a:p>
            <a:pPr>
              <a:lnSpc>
                <a:spcPct val="90000"/>
              </a:lnSpc>
            </a:pPr>
            <a:r>
              <a:rPr lang="hu-HU" sz="1400"/>
              <a:t>2007, Győr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A48E1-83C0-480A-A8E2-5B85F3A89F65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6" name="Dia számának hely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67D3A11-1AEB-490D-9EF1-F5AFC75FCA42}" type="slidenum">
              <a:rPr lang="hu-HU"/>
              <a:pPr/>
              <a:t>2</a:t>
            </a:fld>
            <a:endParaRPr lang="hu-HU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772400" cy="576263"/>
          </a:xfrm>
        </p:spPr>
        <p:txBody>
          <a:bodyPr/>
          <a:lstStyle/>
          <a:p>
            <a:r>
              <a:rPr lang="hu-HU"/>
              <a:t>Látás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sz="2000" b="0"/>
              <a:t>Az emberi szem a fényt a 400 nm-től a 700 nm-ig terjedő tartományban érzékeli.</a:t>
            </a:r>
          </a:p>
          <a:p>
            <a:endParaRPr lang="hu-HU" sz="2000" b="0"/>
          </a:p>
          <a:p>
            <a:endParaRPr lang="hu-HU" sz="2000"/>
          </a:p>
          <a:p>
            <a:endParaRPr lang="hu-HU" sz="2000"/>
          </a:p>
          <a:p>
            <a:endParaRPr lang="hu-HU" sz="2000"/>
          </a:p>
          <a:p>
            <a:endParaRPr lang="hu-HU" sz="2000"/>
          </a:p>
          <a:p>
            <a:r>
              <a:rPr lang="hu-HU" sz="2000" b="0"/>
              <a:t>Kísérletek azt bizonyították, hogy a színérzékelés során elegendő olyan színeket figyelembe venni, amelyek a három alapszín, pl. a vörös( </a:t>
            </a:r>
            <a:r>
              <a:rPr lang="hu-HU" sz="2000" b="0" i="1"/>
              <a:t>nm R </a:t>
            </a:r>
            <a:r>
              <a:rPr lang="hu-HU" sz="2000" b="0"/>
              <a:t>700 = λ ), a zöld ( </a:t>
            </a:r>
            <a:r>
              <a:rPr lang="hu-HU" sz="2000" b="0" i="1"/>
              <a:t>nm G </a:t>
            </a:r>
            <a:r>
              <a:rPr lang="hu-HU" sz="2000" b="0"/>
              <a:t>1 . 564 = λ ) és a kék ( </a:t>
            </a:r>
            <a:r>
              <a:rPr lang="hu-HU" sz="2000" b="0" i="1"/>
              <a:t>nm B </a:t>
            </a:r>
            <a:r>
              <a:rPr lang="hu-HU" sz="2000" b="0"/>
              <a:t>8 . 435 = λ ) kombinációjaként állnak elő.</a:t>
            </a:r>
          </a:p>
          <a:p>
            <a:r>
              <a:rPr lang="hu-HU" sz="2000" b="0"/>
              <a:t>A háromdimenziós leírás egyszerűsítése végett a színteret egy kétdimenziós diagrammba képezzük le megfelelő koordináta-transzformációkkal, amelynek végeredménye az ún. Színpatkó</a:t>
            </a:r>
          </a:p>
          <a:p>
            <a:endParaRPr lang="hu-HU" sz="200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413" y="1557338"/>
            <a:ext cx="3097212" cy="194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2207FA-BDDA-4277-9CFC-2634691F319C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5" name="Dia számának hely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D7AB6534-902F-40C4-A97E-4CE8512D8C6C}" type="slidenum">
              <a:rPr lang="hu-HU"/>
              <a:pPr/>
              <a:t>3</a:t>
            </a:fld>
            <a:endParaRPr lang="hu-HU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Színpatkó </a:t>
            </a:r>
          </a:p>
        </p:txBody>
      </p:sp>
      <p:pic>
        <p:nvPicPr>
          <p:cNvPr id="10243" name="Picture 3"/>
          <p:cNvPicPr>
            <a:picLocks noChangeAspect="1" noChangeArrowheads="1"/>
          </p:cNvPicPr>
          <p:nvPr>
            <p:ph type="body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981075"/>
            <a:ext cx="8496300" cy="51117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átum hely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BED313-78BF-4D36-B082-57D95BA5D350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5" name="Dia számának helye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A557413-913D-479D-83F8-A4F8AB25EE95}" type="slidenum">
              <a:rPr lang="hu-HU"/>
              <a:pPr/>
              <a:t>4</a:t>
            </a:fld>
            <a:endParaRPr lang="hu-HU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Televízió jel</a:t>
            </a:r>
            <a:endParaRPr lang="hu-HU" sz="2400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981075"/>
            <a:ext cx="8424863" cy="5111750"/>
          </a:xfrm>
        </p:spPr>
        <p:txBody>
          <a:bodyPr/>
          <a:lstStyle/>
          <a:p>
            <a:r>
              <a:rPr lang="hu-HU" sz="2400" b="0"/>
              <a:t>Az emberi szem egy 4:3 arányú téglalap alakú képre tud optimálisan fókuszálni, függőlegesen kb. 20 fokos szögben. Mivel a szem felbontási képessége 2’, ezért a képnek 800x600=480000 képpontot kell tartalmaznia.</a:t>
            </a:r>
          </a:p>
          <a:p>
            <a:r>
              <a:rPr lang="hu-HU" sz="2400" b="0"/>
              <a:t>Másodpercenként 25 képsebességgel (az ilyen frekvenciával egymásután vetített állóképeket a szem mozgóképként érzékeli).</a:t>
            </a:r>
          </a:p>
          <a:p>
            <a:r>
              <a:rPr lang="hu-HU" sz="2400" b="0"/>
              <a:t>A színes tv esetén az Y=0.3R+0.59G+0.11B összefüggéssel definiált világosság jel és a </a:t>
            </a:r>
            <a:r>
              <a:rPr lang="hu-HU" sz="2400" b="0" i="1"/>
              <a:t>R-Y </a:t>
            </a:r>
            <a:r>
              <a:rPr lang="hu-HU" sz="2400" b="0"/>
              <a:t>és </a:t>
            </a:r>
            <a:r>
              <a:rPr lang="hu-HU" sz="2400" b="0" i="1"/>
              <a:t>B-Y</a:t>
            </a:r>
            <a:r>
              <a:rPr lang="hu-HU" sz="2400" b="0"/>
              <a:t>, színkülönbségi jel hordozza a képjelet.</a:t>
            </a:r>
          </a:p>
          <a:p>
            <a:r>
              <a:rPr lang="hu-HU" sz="2400" b="0"/>
              <a:t>Analóg rendszerek: NTSC,PAL,Secam</a:t>
            </a:r>
          </a:p>
          <a:p>
            <a:r>
              <a:rPr lang="hu-HU" sz="2400" b="0"/>
              <a:t>16:9 arány mozi filmhez igazodás.</a:t>
            </a:r>
          </a:p>
          <a:p>
            <a:pPr>
              <a:buFont typeface="Monotype Sorts" pitchFamily="2" charset="2"/>
              <a:buNone/>
            </a:pPr>
            <a:endParaRPr lang="hu-HU" sz="16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3729F5-149C-4C18-9BF7-BB2A61BD9AF4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5" name="Dia számának hely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1A88CC1-57A2-4411-BDF4-24F6E6CF30E7}" type="slidenum">
              <a:rPr lang="hu-HU"/>
              <a:pPr/>
              <a:t>5</a:t>
            </a:fld>
            <a:endParaRPr lang="hu-HU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Digitális képjel sávszélessége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981075"/>
            <a:ext cx="8496300" cy="5111750"/>
          </a:xfrm>
        </p:spPr>
        <p:txBody>
          <a:bodyPr/>
          <a:lstStyle/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hu-HU" sz="2000" b="0"/>
              <a:t>Digitális képjel sávszélessége fekete fehér képjel esetén:</a:t>
            </a: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hu-HU" sz="2000" b="0"/>
              <a:t>A kép 800x600=48,0000 képelemet tartalmaz, képpontokhoz tartozó világosságértéket 100 szintben kvantálva. Ezért egy fekete-fehér kép 48,0000 ld. 100 = 3,19 Mbit információnak felel meg. Mivel az emberi szem 25 Hz-es frekvenciájú állóképsorozatokat mozgóképpé átlagol, ezért a fekete-fehér mozgókép átviteléhez szükséges digitális sávszélesség: 3,19 Mbit*25=80 Mbit/s.</a:t>
            </a:r>
          </a:p>
          <a:p>
            <a:pPr>
              <a:lnSpc>
                <a:spcPct val="90000"/>
              </a:lnSpc>
            </a:pPr>
            <a:endParaRPr lang="hu-HU" sz="2000" b="0"/>
          </a:p>
          <a:p>
            <a:pPr>
              <a:lnSpc>
                <a:spcPct val="90000"/>
              </a:lnSpc>
            </a:pPr>
            <a:r>
              <a:rPr lang="hu-HU" sz="2000" b="0"/>
              <a:t>Színes képek átvitele esetén csak a színkülönbségi jeleket kell még átvinni, a világosságjelet már tartalmazza a fekete-fehér képjel. Az emberi szem színfelbontása rosszabb mint a világosság-felbontása, ezért elegendő a feketefehér képhez képest egy- ötödös felbontást alkalmazni, ami 166 Kbit többlet információt jelent színes állókép továbbítása esetén. A színes mozgóképek estén a szükséges sávszélesség másodpercenként: 25*(3,19 Mbit+0,166 Mbit)=84 Mbps.</a:t>
            </a:r>
          </a:p>
          <a:p>
            <a:pPr>
              <a:lnSpc>
                <a:spcPct val="90000"/>
              </a:lnSpc>
              <a:buFont typeface="Monotype Sorts" pitchFamily="2" charset="2"/>
              <a:buNone/>
            </a:pPr>
            <a:r>
              <a:rPr lang="hu-HU" sz="2000" b="0"/>
              <a:t>Ebből látszik, hogy a színinformáció átvitele csak alig növeli a képjel sávszélességét.</a:t>
            </a:r>
            <a:endParaRPr lang="hu-HU" sz="16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gyéni tervezés">
  <a:themeElements>
    <a:clrScheme name="Egyéni tervezé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gyéni tervezé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gyéni tervezé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yéni tervezé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yéni tervezé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yéni tervezé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yéni tervezé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yéni tervezé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yéni tervezé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yéni tervezé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yéni tervezé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yéni tervezé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yéni tervezé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yéni tervezé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yéni tervezés 13">
        <a:dk1>
          <a:srgbClr val="000000"/>
        </a:dk1>
        <a:lt1>
          <a:srgbClr val="CCECFF"/>
        </a:lt1>
        <a:dk2>
          <a:srgbClr val="FF6600"/>
        </a:dk2>
        <a:lt2>
          <a:srgbClr val="8C90BE"/>
        </a:lt2>
        <a:accent1>
          <a:srgbClr val="99CCFF"/>
        </a:accent1>
        <a:accent2>
          <a:srgbClr val="FFCC00"/>
        </a:accent2>
        <a:accent3>
          <a:srgbClr val="E2F4FF"/>
        </a:accent3>
        <a:accent4>
          <a:srgbClr val="000000"/>
        </a:accent4>
        <a:accent5>
          <a:srgbClr val="CAE2FF"/>
        </a:accent5>
        <a:accent6>
          <a:srgbClr val="E7B900"/>
        </a:accent6>
        <a:hlink>
          <a:srgbClr val="3333CC"/>
        </a:hlink>
        <a:folHlink>
          <a:srgbClr val="F86E7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yéni tervezés 14">
        <a:dk1>
          <a:srgbClr val="000000"/>
        </a:dk1>
        <a:lt1>
          <a:srgbClr val="C9B9A3"/>
        </a:lt1>
        <a:dk2>
          <a:srgbClr val="FF6600"/>
        </a:dk2>
        <a:lt2>
          <a:srgbClr val="8C90BE"/>
        </a:lt2>
        <a:accent1>
          <a:srgbClr val="99CCFF"/>
        </a:accent1>
        <a:accent2>
          <a:srgbClr val="FFCC00"/>
        </a:accent2>
        <a:accent3>
          <a:srgbClr val="E1D9CE"/>
        </a:accent3>
        <a:accent4>
          <a:srgbClr val="000000"/>
        </a:accent4>
        <a:accent5>
          <a:srgbClr val="CAE2FF"/>
        </a:accent5>
        <a:accent6>
          <a:srgbClr val="E7B900"/>
        </a:accent6>
        <a:hlink>
          <a:srgbClr val="3333CC"/>
        </a:hlink>
        <a:folHlink>
          <a:srgbClr val="F86E7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yéni tervezés 15">
        <a:dk1>
          <a:srgbClr val="000000"/>
        </a:dk1>
        <a:lt1>
          <a:srgbClr val="8489CA"/>
        </a:lt1>
        <a:dk2>
          <a:srgbClr val="FF6600"/>
        </a:dk2>
        <a:lt2>
          <a:srgbClr val="8C90BE"/>
        </a:lt2>
        <a:accent1>
          <a:srgbClr val="99CCFF"/>
        </a:accent1>
        <a:accent2>
          <a:srgbClr val="FFCC00"/>
        </a:accent2>
        <a:accent3>
          <a:srgbClr val="C2C4E1"/>
        </a:accent3>
        <a:accent4>
          <a:srgbClr val="000000"/>
        </a:accent4>
        <a:accent5>
          <a:srgbClr val="CAE2FF"/>
        </a:accent5>
        <a:accent6>
          <a:srgbClr val="E7B900"/>
        </a:accent6>
        <a:hlink>
          <a:srgbClr val="3333CC"/>
        </a:hlink>
        <a:folHlink>
          <a:srgbClr val="F86E7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yéni tervezés 16">
        <a:dk1>
          <a:srgbClr val="000000"/>
        </a:dk1>
        <a:lt1>
          <a:srgbClr val="8489CA"/>
        </a:lt1>
        <a:dk2>
          <a:srgbClr val="CC3300"/>
        </a:dk2>
        <a:lt2>
          <a:srgbClr val="8C90BE"/>
        </a:lt2>
        <a:accent1>
          <a:srgbClr val="99CCFF"/>
        </a:accent1>
        <a:accent2>
          <a:srgbClr val="FFCC00"/>
        </a:accent2>
        <a:accent3>
          <a:srgbClr val="C2C4E1"/>
        </a:accent3>
        <a:accent4>
          <a:srgbClr val="000000"/>
        </a:accent4>
        <a:accent5>
          <a:srgbClr val="CAE2FF"/>
        </a:accent5>
        <a:accent6>
          <a:srgbClr val="E7B900"/>
        </a:accent6>
        <a:hlink>
          <a:srgbClr val="3333CC"/>
        </a:hlink>
        <a:folHlink>
          <a:srgbClr val="F86E7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AJAT">
  <a:themeElements>
    <a:clrScheme name="">
      <a:dk1>
        <a:srgbClr val="000000"/>
      </a:dk1>
      <a:lt1>
        <a:srgbClr val="8489CA"/>
      </a:lt1>
      <a:dk2>
        <a:srgbClr val="EC0000"/>
      </a:dk2>
      <a:lt2>
        <a:srgbClr val="8C90BE"/>
      </a:lt2>
      <a:accent1>
        <a:srgbClr val="99CCFF"/>
      </a:accent1>
      <a:accent2>
        <a:srgbClr val="FFCC00"/>
      </a:accent2>
      <a:accent3>
        <a:srgbClr val="C2C4E1"/>
      </a:accent3>
      <a:accent4>
        <a:srgbClr val="000000"/>
      </a:accent4>
      <a:accent5>
        <a:srgbClr val="CAE2FF"/>
      </a:accent5>
      <a:accent6>
        <a:srgbClr val="E7B900"/>
      </a:accent6>
      <a:hlink>
        <a:srgbClr val="3333CC"/>
      </a:hlink>
      <a:folHlink>
        <a:srgbClr val="F86E7B"/>
      </a:folHlink>
    </a:clrScheme>
    <a:fontScheme name="SAJA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JA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JA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JA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JA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JA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JA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JA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JA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JA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JA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JA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JA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JAT 13">
        <a:dk1>
          <a:srgbClr val="0C0593"/>
        </a:dk1>
        <a:lt1>
          <a:srgbClr val="AAC2F2"/>
        </a:lt1>
        <a:dk2>
          <a:srgbClr val="FF3300"/>
        </a:dk2>
        <a:lt2>
          <a:srgbClr val="969696"/>
        </a:lt2>
        <a:accent1>
          <a:srgbClr val="FFFFCC"/>
        </a:accent1>
        <a:accent2>
          <a:srgbClr val="8DC6FF"/>
        </a:accent2>
        <a:accent3>
          <a:srgbClr val="D2DDF7"/>
        </a:accent3>
        <a:accent4>
          <a:srgbClr val="09037D"/>
        </a:accent4>
        <a:accent5>
          <a:srgbClr val="FFFFE2"/>
        </a:accent5>
        <a:accent6>
          <a:srgbClr val="7FB3E7"/>
        </a:accent6>
        <a:hlink>
          <a:srgbClr val="0066CC"/>
        </a:hlink>
        <a:folHlink>
          <a:srgbClr val="00E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JAT 14">
        <a:dk1>
          <a:srgbClr val="0C0593"/>
        </a:dk1>
        <a:lt1>
          <a:srgbClr val="AAC2F2"/>
        </a:lt1>
        <a:dk2>
          <a:srgbClr val="FF3300"/>
        </a:dk2>
        <a:lt2>
          <a:srgbClr val="B48678"/>
        </a:lt2>
        <a:accent1>
          <a:srgbClr val="FFFFCC"/>
        </a:accent1>
        <a:accent2>
          <a:srgbClr val="8DC6FF"/>
        </a:accent2>
        <a:accent3>
          <a:srgbClr val="D2DDF7"/>
        </a:accent3>
        <a:accent4>
          <a:srgbClr val="09037D"/>
        </a:accent4>
        <a:accent5>
          <a:srgbClr val="FFFFE2"/>
        </a:accent5>
        <a:accent6>
          <a:srgbClr val="7FB3E7"/>
        </a:accent6>
        <a:hlink>
          <a:srgbClr val="0066CC"/>
        </a:hlink>
        <a:folHlink>
          <a:srgbClr val="00E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JAT 15">
        <a:dk1>
          <a:srgbClr val="0C0593"/>
        </a:dk1>
        <a:lt1>
          <a:srgbClr val="4157F9"/>
        </a:lt1>
        <a:dk2>
          <a:srgbClr val="FF3300"/>
        </a:dk2>
        <a:lt2>
          <a:srgbClr val="B48678"/>
        </a:lt2>
        <a:accent1>
          <a:srgbClr val="FFFFCC"/>
        </a:accent1>
        <a:accent2>
          <a:srgbClr val="8DC6FF"/>
        </a:accent2>
        <a:accent3>
          <a:srgbClr val="B0B4FB"/>
        </a:accent3>
        <a:accent4>
          <a:srgbClr val="09037D"/>
        </a:accent4>
        <a:accent5>
          <a:srgbClr val="FFFFE2"/>
        </a:accent5>
        <a:accent6>
          <a:srgbClr val="7FB3E7"/>
        </a:accent6>
        <a:hlink>
          <a:srgbClr val="0066CC"/>
        </a:hlink>
        <a:folHlink>
          <a:srgbClr val="00E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JAT 16">
        <a:dk1>
          <a:srgbClr val="0C0593"/>
        </a:dk1>
        <a:lt1>
          <a:srgbClr val="BFC6FD"/>
        </a:lt1>
        <a:dk2>
          <a:srgbClr val="FF3300"/>
        </a:dk2>
        <a:lt2>
          <a:srgbClr val="B48678"/>
        </a:lt2>
        <a:accent1>
          <a:srgbClr val="FFFFCC"/>
        </a:accent1>
        <a:accent2>
          <a:srgbClr val="8DC6FF"/>
        </a:accent2>
        <a:accent3>
          <a:srgbClr val="DCDFFE"/>
        </a:accent3>
        <a:accent4>
          <a:srgbClr val="09037D"/>
        </a:accent4>
        <a:accent5>
          <a:srgbClr val="FFFFE2"/>
        </a:accent5>
        <a:accent6>
          <a:srgbClr val="7FB3E7"/>
        </a:accent6>
        <a:hlink>
          <a:srgbClr val="0066CC"/>
        </a:hlink>
        <a:folHlink>
          <a:srgbClr val="00E4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458</TotalTime>
  <Words>339</Words>
  <Application>Microsoft Office PowerPoint</Application>
  <PresentationFormat>Diavetítés a képernyőre (4:3 oldalarány)</PresentationFormat>
  <Paragraphs>36</Paragraphs>
  <Slides>5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2</vt:i4>
      </vt:variant>
      <vt:variant>
        <vt:lpstr>Diacímek</vt:lpstr>
      </vt:variant>
      <vt:variant>
        <vt:i4>5</vt:i4>
      </vt:variant>
    </vt:vector>
  </HeadingPairs>
  <TitlesOfParts>
    <vt:vector size="12" baseType="lpstr">
      <vt:lpstr>Arial</vt:lpstr>
      <vt:lpstr>Monotype Sorts</vt:lpstr>
      <vt:lpstr>Wingdings</vt:lpstr>
      <vt:lpstr>Book Antiqua</vt:lpstr>
      <vt:lpstr>Arial Narrow</vt:lpstr>
      <vt:lpstr>Egyéni tervezés</vt:lpstr>
      <vt:lpstr>SAJAT</vt:lpstr>
      <vt:lpstr>RÁDIÓRENDSZEREK</vt:lpstr>
      <vt:lpstr>Látás</vt:lpstr>
      <vt:lpstr>Színpatkó </vt:lpstr>
      <vt:lpstr>Televízió jel</vt:lpstr>
      <vt:lpstr>Digitális képjel sávszélessége</vt:lpstr>
    </vt:vector>
  </TitlesOfParts>
  <Company>Széchenyi István Egyetem, Győr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dia</dc:title>
  <dc:creator>Honfy József, egyetemi adjunktus</dc:creator>
  <cp:lastModifiedBy>Vári Péter</cp:lastModifiedBy>
  <cp:revision>13</cp:revision>
  <dcterms:created xsi:type="dcterms:W3CDTF">2005-11-19T19:07:52Z</dcterms:created>
  <dcterms:modified xsi:type="dcterms:W3CDTF">2011-10-06T14:36:20Z</dcterms:modified>
</cp:coreProperties>
</file>