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50" r:id="rId2"/>
  </p:sldMasterIdLst>
  <p:notesMasterIdLst>
    <p:notesMasterId r:id="rId10"/>
  </p:notesMasterIdLst>
  <p:sldIdLst>
    <p:sldId id="256" r:id="rId3"/>
    <p:sldId id="257" r:id="rId4"/>
    <p:sldId id="258" r:id="rId5"/>
    <p:sldId id="260" r:id="rId6"/>
    <p:sldId id="259" r:id="rId7"/>
    <p:sldId id="261" r:id="rId8"/>
    <p:sldId id="262" r:id="rId9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83" autoAdjust="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8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hu-H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hu-HU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hu-HU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133E438-D3C7-46DA-BD31-38A0978E6A15}" type="slidenum">
              <a:rPr lang="hu-HU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3F8690-6004-4C8C-BD58-91B347D78F1D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E3C2E8-A25F-4434-8FA2-B748A441C303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B5D46F-D353-44F0-8C03-DC6ABDC91DBC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C98036-DDE7-41D6-BD85-474623500F7C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D9FE4B-AB9D-4AF2-B366-AE46EB2F753F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232AB5-C810-4EF6-A04F-19E053EB2655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B344C0-1984-469F-96C7-907970C14EB2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C37E390-2E78-4A30-ADC0-CF106FA72126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50794E-0EF0-4F45-9387-E3A2B4FA8BA4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5018621-E47A-4C2A-ADCA-EF2DA96F2169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A9F125-7BA8-49CA-9FF6-CAC00A74251C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E77C8AA-E47B-4FD0-851C-AF54192D61CA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323850" y="981075"/>
            <a:ext cx="4208463" cy="5111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84713" y="981075"/>
            <a:ext cx="4208462" cy="5111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D5ECEE-F4F8-4F36-8485-C7AD52605443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69C118-170B-45A7-B41A-A17E56EBD331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A06D1C-1CBD-4B08-A168-33C1AF4D8737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8" name="Dia számának hely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0AB22BC-A103-4556-AC76-C57B6E37C180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32E8DA-17AA-4A61-86DF-0C6050D89D20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D1D8C2E-F8D6-431D-BF33-9E7015E96B36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EFC828-9BAA-415B-B0E8-E4AFD286E744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E908DC9-596F-4153-ABCC-2639E9E2D86F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E8D6C6-1820-42A4-9C77-781E4B739151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980DDAE-1911-4ED0-9E86-081B107FBD27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972EE1-C77F-4EA4-8973-C6670984EAAA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C2904E-F9F5-4A48-AD30-38454F7FB869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5286EB-F6F5-4799-89ED-850FC1003B65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A1417AD-5190-4EBC-8A75-57E5013DC82E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137788-C149-4367-B410-8E863AA01670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FB77FF2-E21E-48DB-BD44-C85F0441544B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751638" y="188913"/>
            <a:ext cx="2141537" cy="5903912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323850" y="188913"/>
            <a:ext cx="6275388" cy="5903912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50502C-4ABB-4B58-816D-A0ABAC1148B6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EFF33C0-6AFA-4B67-B963-938870F298DA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4213" y="188913"/>
            <a:ext cx="7772400" cy="53657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323850" y="981075"/>
            <a:ext cx="4208463" cy="511175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84713" y="981075"/>
            <a:ext cx="4208462" cy="511175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7812088" y="6381750"/>
            <a:ext cx="1331912" cy="287338"/>
          </a:xfrm>
        </p:spPr>
        <p:txBody>
          <a:bodyPr/>
          <a:lstStyle>
            <a:lvl1pPr>
              <a:defRPr/>
            </a:lvl1pPr>
          </a:lstStyle>
          <a:p>
            <a:fld id="{BFF88615-4EB0-4794-990D-72F7CB439394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1"/>
          </p:nvPr>
        </p:nvSpPr>
        <p:spPr>
          <a:xfrm>
            <a:off x="4427538" y="6381750"/>
            <a:ext cx="504825" cy="287338"/>
          </a:xfrm>
        </p:spPr>
        <p:txBody>
          <a:bodyPr/>
          <a:lstStyle>
            <a:lvl1pPr>
              <a:defRPr/>
            </a:lvl1pPr>
          </a:lstStyle>
          <a:p>
            <a:fld id="{36D4E062-D948-45BB-8152-F004953D0688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Cím, szöveg és 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4213" y="188913"/>
            <a:ext cx="7772400" cy="53657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323850" y="981075"/>
            <a:ext cx="4208463" cy="511175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4684713" y="981075"/>
            <a:ext cx="4208462" cy="247967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3"/>
          </p:nvPr>
        </p:nvSpPr>
        <p:spPr>
          <a:xfrm>
            <a:off x="4684713" y="3613150"/>
            <a:ext cx="4208462" cy="247967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Dátum helye 5"/>
          <p:cNvSpPr>
            <a:spLocks noGrp="1"/>
          </p:cNvSpPr>
          <p:nvPr>
            <p:ph type="dt" sz="half" idx="10"/>
          </p:nvPr>
        </p:nvSpPr>
        <p:spPr>
          <a:xfrm>
            <a:off x="7812088" y="6381750"/>
            <a:ext cx="1331912" cy="287338"/>
          </a:xfrm>
        </p:spPr>
        <p:txBody>
          <a:bodyPr/>
          <a:lstStyle>
            <a:lvl1pPr>
              <a:defRPr/>
            </a:lvl1pPr>
          </a:lstStyle>
          <a:p>
            <a:fld id="{5A77A709-83A0-4922-A25F-112A0B086A4C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1"/>
          </p:nvPr>
        </p:nvSpPr>
        <p:spPr>
          <a:xfrm>
            <a:off x="4427538" y="6381750"/>
            <a:ext cx="504825" cy="287338"/>
          </a:xfrm>
        </p:spPr>
        <p:txBody>
          <a:bodyPr/>
          <a:lstStyle>
            <a:lvl1pPr>
              <a:defRPr/>
            </a:lvl1pPr>
          </a:lstStyle>
          <a:p>
            <a:fld id="{EBE589B5-62B4-4837-A4A7-CA207CF148E2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128525-7DEE-4031-BE2D-356E8DCB9E85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25915D-FAEB-4E10-BD38-769529EA231B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8C153E-2670-433C-942C-8E64C535A2B9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B8CEC-2931-4217-89FF-247F4B5F1454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D3A51A-7560-4E48-9728-59DA5781404B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8BFD60-984B-4118-9399-74D23E761FBA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F355E2-3EE3-4313-B898-A17ACFD2A517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C15D4B-7F26-417F-A28A-5CB7E95E53A3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D525A3-8D0A-45B9-9B85-B3CC8F246C59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1B816E-DF2D-4193-9056-FED8B36A0D14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795695-6A0C-46FB-A61B-16E8A008C5EB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EA52E-A38A-4EF8-8EC4-20ACCC078D85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51CBA8-63E4-4C33-AF35-9C0719DFD27B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27367C-FCF5-48A2-9E64-EE53FBA659B4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8360D1C-C8A6-4F55-8AD8-8ECF3216836E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hu-H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865A37E-C64A-4846-BA44-EB2B32096E36}" type="slidenum">
              <a:rPr lang="hu-HU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50000">
              <a:schemeClr val="bg1">
                <a:gamma/>
                <a:tint val="30196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6350" y="6381750"/>
            <a:ext cx="9137650" cy="292100"/>
          </a:xfrm>
          <a:prstGeom prst="rect">
            <a:avLst/>
          </a:prstGeom>
          <a:gradFill rotWithShape="0">
            <a:gsLst>
              <a:gs pos="0">
                <a:srgbClr val="FFFFFF">
                  <a:gamma/>
                  <a:shade val="80000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80000"/>
                  <a:invGamma/>
                </a:srgbClr>
              </a:gs>
            </a:gsLst>
            <a:lin ang="2700000" scaled="1"/>
          </a:gradFill>
          <a:ln w="12700">
            <a:solidFill>
              <a:schemeClr val="bg1"/>
            </a:solidFill>
            <a:miter lim="800000"/>
            <a:headEnd/>
            <a:tailEnd/>
          </a:ln>
          <a:effectLst>
            <a:outerShdw dist="53882" dir="189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hu-HU"/>
          </a:p>
        </p:txBody>
      </p:sp>
      <p:grpSp>
        <p:nvGrpSpPr>
          <p:cNvPr id="6147" name="Group 3"/>
          <p:cNvGrpSpPr>
            <a:grpSpLocks/>
          </p:cNvGrpSpPr>
          <p:nvPr/>
        </p:nvGrpSpPr>
        <p:grpSpPr bwMode="auto">
          <a:xfrm>
            <a:off x="0" y="6308725"/>
            <a:ext cx="9144000" cy="388938"/>
            <a:chOff x="144" y="3849"/>
            <a:chExt cx="5569" cy="335"/>
          </a:xfrm>
        </p:grpSpPr>
        <p:sp>
          <p:nvSpPr>
            <p:cNvPr id="6148" name="Freeform 4"/>
            <p:cNvSpPr>
              <a:spLocks/>
            </p:cNvSpPr>
            <p:nvPr/>
          </p:nvSpPr>
          <p:spPr bwMode="auto">
            <a:xfrm>
              <a:off x="144" y="3849"/>
              <a:ext cx="5569" cy="100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0" y="0"/>
                </a:cxn>
                <a:cxn ang="0">
                  <a:pos x="5568" y="0"/>
                </a:cxn>
              </a:cxnLst>
              <a:rect l="0" t="0" r="r" b="b"/>
              <a:pathLst>
                <a:path w="5569" h="100">
                  <a:moveTo>
                    <a:pt x="0" y="99"/>
                  </a:moveTo>
                  <a:lnTo>
                    <a:pt x="0" y="0"/>
                  </a:lnTo>
                  <a:lnTo>
                    <a:pt x="5568" y="0"/>
                  </a:lnTo>
                </a:path>
              </a:pathLst>
            </a:custGeom>
            <a:noFill/>
            <a:ln w="12700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149" name="Freeform 5"/>
            <p:cNvSpPr>
              <a:spLocks/>
            </p:cNvSpPr>
            <p:nvPr/>
          </p:nvSpPr>
          <p:spPr bwMode="auto">
            <a:xfrm>
              <a:off x="144" y="3963"/>
              <a:ext cx="5569" cy="100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0" y="0"/>
                </a:cxn>
                <a:cxn ang="0">
                  <a:pos x="5568" y="0"/>
                </a:cxn>
              </a:cxnLst>
              <a:rect l="0" t="0" r="r" b="b"/>
              <a:pathLst>
                <a:path w="5569" h="100">
                  <a:moveTo>
                    <a:pt x="0" y="99"/>
                  </a:moveTo>
                  <a:lnTo>
                    <a:pt x="0" y="0"/>
                  </a:lnTo>
                  <a:lnTo>
                    <a:pt x="5568" y="0"/>
                  </a:lnTo>
                </a:path>
              </a:pathLst>
            </a:custGeom>
            <a:noFill/>
            <a:ln w="12700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150" name="Freeform 6"/>
            <p:cNvSpPr>
              <a:spLocks/>
            </p:cNvSpPr>
            <p:nvPr/>
          </p:nvSpPr>
          <p:spPr bwMode="auto">
            <a:xfrm>
              <a:off x="144" y="4077"/>
              <a:ext cx="5569" cy="100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0" y="0"/>
                </a:cxn>
                <a:cxn ang="0">
                  <a:pos x="5568" y="0"/>
                </a:cxn>
              </a:cxnLst>
              <a:rect l="0" t="0" r="r" b="b"/>
              <a:pathLst>
                <a:path w="5569" h="100">
                  <a:moveTo>
                    <a:pt x="0" y="99"/>
                  </a:moveTo>
                  <a:lnTo>
                    <a:pt x="0" y="0"/>
                  </a:lnTo>
                  <a:lnTo>
                    <a:pt x="5568" y="0"/>
                  </a:lnTo>
                </a:path>
              </a:pathLst>
            </a:custGeom>
            <a:noFill/>
            <a:ln w="12700" cap="rnd" cmpd="sng">
              <a:solidFill>
                <a:srgbClr val="E8E8E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151" name="Freeform 7"/>
            <p:cNvSpPr>
              <a:spLocks/>
            </p:cNvSpPr>
            <p:nvPr/>
          </p:nvSpPr>
          <p:spPr bwMode="auto">
            <a:xfrm>
              <a:off x="144" y="3856"/>
              <a:ext cx="5569" cy="100"/>
            </a:xfrm>
            <a:custGeom>
              <a:avLst/>
              <a:gdLst/>
              <a:ahLst/>
              <a:cxnLst>
                <a:cxn ang="0">
                  <a:pos x="5568" y="0"/>
                </a:cxn>
                <a:cxn ang="0">
                  <a:pos x="5568" y="99"/>
                </a:cxn>
                <a:cxn ang="0">
                  <a:pos x="0" y="99"/>
                </a:cxn>
              </a:cxnLst>
              <a:rect l="0" t="0" r="r" b="b"/>
              <a:pathLst>
                <a:path w="5569" h="100">
                  <a:moveTo>
                    <a:pt x="5568" y="0"/>
                  </a:moveTo>
                  <a:lnTo>
                    <a:pt x="5568" y="99"/>
                  </a:lnTo>
                  <a:lnTo>
                    <a:pt x="0" y="99"/>
                  </a:lnTo>
                </a:path>
              </a:pathLst>
            </a:custGeom>
            <a:noFill/>
            <a:ln w="12700" cap="rnd" cmpd="sng">
              <a:solidFill>
                <a:srgbClr val="67676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152" name="Freeform 8"/>
            <p:cNvSpPr>
              <a:spLocks/>
            </p:cNvSpPr>
            <p:nvPr/>
          </p:nvSpPr>
          <p:spPr bwMode="auto">
            <a:xfrm>
              <a:off x="144" y="3970"/>
              <a:ext cx="5569" cy="100"/>
            </a:xfrm>
            <a:custGeom>
              <a:avLst/>
              <a:gdLst/>
              <a:ahLst/>
              <a:cxnLst>
                <a:cxn ang="0">
                  <a:pos x="5568" y="0"/>
                </a:cxn>
                <a:cxn ang="0">
                  <a:pos x="5568" y="99"/>
                </a:cxn>
                <a:cxn ang="0">
                  <a:pos x="0" y="99"/>
                </a:cxn>
              </a:cxnLst>
              <a:rect l="0" t="0" r="r" b="b"/>
              <a:pathLst>
                <a:path w="5569" h="100">
                  <a:moveTo>
                    <a:pt x="5568" y="0"/>
                  </a:moveTo>
                  <a:lnTo>
                    <a:pt x="5568" y="99"/>
                  </a:lnTo>
                  <a:lnTo>
                    <a:pt x="0" y="99"/>
                  </a:lnTo>
                </a:path>
              </a:pathLst>
            </a:custGeom>
            <a:noFill/>
            <a:ln w="12700" cap="rnd" cmpd="sng">
              <a:solidFill>
                <a:srgbClr val="47474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153" name="Freeform 9"/>
            <p:cNvSpPr>
              <a:spLocks/>
            </p:cNvSpPr>
            <p:nvPr/>
          </p:nvSpPr>
          <p:spPr bwMode="auto">
            <a:xfrm>
              <a:off x="144" y="4084"/>
              <a:ext cx="5569" cy="100"/>
            </a:xfrm>
            <a:custGeom>
              <a:avLst/>
              <a:gdLst/>
              <a:ahLst/>
              <a:cxnLst>
                <a:cxn ang="0">
                  <a:pos x="5568" y="0"/>
                </a:cxn>
                <a:cxn ang="0">
                  <a:pos x="5568" y="99"/>
                </a:cxn>
                <a:cxn ang="0">
                  <a:pos x="0" y="99"/>
                </a:cxn>
              </a:cxnLst>
              <a:rect l="0" t="0" r="r" b="b"/>
              <a:pathLst>
                <a:path w="5569" h="100">
                  <a:moveTo>
                    <a:pt x="5568" y="0"/>
                  </a:moveTo>
                  <a:lnTo>
                    <a:pt x="5568" y="99"/>
                  </a:lnTo>
                  <a:lnTo>
                    <a:pt x="0" y="99"/>
                  </a:lnTo>
                </a:path>
              </a:pathLst>
            </a:custGeom>
            <a:noFill/>
            <a:ln w="12700" cap="rnd" cmpd="sng">
              <a:solidFill>
                <a:srgbClr val="33333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6154" name="Group 10"/>
          <p:cNvGrpSpPr>
            <a:grpSpLocks/>
          </p:cNvGrpSpPr>
          <p:nvPr/>
        </p:nvGrpSpPr>
        <p:grpSpPr bwMode="auto">
          <a:xfrm>
            <a:off x="0" y="6200775"/>
            <a:ext cx="1441450" cy="657225"/>
            <a:chOff x="5122" y="3745"/>
            <a:chExt cx="443" cy="525"/>
          </a:xfrm>
        </p:grpSpPr>
        <p:sp>
          <p:nvSpPr>
            <p:cNvPr id="6155" name="Rectangle 11"/>
            <p:cNvSpPr>
              <a:spLocks noChangeArrowheads="1"/>
            </p:cNvSpPr>
            <p:nvPr/>
          </p:nvSpPr>
          <p:spPr bwMode="auto">
            <a:xfrm>
              <a:off x="5148" y="3745"/>
              <a:ext cx="392" cy="517"/>
            </a:xfrm>
            <a:prstGeom prst="rect">
              <a:avLst/>
            </a:prstGeom>
            <a:gradFill rotWithShape="0">
              <a:gsLst>
                <a:gs pos="0">
                  <a:srgbClr val="FFFFFF">
                    <a:gamma/>
                    <a:shade val="80000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80000"/>
                    <a:invGamma/>
                  </a:srgbClr>
                </a:gs>
              </a:gsLst>
              <a:lin ang="5400000" scaled="1"/>
            </a:gradFill>
            <a:ln w="12700">
              <a:solidFill>
                <a:srgbClr val="DADADA"/>
              </a:solidFill>
              <a:miter lim="800000"/>
              <a:headEnd/>
              <a:tailEnd/>
            </a:ln>
            <a:effectLst>
              <a:outerShdw dist="35921" dir="189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6156" name="Rectangle 12"/>
            <p:cNvSpPr>
              <a:spLocks noChangeArrowheads="1"/>
            </p:cNvSpPr>
            <p:nvPr/>
          </p:nvSpPr>
          <p:spPr bwMode="auto">
            <a:xfrm>
              <a:off x="5122" y="3784"/>
              <a:ext cx="443" cy="4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r>
                <a:rPr lang="hu-HU" sz="1000" b="1">
                  <a:solidFill>
                    <a:srgbClr val="000000"/>
                  </a:solidFill>
                  <a:latin typeface="Book Antiqua" pitchFamily="18" charset="0"/>
                </a:rPr>
                <a:t>Honfy József</a:t>
              </a:r>
            </a:p>
            <a:p>
              <a:pPr algn="ctr" eaLnBrk="0" latinLnBrk="1" hangingPunct="0"/>
              <a:r>
                <a:rPr lang="hu-HU" sz="800" b="1">
                  <a:solidFill>
                    <a:srgbClr val="000000"/>
                  </a:solidFill>
                  <a:latin typeface="Book Antiqua" pitchFamily="18" charset="0"/>
                </a:rPr>
                <a:t>egyetemi adjunktus</a:t>
              </a:r>
            </a:p>
            <a:p>
              <a:pPr algn="ctr" eaLnBrk="0" latinLnBrk="1" hangingPunct="0"/>
              <a:r>
                <a:rPr lang="hu-HU" sz="800" b="1">
                  <a:solidFill>
                    <a:srgbClr val="000000"/>
                  </a:solidFill>
                  <a:latin typeface="Book Antiqua" pitchFamily="18" charset="0"/>
                </a:rPr>
                <a:t>SZÉCHENYI I. EGYETEM</a:t>
              </a:r>
            </a:p>
            <a:p>
              <a:pPr algn="ctr" eaLnBrk="0" latinLnBrk="1" hangingPunct="0"/>
              <a:r>
                <a:rPr lang="hu-HU" sz="800" b="1">
                  <a:solidFill>
                    <a:srgbClr val="000000"/>
                  </a:solidFill>
                  <a:latin typeface="Book Antiqua" pitchFamily="18" charset="0"/>
                </a:rPr>
                <a:t>Távközlési Tanszék</a:t>
              </a:r>
            </a:p>
          </p:txBody>
        </p:sp>
      </p:grpSp>
      <p:sp>
        <p:nvSpPr>
          <p:cNvPr id="6157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188913"/>
            <a:ext cx="7772400" cy="536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981075"/>
            <a:ext cx="8569325" cy="5111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4479925" y="3108325"/>
            <a:ext cx="5238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4724400" y="3200400"/>
            <a:ext cx="1143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6161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812088" y="6381750"/>
            <a:ext cx="133191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 Narrow" pitchFamily="34" charset="0"/>
              </a:defRPr>
            </a:lvl1pPr>
          </a:lstStyle>
          <a:p>
            <a:fld id="{2CFEDEB9-AA1D-469A-B80F-725C5DC73A6A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6162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427538" y="6381750"/>
            <a:ext cx="50482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 Narrow" pitchFamily="34" charset="0"/>
              </a:defRPr>
            </a:lvl1pPr>
          </a:lstStyle>
          <a:p>
            <a:fld id="{8E418CC5-E985-4EFF-AA05-5BD60AB37574}" type="slidenum">
              <a:rPr lang="hu-HU"/>
              <a:pPr/>
              <a:t>‹#›</a:t>
            </a:fld>
            <a:endParaRPr lang="hu-HU"/>
          </a:p>
        </p:txBody>
      </p:sp>
      <p:grpSp>
        <p:nvGrpSpPr>
          <p:cNvPr id="6163" name="Group 19"/>
          <p:cNvGrpSpPr>
            <a:grpSpLocks/>
          </p:cNvGrpSpPr>
          <p:nvPr/>
        </p:nvGrpSpPr>
        <p:grpSpPr bwMode="auto">
          <a:xfrm>
            <a:off x="0" y="6469063"/>
            <a:ext cx="9144000" cy="388937"/>
            <a:chOff x="144" y="3849"/>
            <a:chExt cx="5569" cy="335"/>
          </a:xfrm>
        </p:grpSpPr>
        <p:sp>
          <p:nvSpPr>
            <p:cNvPr id="6164" name="Freeform 20"/>
            <p:cNvSpPr>
              <a:spLocks/>
            </p:cNvSpPr>
            <p:nvPr/>
          </p:nvSpPr>
          <p:spPr bwMode="auto">
            <a:xfrm>
              <a:off x="144" y="3849"/>
              <a:ext cx="5569" cy="100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0" y="0"/>
                </a:cxn>
                <a:cxn ang="0">
                  <a:pos x="5568" y="0"/>
                </a:cxn>
              </a:cxnLst>
              <a:rect l="0" t="0" r="r" b="b"/>
              <a:pathLst>
                <a:path w="5569" h="100">
                  <a:moveTo>
                    <a:pt x="0" y="99"/>
                  </a:moveTo>
                  <a:lnTo>
                    <a:pt x="0" y="0"/>
                  </a:lnTo>
                  <a:lnTo>
                    <a:pt x="5568" y="0"/>
                  </a:lnTo>
                </a:path>
              </a:pathLst>
            </a:custGeom>
            <a:noFill/>
            <a:ln w="12700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165" name="Freeform 21"/>
            <p:cNvSpPr>
              <a:spLocks/>
            </p:cNvSpPr>
            <p:nvPr/>
          </p:nvSpPr>
          <p:spPr bwMode="auto">
            <a:xfrm>
              <a:off x="144" y="3963"/>
              <a:ext cx="5569" cy="100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0" y="0"/>
                </a:cxn>
                <a:cxn ang="0">
                  <a:pos x="5568" y="0"/>
                </a:cxn>
              </a:cxnLst>
              <a:rect l="0" t="0" r="r" b="b"/>
              <a:pathLst>
                <a:path w="5569" h="100">
                  <a:moveTo>
                    <a:pt x="0" y="99"/>
                  </a:moveTo>
                  <a:lnTo>
                    <a:pt x="0" y="0"/>
                  </a:lnTo>
                  <a:lnTo>
                    <a:pt x="5568" y="0"/>
                  </a:lnTo>
                </a:path>
              </a:pathLst>
            </a:custGeom>
            <a:noFill/>
            <a:ln w="12700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166" name="Freeform 22"/>
            <p:cNvSpPr>
              <a:spLocks/>
            </p:cNvSpPr>
            <p:nvPr/>
          </p:nvSpPr>
          <p:spPr bwMode="auto">
            <a:xfrm>
              <a:off x="144" y="4077"/>
              <a:ext cx="5569" cy="100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0" y="0"/>
                </a:cxn>
                <a:cxn ang="0">
                  <a:pos x="5568" y="0"/>
                </a:cxn>
              </a:cxnLst>
              <a:rect l="0" t="0" r="r" b="b"/>
              <a:pathLst>
                <a:path w="5569" h="100">
                  <a:moveTo>
                    <a:pt x="0" y="99"/>
                  </a:moveTo>
                  <a:lnTo>
                    <a:pt x="0" y="0"/>
                  </a:lnTo>
                  <a:lnTo>
                    <a:pt x="5568" y="0"/>
                  </a:lnTo>
                </a:path>
              </a:pathLst>
            </a:custGeom>
            <a:noFill/>
            <a:ln w="12700" cap="rnd" cmpd="sng">
              <a:solidFill>
                <a:srgbClr val="E8E8E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167" name="Freeform 23"/>
            <p:cNvSpPr>
              <a:spLocks/>
            </p:cNvSpPr>
            <p:nvPr/>
          </p:nvSpPr>
          <p:spPr bwMode="auto">
            <a:xfrm>
              <a:off x="144" y="3856"/>
              <a:ext cx="5569" cy="100"/>
            </a:xfrm>
            <a:custGeom>
              <a:avLst/>
              <a:gdLst/>
              <a:ahLst/>
              <a:cxnLst>
                <a:cxn ang="0">
                  <a:pos x="5568" y="0"/>
                </a:cxn>
                <a:cxn ang="0">
                  <a:pos x="5568" y="99"/>
                </a:cxn>
                <a:cxn ang="0">
                  <a:pos x="0" y="99"/>
                </a:cxn>
              </a:cxnLst>
              <a:rect l="0" t="0" r="r" b="b"/>
              <a:pathLst>
                <a:path w="5569" h="100">
                  <a:moveTo>
                    <a:pt x="5568" y="0"/>
                  </a:moveTo>
                  <a:lnTo>
                    <a:pt x="5568" y="99"/>
                  </a:lnTo>
                  <a:lnTo>
                    <a:pt x="0" y="99"/>
                  </a:lnTo>
                </a:path>
              </a:pathLst>
            </a:custGeom>
            <a:noFill/>
            <a:ln w="12700" cap="rnd" cmpd="sng">
              <a:solidFill>
                <a:srgbClr val="67676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168" name="Freeform 24"/>
            <p:cNvSpPr>
              <a:spLocks/>
            </p:cNvSpPr>
            <p:nvPr/>
          </p:nvSpPr>
          <p:spPr bwMode="auto">
            <a:xfrm>
              <a:off x="144" y="3970"/>
              <a:ext cx="5569" cy="100"/>
            </a:xfrm>
            <a:custGeom>
              <a:avLst/>
              <a:gdLst/>
              <a:ahLst/>
              <a:cxnLst>
                <a:cxn ang="0">
                  <a:pos x="5568" y="0"/>
                </a:cxn>
                <a:cxn ang="0">
                  <a:pos x="5568" y="99"/>
                </a:cxn>
                <a:cxn ang="0">
                  <a:pos x="0" y="99"/>
                </a:cxn>
              </a:cxnLst>
              <a:rect l="0" t="0" r="r" b="b"/>
              <a:pathLst>
                <a:path w="5569" h="100">
                  <a:moveTo>
                    <a:pt x="5568" y="0"/>
                  </a:moveTo>
                  <a:lnTo>
                    <a:pt x="5568" y="99"/>
                  </a:lnTo>
                  <a:lnTo>
                    <a:pt x="0" y="99"/>
                  </a:lnTo>
                </a:path>
              </a:pathLst>
            </a:custGeom>
            <a:noFill/>
            <a:ln w="12700" cap="rnd" cmpd="sng">
              <a:solidFill>
                <a:srgbClr val="47474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169" name="Freeform 25"/>
            <p:cNvSpPr>
              <a:spLocks/>
            </p:cNvSpPr>
            <p:nvPr/>
          </p:nvSpPr>
          <p:spPr bwMode="auto">
            <a:xfrm>
              <a:off x="144" y="4084"/>
              <a:ext cx="5569" cy="100"/>
            </a:xfrm>
            <a:custGeom>
              <a:avLst/>
              <a:gdLst/>
              <a:ahLst/>
              <a:cxnLst>
                <a:cxn ang="0">
                  <a:pos x="5568" y="0"/>
                </a:cxn>
                <a:cxn ang="0">
                  <a:pos x="5568" y="99"/>
                </a:cxn>
                <a:cxn ang="0">
                  <a:pos x="0" y="99"/>
                </a:cxn>
              </a:cxnLst>
              <a:rect l="0" t="0" r="r" b="b"/>
              <a:pathLst>
                <a:path w="5569" h="100">
                  <a:moveTo>
                    <a:pt x="5568" y="0"/>
                  </a:moveTo>
                  <a:lnTo>
                    <a:pt x="5568" y="99"/>
                  </a:lnTo>
                  <a:lnTo>
                    <a:pt x="0" y="99"/>
                  </a:lnTo>
                </a:path>
              </a:pathLst>
            </a:custGeom>
            <a:noFill/>
            <a:ln w="12700" cap="rnd" cmpd="sng">
              <a:solidFill>
                <a:srgbClr val="33333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6170" name="Group 26"/>
          <p:cNvGrpSpPr>
            <a:grpSpLocks/>
          </p:cNvGrpSpPr>
          <p:nvPr/>
        </p:nvGrpSpPr>
        <p:grpSpPr bwMode="auto">
          <a:xfrm>
            <a:off x="0" y="6200775"/>
            <a:ext cx="1441450" cy="647700"/>
            <a:chOff x="5122" y="3745"/>
            <a:chExt cx="443" cy="517"/>
          </a:xfrm>
        </p:grpSpPr>
        <p:sp>
          <p:nvSpPr>
            <p:cNvPr id="6171" name="Rectangle 27"/>
            <p:cNvSpPr>
              <a:spLocks noChangeArrowheads="1"/>
            </p:cNvSpPr>
            <p:nvPr/>
          </p:nvSpPr>
          <p:spPr bwMode="auto">
            <a:xfrm>
              <a:off x="5148" y="3745"/>
              <a:ext cx="392" cy="517"/>
            </a:xfrm>
            <a:prstGeom prst="rect">
              <a:avLst/>
            </a:prstGeom>
            <a:gradFill rotWithShape="0">
              <a:gsLst>
                <a:gs pos="0">
                  <a:srgbClr val="FFFFFF">
                    <a:gamma/>
                    <a:shade val="80000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80000"/>
                    <a:invGamma/>
                  </a:srgbClr>
                </a:gs>
              </a:gsLst>
              <a:lin ang="5400000" scaled="1"/>
            </a:gradFill>
            <a:ln w="12700">
              <a:solidFill>
                <a:srgbClr val="DADADA"/>
              </a:solidFill>
              <a:miter lim="800000"/>
              <a:headEnd/>
              <a:tailEnd/>
            </a:ln>
            <a:effectLst>
              <a:outerShdw dist="35921" dir="189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6172" name="Rectangle 28"/>
            <p:cNvSpPr>
              <a:spLocks noChangeArrowheads="1"/>
            </p:cNvSpPr>
            <p:nvPr/>
          </p:nvSpPr>
          <p:spPr bwMode="auto">
            <a:xfrm>
              <a:off x="5122" y="3784"/>
              <a:ext cx="443" cy="46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r>
                <a:rPr lang="hu-HU" sz="800" b="1">
                  <a:solidFill>
                    <a:srgbClr val="000000"/>
                  </a:solidFill>
                  <a:latin typeface="Arial Narrow" pitchFamily="34" charset="0"/>
                </a:rPr>
                <a:t>Vári Péter</a:t>
              </a:r>
            </a:p>
            <a:p>
              <a:pPr algn="ctr" eaLnBrk="0" latinLnBrk="1" hangingPunct="0"/>
              <a:r>
                <a:rPr lang="hu-HU" sz="800" b="1">
                  <a:solidFill>
                    <a:srgbClr val="000000"/>
                  </a:solidFill>
                  <a:latin typeface="Arial Narrow" pitchFamily="34" charset="0"/>
                </a:rPr>
                <a:t>Külső oktató</a:t>
              </a:r>
            </a:p>
            <a:p>
              <a:pPr algn="ctr" eaLnBrk="0" latinLnBrk="1" hangingPunct="0"/>
              <a:r>
                <a:rPr lang="hu-HU" sz="800" b="1">
                  <a:solidFill>
                    <a:srgbClr val="000000"/>
                  </a:solidFill>
                  <a:latin typeface="Arial Narrow" pitchFamily="34" charset="0"/>
                </a:rPr>
                <a:t>SZÉCHENYI I. EGYETEM</a:t>
              </a:r>
            </a:p>
            <a:p>
              <a:pPr algn="ctr" eaLnBrk="0" latinLnBrk="1" hangingPunct="0"/>
              <a:r>
                <a:rPr lang="hu-HU" sz="800" b="1">
                  <a:solidFill>
                    <a:srgbClr val="000000"/>
                  </a:solidFill>
                  <a:latin typeface="Arial Narrow" pitchFamily="34" charset="0"/>
                </a:rPr>
                <a:t>Távközlési Tanszék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F5A0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F5A0F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F5A0F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F5A0F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F5A0F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F5A0F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F5A0F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F5A0F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F5A0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l"/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Ø"/>
        <a:defRPr sz="16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0000"/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40000"/>
        <a:buFont typeface="Wingdings" pitchFamily="2" charset="2"/>
        <a:buChar char="q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852738"/>
            <a:ext cx="7772400" cy="747712"/>
          </a:xfrm>
          <a:effectLst>
            <a:outerShdw dist="71842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r>
              <a:rPr lang="hu-HU" sz="2400"/>
              <a:t>A TÁVKÖZLÉS ÁLTALÁNOS RENDSZERTECHNIKÁJA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effectLst>
            <a:outerShdw dist="81320" dir="18519588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sz="2400"/>
              <a:t>Rádiótávközlés</a:t>
            </a:r>
          </a:p>
          <a:p>
            <a:pPr>
              <a:lnSpc>
                <a:spcPct val="90000"/>
              </a:lnSpc>
            </a:pPr>
            <a:endParaRPr lang="hu-HU" sz="2000"/>
          </a:p>
          <a:p>
            <a:pPr>
              <a:lnSpc>
                <a:spcPct val="90000"/>
              </a:lnSpc>
            </a:pPr>
            <a:endParaRPr lang="hu-HU" sz="2000"/>
          </a:p>
          <a:p>
            <a:pPr>
              <a:lnSpc>
                <a:spcPct val="90000"/>
              </a:lnSpc>
            </a:pPr>
            <a:endParaRPr lang="hu-HU" sz="2000"/>
          </a:p>
          <a:p>
            <a:pPr>
              <a:lnSpc>
                <a:spcPct val="90000"/>
              </a:lnSpc>
            </a:pPr>
            <a:r>
              <a:rPr lang="hu-HU" sz="1400"/>
              <a:t>2010, Győr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B7348-A51A-48D4-A292-216F88586783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28CAB87-2BE0-4C95-8211-6F4B8D28D0F8}" type="slidenum">
              <a:rPr lang="hu-HU"/>
              <a:pPr/>
              <a:t>2</a:t>
            </a:fld>
            <a:endParaRPr lang="hu-HU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576263"/>
          </a:xfrm>
        </p:spPr>
        <p:txBody>
          <a:bodyPr/>
          <a:lstStyle/>
          <a:p>
            <a:r>
              <a:rPr lang="hu-HU"/>
              <a:t>Távközlés célja és architektúrája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2000"/>
              <a:t>Cél: </a:t>
            </a:r>
            <a:r>
              <a:rPr lang="hu-HU" sz="2000" b="0"/>
              <a:t>különböző helyek között információátvitel</a:t>
            </a:r>
          </a:p>
          <a:p>
            <a:pPr>
              <a:buFont typeface="Monotype Sorts" pitchFamily="2" charset="2"/>
              <a:buNone/>
            </a:pPr>
            <a:endParaRPr lang="hu-HU" sz="2000" b="0"/>
          </a:p>
          <a:p>
            <a:r>
              <a:rPr lang="hu-HU" sz="2000" b="0"/>
              <a:t>Információ formája alapján: beszéd, kép, adat, szöveg, vezérlő jelek (mára nehezen különböztethető meg)</a:t>
            </a:r>
          </a:p>
          <a:p>
            <a:r>
              <a:rPr lang="hu-HU" sz="2000" b="0"/>
              <a:t>Végpontok számossága szerint:</a:t>
            </a:r>
          </a:p>
          <a:p>
            <a:pPr lvl="1"/>
            <a:r>
              <a:rPr lang="hu-HU" sz="2000" b="0"/>
              <a:t>Pont-pont közötti. (A pontok lehetnek fixek vagy mobilok, melyek egymással is kapcsolatba léphetnek.)</a:t>
            </a:r>
          </a:p>
          <a:p>
            <a:pPr lvl="1"/>
            <a:r>
              <a:rPr lang="hu-HU" sz="2000" b="0"/>
              <a:t>Egy pont-több pont (pl. műsorszórás)</a:t>
            </a:r>
          </a:p>
          <a:p>
            <a:pPr lvl="1"/>
            <a:r>
              <a:rPr lang="hu-HU" sz="2000" b="0"/>
              <a:t>Több pont-egy pont (adatgyűjtés)</a:t>
            </a:r>
          </a:p>
          <a:p>
            <a:pPr lvl="1"/>
            <a:r>
              <a:rPr lang="hu-HU" sz="2000" b="0"/>
              <a:t>Több pont-több pont </a:t>
            </a:r>
          </a:p>
          <a:p>
            <a:r>
              <a:rPr lang="hu-HU" sz="2000" b="0"/>
              <a:t>Átvitel szempontjából:</a:t>
            </a:r>
          </a:p>
          <a:p>
            <a:pPr lvl="1"/>
            <a:r>
              <a:rPr lang="hu-HU" sz="2000" b="0"/>
              <a:t>Időosztásos</a:t>
            </a:r>
          </a:p>
          <a:p>
            <a:pPr lvl="1"/>
            <a:r>
              <a:rPr lang="hu-HU" sz="2000" b="0"/>
              <a:t>Frekvenciaosztásos</a:t>
            </a:r>
          </a:p>
          <a:p>
            <a:pPr lvl="1"/>
            <a:r>
              <a:rPr lang="hu-HU" sz="2000" b="0"/>
              <a:t>Kódosztásos</a:t>
            </a:r>
          </a:p>
          <a:p>
            <a:endParaRPr lang="hu-HU"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E597-4180-41EC-8BD7-163F8AF4C302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0F5FC9-4419-4EFB-AD96-BC78C21E028B}" type="slidenum">
              <a:rPr lang="hu-HU"/>
              <a:pPr/>
              <a:t>3</a:t>
            </a:fld>
            <a:endParaRPr lang="hu-HU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Jelelmélet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981075"/>
            <a:ext cx="8424863" cy="5111750"/>
          </a:xfrm>
        </p:spPr>
        <p:txBody>
          <a:bodyPr/>
          <a:lstStyle/>
          <a:p>
            <a:r>
              <a:rPr lang="hu-HU" sz="1600" b="0"/>
              <a:t>Az információra a továbbiakban úgy tekintünk, mint egy analóg, vagy digitális adatstruktúrára (pl. analóg beszédjel, vagy digitalizált képjel). A hírközlő rendszerekben ezen adatstruktúrákat egymásba átalakítják a következő elvek szerint:</a:t>
            </a:r>
          </a:p>
          <a:p>
            <a:pPr>
              <a:buFont typeface="Monotype Sorts" pitchFamily="2" charset="2"/>
              <a:buAutoNum type="arabicPeriod"/>
            </a:pPr>
            <a:r>
              <a:rPr lang="hu-HU" sz="1600" b="0"/>
              <a:t> meg kell találni a jelek azon formáját, amelyek inkább alkalmasak az előírt minőségű szolgáltatás megvalósítására;</a:t>
            </a:r>
          </a:p>
          <a:p>
            <a:pPr>
              <a:buFont typeface="Monotype Sorts" pitchFamily="2" charset="2"/>
              <a:buAutoNum type="arabicPeriod"/>
            </a:pPr>
            <a:r>
              <a:rPr lang="hu-HU" sz="1600" b="0"/>
              <a:t> ki kell dolgozni azokat a transzformációs algoritmusokat, amelyekkel a jeleket hatékonyan (nagy megbízhatósággal és gazdaságosan) lehet egyik reprezentációból a másikba átalakítani.</a:t>
            </a:r>
          </a:p>
          <a:p>
            <a:pPr>
              <a:buFont typeface="Monotype Sorts" pitchFamily="2" charset="2"/>
              <a:buNone/>
            </a:pPr>
            <a:endParaRPr lang="hu-HU" sz="1600" b="0"/>
          </a:p>
          <a:p>
            <a:endParaRPr lang="hu-HU" sz="1600"/>
          </a:p>
        </p:txBody>
      </p:sp>
      <p:pic>
        <p:nvPicPr>
          <p:cNvPr id="10255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3098800"/>
            <a:ext cx="7704138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CD581-5D25-4EE1-A31E-011CC57D3BE1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5" name="Dia számának hely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3445563-B227-4478-8B38-FBDBD68A8F7E}" type="slidenum">
              <a:rPr lang="hu-HU"/>
              <a:pPr/>
              <a:t>4</a:t>
            </a:fld>
            <a:endParaRPr lang="hu-HU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Jel típusok</a:t>
            </a:r>
            <a:endParaRPr lang="hu-HU" sz="2400"/>
          </a:p>
        </p:txBody>
      </p:sp>
      <p:pic>
        <p:nvPicPr>
          <p:cNvPr id="12297" name="Picture 9"/>
          <p:cNvPicPr>
            <a:picLocks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0825" y="1406525"/>
            <a:ext cx="8748713" cy="45418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04035-FF02-41A6-B7C8-F7AD89360B05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992C266-EBF0-4219-AAA2-E7DF8B1FFB3A}" type="slidenum">
              <a:rPr lang="hu-HU"/>
              <a:pPr/>
              <a:t>5</a:t>
            </a:fld>
            <a:endParaRPr lang="hu-HU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Jelfeldolgozás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908050"/>
            <a:ext cx="8496300" cy="511175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hu-HU" sz="2200" b="0"/>
              <a:t>A modern kommunikációs rendszerekben az információt bináris sorozatokban (gyakran csomagokba szabdalva) továbbítjuk, az ilyen rendszerek vizsgálatánál a következő kérdések merülnek fel:</a:t>
            </a:r>
          </a:p>
          <a:p>
            <a:r>
              <a:rPr lang="hu-HU" sz="2200" b="0"/>
              <a:t>Hogyan lehet az eredendően analóg információt (pl. kép, zene, beszéd) digitálissá alakítani ?</a:t>
            </a:r>
          </a:p>
          <a:p>
            <a:r>
              <a:rPr lang="hu-HU" sz="2200" b="0"/>
              <a:t>Mekkora információveszteség lép fel egy ilyen átalakítás során ?</a:t>
            </a:r>
          </a:p>
          <a:p>
            <a:r>
              <a:rPr lang="hu-HU" sz="2200" b="0"/>
              <a:t>Milyen tartományban érdemes a jeleket leírni egy kommunikációs rendszerben, azaz milyen matematikai leírás "illeszkedik" az átvitel fizikai természetéhez (pl. az idő-, vagy frekvencia-tartománybeli leírás .stb.) ?</a:t>
            </a:r>
          </a:p>
          <a:p>
            <a:r>
              <a:rPr lang="hu-HU" sz="2200" b="0"/>
              <a:t>Mi a jelek optimális (legrövidebb) reprezentációja (pl. hogyan lehet multimédiás adatfolyamokat keskenysávú csatornákhoz illeszteni, a legtömörebb reprezentáció kiválasztásával) ?</a:t>
            </a:r>
          </a:p>
          <a:p>
            <a:endParaRPr lang="hu-HU" sz="2000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E4E1-9B6E-439A-9E69-F2C98BD2E4AA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80A5167-5882-47F7-9DE5-2A788D46E928}" type="slidenum">
              <a:rPr lang="hu-HU"/>
              <a:pPr/>
              <a:t>6</a:t>
            </a:fld>
            <a:endParaRPr lang="hu-HU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Jelfeldolgozás </a:t>
            </a:r>
          </a:p>
        </p:txBody>
      </p:sp>
      <p:pic>
        <p:nvPicPr>
          <p:cNvPr id="16388" name="Picture 4"/>
          <p:cNvPicPr>
            <a:picLocks noChangeAspect="1" noChangeArrowheads="1"/>
          </p:cNvPicPr>
          <p:nvPr>
            <p:ph type="body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981075"/>
            <a:ext cx="9109075" cy="2006600"/>
          </a:xfrm>
        </p:spPr>
      </p:pic>
      <p:pic>
        <p:nvPicPr>
          <p:cNvPr id="16393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284538"/>
            <a:ext cx="9109075" cy="2535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58B01-9C7C-40AA-B590-DFE9EF944D43}" type="datetime1">
              <a:rPr lang="hu-HU"/>
              <a:pPr/>
              <a:t>2011.10.06.</a:t>
            </a:fld>
            <a:endParaRPr lang="hu-HU"/>
          </a:p>
        </p:txBody>
      </p:sp>
      <p:sp>
        <p:nvSpPr>
          <p:cNvPr id="4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EA07A5-76F3-45A3-8C80-7759BC916E67}" type="slidenum">
              <a:rPr lang="hu-HU"/>
              <a:pPr/>
              <a:t>7</a:t>
            </a:fld>
            <a:endParaRPr lang="hu-HU"/>
          </a:p>
        </p:txBody>
      </p:sp>
      <p:pic>
        <p:nvPicPr>
          <p:cNvPr id="6758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476250"/>
            <a:ext cx="7993063" cy="564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Egyéni tervezés">
  <a:themeElements>
    <a:clrScheme name="Egyéni tervezé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gyéni tervezé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gyéni tervezé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gyéni tervezé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gyéni tervezé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gyéni tervezé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gyéni tervezé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gyéni tervezé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gyéni tervezé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gyéni tervezé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gyéni tervezé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gyéni tervezé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gyéni tervezé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gyéni tervezé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gyéni tervezés 13">
        <a:dk1>
          <a:srgbClr val="000000"/>
        </a:dk1>
        <a:lt1>
          <a:srgbClr val="CCECFF"/>
        </a:lt1>
        <a:dk2>
          <a:srgbClr val="FF6600"/>
        </a:dk2>
        <a:lt2>
          <a:srgbClr val="8C90BE"/>
        </a:lt2>
        <a:accent1>
          <a:srgbClr val="99CCFF"/>
        </a:accent1>
        <a:accent2>
          <a:srgbClr val="FFCC00"/>
        </a:accent2>
        <a:accent3>
          <a:srgbClr val="E2F4FF"/>
        </a:accent3>
        <a:accent4>
          <a:srgbClr val="000000"/>
        </a:accent4>
        <a:accent5>
          <a:srgbClr val="CAE2FF"/>
        </a:accent5>
        <a:accent6>
          <a:srgbClr val="E7B900"/>
        </a:accent6>
        <a:hlink>
          <a:srgbClr val="3333CC"/>
        </a:hlink>
        <a:folHlink>
          <a:srgbClr val="F86E7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gyéni tervezés 14">
        <a:dk1>
          <a:srgbClr val="000000"/>
        </a:dk1>
        <a:lt1>
          <a:srgbClr val="C9B9A3"/>
        </a:lt1>
        <a:dk2>
          <a:srgbClr val="FF6600"/>
        </a:dk2>
        <a:lt2>
          <a:srgbClr val="8C90BE"/>
        </a:lt2>
        <a:accent1>
          <a:srgbClr val="99CCFF"/>
        </a:accent1>
        <a:accent2>
          <a:srgbClr val="FFCC00"/>
        </a:accent2>
        <a:accent3>
          <a:srgbClr val="E1D9CE"/>
        </a:accent3>
        <a:accent4>
          <a:srgbClr val="000000"/>
        </a:accent4>
        <a:accent5>
          <a:srgbClr val="CAE2FF"/>
        </a:accent5>
        <a:accent6>
          <a:srgbClr val="E7B900"/>
        </a:accent6>
        <a:hlink>
          <a:srgbClr val="3333CC"/>
        </a:hlink>
        <a:folHlink>
          <a:srgbClr val="F86E7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gyéni tervezés 15">
        <a:dk1>
          <a:srgbClr val="000000"/>
        </a:dk1>
        <a:lt1>
          <a:srgbClr val="8489CA"/>
        </a:lt1>
        <a:dk2>
          <a:srgbClr val="FF6600"/>
        </a:dk2>
        <a:lt2>
          <a:srgbClr val="8C90BE"/>
        </a:lt2>
        <a:accent1>
          <a:srgbClr val="99CCFF"/>
        </a:accent1>
        <a:accent2>
          <a:srgbClr val="FFCC00"/>
        </a:accent2>
        <a:accent3>
          <a:srgbClr val="C2C4E1"/>
        </a:accent3>
        <a:accent4>
          <a:srgbClr val="000000"/>
        </a:accent4>
        <a:accent5>
          <a:srgbClr val="CAE2FF"/>
        </a:accent5>
        <a:accent6>
          <a:srgbClr val="E7B900"/>
        </a:accent6>
        <a:hlink>
          <a:srgbClr val="3333CC"/>
        </a:hlink>
        <a:folHlink>
          <a:srgbClr val="F86E7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gyéni tervezés 16">
        <a:dk1>
          <a:srgbClr val="000000"/>
        </a:dk1>
        <a:lt1>
          <a:srgbClr val="8489CA"/>
        </a:lt1>
        <a:dk2>
          <a:srgbClr val="CC3300"/>
        </a:dk2>
        <a:lt2>
          <a:srgbClr val="8C90BE"/>
        </a:lt2>
        <a:accent1>
          <a:srgbClr val="99CCFF"/>
        </a:accent1>
        <a:accent2>
          <a:srgbClr val="FFCC00"/>
        </a:accent2>
        <a:accent3>
          <a:srgbClr val="C2C4E1"/>
        </a:accent3>
        <a:accent4>
          <a:srgbClr val="000000"/>
        </a:accent4>
        <a:accent5>
          <a:srgbClr val="CAE2FF"/>
        </a:accent5>
        <a:accent6>
          <a:srgbClr val="E7B900"/>
        </a:accent6>
        <a:hlink>
          <a:srgbClr val="3333CC"/>
        </a:hlink>
        <a:folHlink>
          <a:srgbClr val="F86E7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AJAT">
  <a:themeElements>
    <a:clrScheme name="">
      <a:dk1>
        <a:srgbClr val="000000"/>
      </a:dk1>
      <a:lt1>
        <a:srgbClr val="8489CA"/>
      </a:lt1>
      <a:dk2>
        <a:srgbClr val="EC0000"/>
      </a:dk2>
      <a:lt2>
        <a:srgbClr val="8C90BE"/>
      </a:lt2>
      <a:accent1>
        <a:srgbClr val="99CCFF"/>
      </a:accent1>
      <a:accent2>
        <a:srgbClr val="FFCC00"/>
      </a:accent2>
      <a:accent3>
        <a:srgbClr val="C2C4E1"/>
      </a:accent3>
      <a:accent4>
        <a:srgbClr val="000000"/>
      </a:accent4>
      <a:accent5>
        <a:srgbClr val="CAE2FF"/>
      </a:accent5>
      <a:accent6>
        <a:srgbClr val="E7B900"/>
      </a:accent6>
      <a:hlink>
        <a:srgbClr val="3333CC"/>
      </a:hlink>
      <a:folHlink>
        <a:srgbClr val="F86E7B"/>
      </a:folHlink>
    </a:clrScheme>
    <a:fontScheme name="SAJA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JA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JA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JA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JA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JA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JA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JA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JA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JA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JA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JA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JA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JAT 13">
        <a:dk1>
          <a:srgbClr val="0C0593"/>
        </a:dk1>
        <a:lt1>
          <a:srgbClr val="AAC2F2"/>
        </a:lt1>
        <a:dk2>
          <a:srgbClr val="FF3300"/>
        </a:dk2>
        <a:lt2>
          <a:srgbClr val="969696"/>
        </a:lt2>
        <a:accent1>
          <a:srgbClr val="FFFFCC"/>
        </a:accent1>
        <a:accent2>
          <a:srgbClr val="8DC6FF"/>
        </a:accent2>
        <a:accent3>
          <a:srgbClr val="D2DDF7"/>
        </a:accent3>
        <a:accent4>
          <a:srgbClr val="09037D"/>
        </a:accent4>
        <a:accent5>
          <a:srgbClr val="FFFFE2"/>
        </a:accent5>
        <a:accent6>
          <a:srgbClr val="7FB3E7"/>
        </a:accent6>
        <a:hlink>
          <a:srgbClr val="0066CC"/>
        </a:hlink>
        <a:folHlink>
          <a:srgbClr val="00E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JAT 14">
        <a:dk1>
          <a:srgbClr val="0C0593"/>
        </a:dk1>
        <a:lt1>
          <a:srgbClr val="AAC2F2"/>
        </a:lt1>
        <a:dk2>
          <a:srgbClr val="FF3300"/>
        </a:dk2>
        <a:lt2>
          <a:srgbClr val="B48678"/>
        </a:lt2>
        <a:accent1>
          <a:srgbClr val="FFFFCC"/>
        </a:accent1>
        <a:accent2>
          <a:srgbClr val="8DC6FF"/>
        </a:accent2>
        <a:accent3>
          <a:srgbClr val="D2DDF7"/>
        </a:accent3>
        <a:accent4>
          <a:srgbClr val="09037D"/>
        </a:accent4>
        <a:accent5>
          <a:srgbClr val="FFFFE2"/>
        </a:accent5>
        <a:accent6>
          <a:srgbClr val="7FB3E7"/>
        </a:accent6>
        <a:hlink>
          <a:srgbClr val="0066CC"/>
        </a:hlink>
        <a:folHlink>
          <a:srgbClr val="00E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JAT 15">
        <a:dk1>
          <a:srgbClr val="0C0593"/>
        </a:dk1>
        <a:lt1>
          <a:srgbClr val="4157F9"/>
        </a:lt1>
        <a:dk2>
          <a:srgbClr val="FF3300"/>
        </a:dk2>
        <a:lt2>
          <a:srgbClr val="B48678"/>
        </a:lt2>
        <a:accent1>
          <a:srgbClr val="FFFFCC"/>
        </a:accent1>
        <a:accent2>
          <a:srgbClr val="8DC6FF"/>
        </a:accent2>
        <a:accent3>
          <a:srgbClr val="B0B4FB"/>
        </a:accent3>
        <a:accent4>
          <a:srgbClr val="09037D"/>
        </a:accent4>
        <a:accent5>
          <a:srgbClr val="FFFFE2"/>
        </a:accent5>
        <a:accent6>
          <a:srgbClr val="7FB3E7"/>
        </a:accent6>
        <a:hlink>
          <a:srgbClr val="0066CC"/>
        </a:hlink>
        <a:folHlink>
          <a:srgbClr val="00E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JAT 16">
        <a:dk1>
          <a:srgbClr val="0C0593"/>
        </a:dk1>
        <a:lt1>
          <a:srgbClr val="BFC6FD"/>
        </a:lt1>
        <a:dk2>
          <a:srgbClr val="FF3300"/>
        </a:dk2>
        <a:lt2>
          <a:srgbClr val="B48678"/>
        </a:lt2>
        <a:accent1>
          <a:srgbClr val="FFFFCC"/>
        </a:accent1>
        <a:accent2>
          <a:srgbClr val="8DC6FF"/>
        </a:accent2>
        <a:accent3>
          <a:srgbClr val="DCDFFE"/>
        </a:accent3>
        <a:accent4>
          <a:srgbClr val="09037D"/>
        </a:accent4>
        <a:accent5>
          <a:srgbClr val="FFFFE2"/>
        </a:accent5>
        <a:accent6>
          <a:srgbClr val="7FB3E7"/>
        </a:accent6>
        <a:hlink>
          <a:srgbClr val="0066CC"/>
        </a:hlink>
        <a:folHlink>
          <a:srgbClr val="00E4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290</Words>
  <Application>Microsoft Office PowerPoint</Application>
  <PresentationFormat>Diavetítés a képernyőre (4:3 oldalarány)</PresentationFormat>
  <Paragraphs>43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2</vt:i4>
      </vt:variant>
      <vt:variant>
        <vt:lpstr>Diacímek</vt:lpstr>
      </vt:variant>
      <vt:variant>
        <vt:i4>7</vt:i4>
      </vt:variant>
    </vt:vector>
  </HeadingPairs>
  <TitlesOfParts>
    <vt:vector size="14" baseType="lpstr">
      <vt:lpstr>Arial</vt:lpstr>
      <vt:lpstr>Monotype Sorts</vt:lpstr>
      <vt:lpstr>Wingdings</vt:lpstr>
      <vt:lpstr>Book Antiqua</vt:lpstr>
      <vt:lpstr>Arial Narrow</vt:lpstr>
      <vt:lpstr>Egyéni tervezés</vt:lpstr>
      <vt:lpstr>SAJAT</vt:lpstr>
      <vt:lpstr>A TÁVKÖZLÉS ÁLTALÁNOS RENDSZERTECHNIKÁJA</vt:lpstr>
      <vt:lpstr>Távközlés célja és architektúrája</vt:lpstr>
      <vt:lpstr>Jelelmélet</vt:lpstr>
      <vt:lpstr>Jel típusok</vt:lpstr>
      <vt:lpstr>Jelfeldolgozás</vt:lpstr>
      <vt:lpstr>Jelfeldolgozás </vt:lpstr>
      <vt:lpstr>7. dia</vt:lpstr>
    </vt:vector>
  </TitlesOfParts>
  <Company>Széchenyi István Egyetem, Győr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Honfy József, egyetemi adjunktus</dc:creator>
  <cp:lastModifiedBy>Vári Péter</cp:lastModifiedBy>
  <cp:revision>15</cp:revision>
  <dcterms:created xsi:type="dcterms:W3CDTF">2005-11-19T19:07:52Z</dcterms:created>
  <dcterms:modified xsi:type="dcterms:W3CDTF">2011-10-06T14:38:23Z</dcterms:modified>
</cp:coreProperties>
</file>