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4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92" r:id="rId9"/>
    <p:sldId id="278" r:id="rId10"/>
    <p:sldId id="294" r:id="rId11"/>
    <p:sldId id="258" r:id="rId12"/>
    <p:sldId id="269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59" r:id="rId26"/>
    <p:sldId id="260" r:id="rId27"/>
    <p:sldId id="264" r:id="rId28"/>
    <p:sldId id="257" r:id="rId29"/>
    <p:sldId id="261" r:id="rId30"/>
    <p:sldId id="262" r:id="rId31"/>
    <p:sldId id="298" r:id="rId32"/>
    <p:sldId id="299" r:id="rId33"/>
    <p:sldId id="300" r:id="rId34"/>
    <p:sldId id="301" r:id="rId35"/>
    <p:sldId id="295" r:id="rId36"/>
    <p:sldId id="296" r:id="rId37"/>
    <p:sldId id="297" r:id="rId38"/>
    <p:sldId id="304" r:id="rId39"/>
    <p:sldId id="303" r:id="rId40"/>
    <p:sldId id="293" r:id="rId41"/>
    <p:sldId id="265" r:id="rId42"/>
    <p:sldId id="268" r:id="rId4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CE" charset="-1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CE" charset="-1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CE" charset="-1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CE" charset="-1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CE" charset="-1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CE" charset="-1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CE" charset="-1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CE" charset="-1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CE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020" y="-726"/>
      </p:cViewPr>
      <p:guideLst>
        <p:guide orient="horz" pos="2160"/>
        <p:guide pos="28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2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A4CE9AC0-1746-46DE-95C2-6AFFF37844A8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25803-3954-4E9B-9721-A47D77778D8C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267E0D-C1D8-41B3-8534-5E319994739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C6B39-B8A2-4735-BBF4-5CDD4B225D0B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DF6519-C8D8-422D-936B-4F4C2600E45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51638" y="115888"/>
            <a:ext cx="2141537" cy="59769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23850" y="115888"/>
            <a:ext cx="6275388" cy="59769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F89438-D7D6-4E46-AAE5-E8D79625475D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B8886-5F97-4C18-9E45-14DB3DBD1A4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323850" y="115888"/>
            <a:ext cx="8569325" cy="59769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7812088" y="6381750"/>
            <a:ext cx="1331912" cy="287338"/>
          </a:xfrm>
        </p:spPr>
        <p:txBody>
          <a:bodyPr/>
          <a:lstStyle>
            <a:lvl1pPr>
              <a:defRPr/>
            </a:lvl1pPr>
          </a:lstStyle>
          <a:p>
            <a:fld id="{64E913CD-F08B-4EEB-9A3F-97D4313E653F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4427538" y="6381750"/>
            <a:ext cx="504825" cy="287338"/>
          </a:xfrm>
        </p:spPr>
        <p:txBody>
          <a:bodyPr/>
          <a:lstStyle>
            <a:lvl1pPr>
              <a:defRPr/>
            </a:lvl1pPr>
          </a:lstStyle>
          <a:p>
            <a:fld id="{627334DF-0202-4204-93C8-67EE216F697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5365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23850" y="981075"/>
            <a:ext cx="8569325" cy="24796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3850" y="3613150"/>
            <a:ext cx="8569325" cy="24796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2088" y="6381750"/>
            <a:ext cx="1331912" cy="287338"/>
          </a:xfrm>
        </p:spPr>
        <p:txBody>
          <a:bodyPr/>
          <a:lstStyle>
            <a:lvl1pPr>
              <a:defRPr/>
            </a:lvl1pPr>
          </a:lstStyle>
          <a:p>
            <a:fld id="{75AE3DFC-041F-4EAF-9734-CD12024EE0E7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4427538" y="6381750"/>
            <a:ext cx="504825" cy="287338"/>
          </a:xfrm>
        </p:spPr>
        <p:txBody>
          <a:bodyPr/>
          <a:lstStyle>
            <a:lvl1pPr>
              <a:defRPr/>
            </a:lvl1pPr>
          </a:lstStyle>
          <a:p>
            <a:fld id="{ADBDB151-5A36-4F29-A632-14FEFAE5D07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5365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4208463" cy="5111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84713" y="981075"/>
            <a:ext cx="4208462" cy="24796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84713" y="3613150"/>
            <a:ext cx="4208462" cy="24796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7812088" y="6381750"/>
            <a:ext cx="1331912" cy="287338"/>
          </a:xfrm>
        </p:spPr>
        <p:txBody>
          <a:bodyPr/>
          <a:lstStyle>
            <a:lvl1pPr>
              <a:defRPr/>
            </a:lvl1pPr>
          </a:lstStyle>
          <a:p>
            <a:fld id="{4585D354-9CDE-47CF-8EA6-8C05511FB78D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>
          <a:xfrm>
            <a:off x="4427538" y="6381750"/>
            <a:ext cx="504825" cy="287338"/>
          </a:xfrm>
        </p:spPr>
        <p:txBody>
          <a:bodyPr/>
          <a:lstStyle>
            <a:lvl1pPr>
              <a:defRPr/>
            </a:lvl1pPr>
          </a:lstStyle>
          <a:p>
            <a:fld id="{16125731-34DF-4DBD-A2DA-21764FD1FEB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5365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23850" y="981075"/>
            <a:ext cx="4208463" cy="5111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84713" y="981075"/>
            <a:ext cx="4208462" cy="5111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7812088" y="6381750"/>
            <a:ext cx="1331912" cy="287338"/>
          </a:xfrm>
        </p:spPr>
        <p:txBody>
          <a:bodyPr/>
          <a:lstStyle>
            <a:lvl1pPr>
              <a:defRPr/>
            </a:lvl1pPr>
          </a:lstStyle>
          <a:p>
            <a:fld id="{03589F80-AB2E-408A-99CC-CFE3179D6DC2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4427538" y="6381750"/>
            <a:ext cx="504825" cy="287338"/>
          </a:xfrm>
        </p:spPr>
        <p:txBody>
          <a:bodyPr/>
          <a:lstStyle>
            <a:lvl1pPr>
              <a:defRPr/>
            </a:lvl1pPr>
          </a:lstStyle>
          <a:p>
            <a:fld id="{8CE756E6-4E6A-4637-9981-B0A952AE47B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53657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323850" y="981075"/>
            <a:ext cx="4208463" cy="5111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84713" y="981075"/>
            <a:ext cx="4208462" cy="24796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84713" y="3613150"/>
            <a:ext cx="4208462" cy="24796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7812088" y="6381750"/>
            <a:ext cx="1331912" cy="287338"/>
          </a:xfrm>
        </p:spPr>
        <p:txBody>
          <a:bodyPr/>
          <a:lstStyle>
            <a:lvl1pPr>
              <a:defRPr/>
            </a:lvl1pPr>
          </a:lstStyle>
          <a:p>
            <a:fld id="{EC051BE7-CFC8-4299-93BC-FD34A1CF0443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>
          <a:xfrm>
            <a:off x="4427538" y="6381750"/>
            <a:ext cx="504825" cy="287338"/>
          </a:xfrm>
        </p:spPr>
        <p:txBody>
          <a:bodyPr/>
          <a:lstStyle>
            <a:lvl1pPr>
              <a:defRPr/>
            </a:lvl1pPr>
          </a:lstStyle>
          <a:p>
            <a:fld id="{6B24C0DF-3470-4066-889F-8EB403D7389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D1E4F-DF2D-4FB1-A302-8D69B95FC8C4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2D6034-A06E-49AF-9F38-6F10BFDA0B4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188452-AD2F-4EB8-BE90-E475AF64AD2C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2CCF78-1F21-49D3-9019-63914FB2150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850" y="981075"/>
            <a:ext cx="420846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84713" y="981075"/>
            <a:ext cx="4208462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2746E-1BDB-411B-A232-2BBF51AC005E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BF68B2-2B39-4AB5-877F-413D5AECC99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51FDE-2AD6-4CC1-A895-765D0FCF31B5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916148-9572-4F37-B75E-9DB5B952587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00EAD-E016-4B9D-B2A3-32EF6E8702A1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E391D3-8784-4283-BF61-4BF44DF4F4D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55106C-FAD1-4D92-A8E3-B08B6E1BCB6D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514519-86D9-478D-BF76-680911DD4F5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F9C5C4-FBDF-4FC2-AA57-E930DC5659BD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3836C0-F7FD-4718-BBC7-6CF330EED02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6215E9-6313-41DD-A877-39EA635E9D56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585E33-375E-4390-AC46-1605872B253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30196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350" y="6381750"/>
            <a:ext cx="9137650" cy="292100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80000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0000"/>
                  <a:invGamma/>
                </a:srgbClr>
              </a:gs>
            </a:gsLst>
            <a:lin ang="27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53882" dir="189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hu-HU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0" y="6308725"/>
            <a:ext cx="9144000" cy="388938"/>
            <a:chOff x="144" y="3849"/>
            <a:chExt cx="5569" cy="335"/>
          </a:xfrm>
        </p:grpSpPr>
        <p:sp>
          <p:nvSpPr>
            <p:cNvPr id="4100" name="Freeform 4"/>
            <p:cNvSpPr>
              <a:spLocks/>
            </p:cNvSpPr>
            <p:nvPr/>
          </p:nvSpPr>
          <p:spPr bwMode="auto">
            <a:xfrm>
              <a:off x="144" y="3849"/>
              <a:ext cx="5569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5568" y="0"/>
                </a:cxn>
              </a:cxnLst>
              <a:rect l="0" t="0" r="r" b="b"/>
              <a:pathLst>
                <a:path w="5569" h="100">
                  <a:moveTo>
                    <a:pt x="0" y="99"/>
                  </a:moveTo>
                  <a:lnTo>
                    <a:pt x="0" y="0"/>
                  </a:lnTo>
                  <a:lnTo>
                    <a:pt x="5568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144" y="3963"/>
              <a:ext cx="5569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5568" y="0"/>
                </a:cxn>
              </a:cxnLst>
              <a:rect l="0" t="0" r="r" b="b"/>
              <a:pathLst>
                <a:path w="5569" h="100">
                  <a:moveTo>
                    <a:pt x="0" y="99"/>
                  </a:moveTo>
                  <a:lnTo>
                    <a:pt x="0" y="0"/>
                  </a:lnTo>
                  <a:lnTo>
                    <a:pt x="5568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144" y="4077"/>
              <a:ext cx="5569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5568" y="0"/>
                </a:cxn>
              </a:cxnLst>
              <a:rect l="0" t="0" r="r" b="b"/>
              <a:pathLst>
                <a:path w="5569" h="100">
                  <a:moveTo>
                    <a:pt x="0" y="99"/>
                  </a:moveTo>
                  <a:lnTo>
                    <a:pt x="0" y="0"/>
                  </a:lnTo>
                  <a:lnTo>
                    <a:pt x="5568" y="0"/>
                  </a:lnTo>
                </a:path>
              </a:pathLst>
            </a:custGeom>
            <a:noFill/>
            <a:ln w="12700" cap="rnd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44" y="3856"/>
              <a:ext cx="5569" cy="100"/>
            </a:xfrm>
            <a:custGeom>
              <a:avLst/>
              <a:gdLst/>
              <a:ahLst/>
              <a:cxnLst>
                <a:cxn ang="0">
                  <a:pos x="5568" y="0"/>
                </a:cxn>
                <a:cxn ang="0">
                  <a:pos x="5568" y="99"/>
                </a:cxn>
                <a:cxn ang="0">
                  <a:pos x="0" y="99"/>
                </a:cxn>
              </a:cxnLst>
              <a:rect l="0" t="0" r="r" b="b"/>
              <a:pathLst>
                <a:path w="5569" h="100">
                  <a:moveTo>
                    <a:pt x="5568" y="0"/>
                  </a:moveTo>
                  <a:lnTo>
                    <a:pt x="5568" y="99"/>
                  </a:lnTo>
                  <a:lnTo>
                    <a:pt x="0" y="99"/>
                  </a:lnTo>
                </a:path>
              </a:pathLst>
            </a:custGeom>
            <a:noFill/>
            <a:ln w="12700" cap="rnd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144" y="3970"/>
              <a:ext cx="5569" cy="100"/>
            </a:xfrm>
            <a:custGeom>
              <a:avLst/>
              <a:gdLst/>
              <a:ahLst/>
              <a:cxnLst>
                <a:cxn ang="0">
                  <a:pos x="5568" y="0"/>
                </a:cxn>
                <a:cxn ang="0">
                  <a:pos x="5568" y="99"/>
                </a:cxn>
                <a:cxn ang="0">
                  <a:pos x="0" y="99"/>
                </a:cxn>
              </a:cxnLst>
              <a:rect l="0" t="0" r="r" b="b"/>
              <a:pathLst>
                <a:path w="5569" h="100">
                  <a:moveTo>
                    <a:pt x="5568" y="0"/>
                  </a:moveTo>
                  <a:lnTo>
                    <a:pt x="5568" y="99"/>
                  </a:lnTo>
                  <a:lnTo>
                    <a:pt x="0" y="99"/>
                  </a:lnTo>
                </a:path>
              </a:pathLst>
            </a:custGeom>
            <a:noFill/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144" y="4084"/>
              <a:ext cx="5569" cy="100"/>
            </a:xfrm>
            <a:custGeom>
              <a:avLst/>
              <a:gdLst/>
              <a:ahLst/>
              <a:cxnLst>
                <a:cxn ang="0">
                  <a:pos x="5568" y="0"/>
                </a:cxn>
                <a:cxn ang="0">
                  <a:pos x="5568" y="99"/>
                </a:cxn>
                <a:cxn ang="0">
                  <a:pos x="0" y="99"/>
                </a:cxn>
              </a:cxnLst>
              <a:rect l="0" t="0" r="r" b="b"/>
              <a:pathLst>
                <a:path w="5569" h="100">
                  <a:moveTo>
                    <a:pt x="5568" y="0"/>
                  </a:moveTo>
                  <a:lnTo>
                    <a:pt x="5568" y="99"/>
                  </a:lnTo>
                  <a:lnTo>
                    <a:pt x="0" y="99"/>
                  </a:lnTo>
                </a:path>
              </a:pathLst>
            </a:custGeom>
            <a:noFill/>
            <a:ln w="12700" cap="rnd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0" y="6200775"/>
            <a:ext cx="1441450" cy="657225"/>
            <a:chOff x="5122" y="3745"/>
            <a:chExt cx="443" cy="525"/>
          </a:xfrm>
        </p:grpSpPr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5148" y="3745"/>
              <a:ext cx="392" cy="517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8000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ADADA"/>
              </a:solidFill>
              <a:miter lim="800000"/>
              <a:headEnd/>
              <a:tailEnd/>
            </a:ln>
            <a:effectLst>
              <a:outerShdw dist="35921" dir="189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122" y="3784"/>
              <a:ext cx="443" cy="4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hu-HU" sz="1000" b="1">
                  <a:solidFill>
                    <a:srgbClr val="000000"/>
                  </a:solidFill>
                  <a:latin typeface="Book Antiqua" pitchFamily="18" charset="0"/>
                </a:rPr>
                <a:t>Honfy József</a:t>
              </a:r>
            </a:p>
            <a:p>
              <a:pPr algn="ctr" latinLnBrk="1"/>
              <a:r>
                <a:rPr lang="hu-HU" sz="800" b="1">
                  <a:solidFill>
                    <a:srgbClr val="000000"/>
                  </a:solidFill>
                  <a:latin typeface="Book Antiqua" pitchFamily="18" charset="0"/>
                </a:rPr>
                <a:t>egyetemi adjunktus</a:t>
              </a:r>
            </a:p>
            <a:p>
              <a:pPr algn="ctr" latinLnBrk="1"/>
              <a:r>
                <a:rPr lang="hu-HU" sz="800" b="1">
                  <a:solidFill>
                    <a:srgbClr val="000000"/>
                  </a:solidFill>
                  <a:latin typeface="Book Antiqua" pitchFamily="18" charset="0"/>
                </a:rPr>
                <a:t>SZÉCHENYI I. EGYETEM</a:t>
              </a:r>
            </a:p>
            <a:p>
              <a:pPr algn="ctr" latinLnBrk="1"/>
              <a:r>
                <a:rPr lang="hu-HU" sz="800" b="1">
                  <a:solidFill>
                    <a:srgbClr val="000000"/>
                  </a:solidFill>
                  <a:latin typeface="Book Antiqua" pitchFamily="18" charset="0"/>
                </a:rPr>
                <a:t>Távközlési Tanszék</a:t>
              </a:r>
            </a:p>
          </p:txBody>
        </p:sp>
      </p:grp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5888"/>
            <a:ext cx="7772400" cy="536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511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4724400" y="3200400"/>
            <a:ext cx="1143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12088" y="6381750"/>
            <a:ext cx="13319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fld id="{7E54AEC9-C1B1-4167-AAB6-29847BBBD973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7538" y="6381750"/>
            <a:ext cx="5048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99342D86-3CF9-4803-B750-4827E0EB758B}" type="slidenum">
              <a:rPr lang="hu-HU"/>
              <a:pPr/>
              <a:t>‹#›</a:t>
            </a:fld>
            <a:endParaRPr lang="hu-HU"/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0" y="6308725"/>
            <a:ext cx="9144000" cy="388938"/>
            <a:chOff x="144" y="3849"/>
            <a:chExt cx="5569" cy="335"/>
          </a:xfrm>
        </p:grpSpPr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144" y="3849"/>
              <a:ext cx="5569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5568" y="0"/>
                </a:cxn>
              </a:cxnLst>
              <a:rect l="0" t="0" r="r" b="b"/>
              <a:pathLst>
                <a:path w="5569" h="100">
                  <a:moveTo>
                    <a:pt x="0" y="99"/>
                  </a:moveTo>
                  <a:lnTo>
                    <a:pt x="0" y="0"/>
                  </a:lnTo>
                  <a:lnTo>
                    <a:pt x="5568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144" y="3963"/>
              <a:ext cx="5569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5568" y="0"/>
                </a:cxn>
              </a:cxnLst>
              <a:rect l="0" t="0" r="r" b="b"/>
              <a:pathLst>
                <a:path w="5569" h="100">
                  <a:moveTo>
                    <a:pt x="0" y="99"/>
                  </a:moveTo>
                  <a:lnTo>
                    <a:pt x="0" y="0"/>
                  </a:lnTo>
                  <a:lnTo>
                    <a:pt x="5568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144" y="4077"/>
              <a:ext cx="5569" cy="100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0" y="0"/>
                </a:cxn>
                <a:cxn ang="0">
                  <a:pos x="5568" y="0"/>
                </a:cxn>
              </a:cxnLst>
              <a:rect l="0" t="0" r="r" b="b"/>
              <a:pathLst>
                <a:path w="5569" h="100">
                  <a:moveTo>
                    <a:pt x="0" y="99"/>
                  </a:moveTo>
                  <a:lnTo>
                    <a:pt x="0" y="0"/>
                  </a:lnTo>
                  <a:lnTo>
                    <a:pt x="5568" y="0"/>
                  </a:lnTo>
                </a:path>
              </a:pathLst>
            </a:custGeom>
            <a:noFill/>
            <a:ln w="12700" cap="rnd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144" y="3856"/>
              <a:ext cx="5569" cy="100"/>
            </a:xfrm>
            <a:custGeom>
              <a:avLst/>
              <a:gdLst/>
              <a:ahLst/>
              <a:cxnLst>
                <a:cxn ang="0">
                  <a:pos x="5568" y="0"/>
                </a:cxn>
                <a:cxn ang="0">
                  <a:pos x="5568" y="99"/>
                </a:cxn>
                <a:cxn ang="0">
                  <a:pos x="0" y="99"/>
                </a:cxn>
              </a:cxnLst>
              <a:rect l="0" t="0" r="r" b="b"/>
              <a:pathLst>
                <a:path w="5569" h="100">
                  <a:moveTo>
                    <a:pt x="5568" y="0"/>
                  </a:moveTo>
                  <a:lnTo>
                    <a:pt x="5568" y="99"/>
                  </a:lnTo>
                  <a:lnTo>
                    <a:pt x="0" y="99"/>
                  </a:lnTo>
                </a:path>
              </a:pathLst>
            </a:custGeom>
            <a:noFill/>
            <a:ln w="12700" cap="rnd" cmpd="sng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144" y="3970"/>
              <a:ext cx="5569" cy="100"/>
            </a:xfrm>
            <a:custGeom>
              <a:avLst/>
              <a:gdLst/>
              <a:ahLst/>
              <a:cxnLst>
                <a:cxn ang="0">
                  <a:pos x="5568" y="0"/>
                </a:cxn>
                <a:cxn ang="0">
                  <a:pos x="5568" y="99"/>
                </a:cxn>
                <a:cxn ang="0">
                  <a:pos x="0" y="99"/>
                </a:cxn>
              </a:cxnLst>
              <a:rect l="0" t="0" r="r" b="b"/>
              <a:pathLst>
                <a:path w="5569" h="100">
                  <a:moveTo>
                    <a:pt x="5568" y="0"/>
                  </a:moveTo>
                  <a:lnTo>
                    <a:pt x="5568" y="99"/>
                  </a:lnTo>
                  <a:lnTo>
                    <a:pt x="0" y="99"/>
                  </a:lnTo>
                </a:path>
              </a:pathLst>
            </a:custGeom>
            <a:noFill/>
            <a:ln w="12700" cap="rnd" cmpd="sng">
              <a:solidFill>
                <a:srgbClr val="47474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144" y="4084"/>
              <a:ext cx="5569" cy="100"/>
            </a:xfrm>
            <a:custGeom>
              <a:avLst/>
              <a:gdLst/>
              <a:ahLst/>
              <a:cxnLst>
                <a:cxn ang="0">
                  <a:pos x="5568" y="0"/>
                </a:cxn>
                <a:cxn ang="0">
                  <a:pos x="5568" y="99"/>
                </a:cxn>
                <a:cxn ang="0">
                  <a:pos x="0" y="99"/>
                </a:cxn>
              </a:cxnLst>
              <a:rect l="0" t="0" r="r" b="b"/>
              <a:pathLst>
                <a:path w="5569" h="100">
                  <a:moveTo>
                    <a:pt x="5568" y="0"/>
                  </a:moveTo>
                  <a:lnTo>
                    <a:pt x="5568" y="99"/>
                  </a:lnTo>
                  <a:lnTo>
                    <a:pt x="0" y="99"/>
                  </a:lnTo>
                </a:path>
              </a:pathLst>
            </a:custGeom>
            <a:noFill/>
            <a:ln w="12700" cap="rnd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122" name="Group 26"/>
          <p:cNvGrpSpPr>
            <a:grpSpLocks/>
          </p:cNvGrpSpPr>
          <p:nvPr/>
        </p:nvGrpSpPr>
        <p:grpSpPr bwMode="auto">
          <a:xfrm>
            <a:off x="0" y="6200775"/>
            <a:ext cx="1441450" cy="657225"/>
            <a:chOff x="5122" y="3745"/>
            <a:chExt cx="443" cy="525"/>
          </a:xfrm>
        </p:grpSpPr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5148" y="3745"/>
              <a:ext cx="392" cy="517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8000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ADADA"/>
              </a:solidFill>
              <a:miter lim="800000"/>
              <a:headEnd/>
              <a:tailEnd/>
            </a:ln>
            <a:effectLst>
              <a:outerShdw dist="35921" dir="189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5122" y="3784"/>
              <a:ext cx="443" cy="4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hu-HU" sz="1000" b="1">
                  <a:solidFill>
                    <a:srgbClr val="000000"/>
                  </a:solidFill>
                  <a:latin typeface="Book Antiqua" pitchFamily="18" charset="0"/>
                </a:rPr>
                <a:t>Honfy József</a:t>
              </a:r>
            </a:p>
            <a:p>
              <a:pPr algn="ctr" latinLnBrk="1"/>
              <a:r>
                <a:rPr lang="hu-HU" sz="800" b="1">
                  <a:solidFill>
                    <a:srgbClr val="000000"/>
                  </a:solidFill>
                  <a:latin typeface="Book Antiqua" pitchFamily="18" charset="0"/>
                </a:rPr>
                <a:t>egyetemi adjunktus</a:t>
              </a:r>
            </a:p>
            <a:p>
              <a:pPr algn="ctr" latinLnBrk="1"/>
              <a:r>
                <a:rPr lang="hu-HU" sz="800" b="1">
                  <a:solidFill>
                    <a:srgbClr val="000000"/>
                  </a:solidFill>
                  <a:latin typeface="Book Antiqua" pitchFamily="18" charset="0"/>
                </a:rPr>
                <a:t>SZÉCHENYI I. EGYETEM</a:t>
              </a:r>
            </a:p>
            <a:p>
              <a:pPr algn="ctr" latinLnBrk="1"/>
              <a:r>
                <a:rPr lang="hu-HU" sz="800" b="1">
                  <a:solidFill>
                    <a:srgbClr val="000000"/>
                  </a:solidFill>
                  <a:latin typeface="Book Antiqua" pitchFamily="18" charset="0"/>
                </a:rPr>
                <a:t>Távközlési Tanszék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v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40000"/>
        <a:buFont typeface="Wingdings" pitchFamily="2" charset="2"/>
        <a:buChar char="q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5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hu-HU" sz="6600"/>
              <a:t>HANGJELEK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 dirty="0"/>
              <a:t>Beszéd</a:t>
            </a:r>
          </a:p>
          <a:p>
            <a:pPr>
              <a:lnSpc>
                <a:spcPct val="90000"/>
              </a:lnSpc>
            </a:pPr>
            <a:r>
              <a:rPr lang="hu-HU" sz="2800" dirty="0"/>
              <a:t>Zene</a:t>
            </a:r>
          </a:p>
          <a:p>
            <a:pPr>
              <a:lnSpc>
                <a:spcPct val="90000"/>
              </a:lnSpc>
            </a:pPr>
            <a:endParaRPr lang="hu-HU" sz="2800" dirty="0"/>
          </a:p>
          <a:p>
            <a:pPr>
              <a:lnSpc>
                <a:spcPct val="90000"/>
              </a:lnSpc>
            </a:pPr>
            <a:r>
              <a:rPr lang="hu-HU" dirty="0" smtClean="0"/>
              <a:t>Győr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98AA-03FC-405F-AB13-EA3157D90971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3493AB-2743-4CC9-BF43-C131A385DAC7}" type="slidenum">
              <a:rPr lang="hu-HU"/>
              <a:pPr/>
              <a:t>10</a:t>
            </a:fld>
            <a:endParaRPr lang="hu-HU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hallás érzékenysége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569325" cy="4032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1800"/>
              <a:t>A hallószervünk átfogása.</a:t>
            </a:r>
          </a:p>
          <a:p>
            <a:pPr lvl="1">
              <a:lnSpc>
                <a:spcPct val="80000"/>
              </a:lnSpc>
            </a:pPr>
            <a:r>
              <a:rPr lang="hu-HU" sz="1800"/>
              <a:t>Frekvenciában: 3 dekád (10 oktáv)</a:t>
            </a:r>
          </a:p>
          <a:p>
            <a:pPr lvl="1">
              <a:lnSpc>
                <a:spcPct val="80000"/>
              </a:lnSpc>
            </a:pPr>
            <a:r>
              <a:rPr lang="hu-HU" sz="1800"/>
              <a:t>Intenzitásban: 13…14 nagyságrend</a:t>
            </a:r>
          </a:p>
          <a:p>
            <a:pPr lvl="1">
              <a:lnSpc>
                <a:spcPct val="80000"/>
              </a:lnSpc>
            </a:pPr>
            <a:endParaRPr lang="hu-HU" sz="1800"/>
          </a:p>
          <a:p>
            <a:pPr lvl="1">
              <a:lnSpc>
                <a:spcPct val="80000"/>
              </a:lnSpc>
            </a:pPr>
            <a:endParaRPr lang="hu-HU" sz="1800"/>
          </a:p>
          <a:p>
            <a:pPr>
              <a:lnSpc>
                <a:spcPct val="80000"/>
              </a:lnSpc>
            </a:pPr>
            <a:r>
              <a:rPr lang="hu-HU" sz="1800"/>
              <a:t>Kis megváltozások érzékelése a hallásunk legfontosabb tulajdonsága: </a:t>
            </a:r>
          </a:p>
          <a:p>
            <a:pPr>
              <a:lnSpc>
                <a:spcPct val="80000"/>
              </a:lnSpc>
            </a:pPr>
            <a:endParaRPr lang="hu-HU" sz="1800"/>
          </a:p>
          <a:p>
            <a:pPr lvl="1">
              <a:lnSpc>
                <a:spcPct val="80000"/>
              </a:lnSpc>
            </a:pPr>
            <a:r>
              <a:rPr lang="hu-HU" sz="1800"/>
              <a:t>a 40..100dB –es tartományban  0,2..0,5dB hangintenzitás változás</a:t>
            </a:r>
          </a:p>
          <a:p>
            <a:pPr lvl="1">
              <a:lnSpc>
                <a:spcPct val="80000"/>
              </a:lnSpc>
            </a:pPr>
            <a:endParaRPr lang="hu-HU" sz="1800"/>
          </a:p>
          <a:p>
            <a:pPr lvl="1">
              <a:lnSpc>
                <a:spcPct val="80000"/>
              </a:lnSpc>
            </a:pPr>
            <a:r>
              <a:rPr lang="hu-HU" sz="1800"/>
              <a:t>és a 400..7000 Hz-es tartományban 0,3% frekvencia változás</a:t>
            </a:r>
          </a:p>
          <a:p>
            <a:pPr lvl="2">
              <a:lnSpc>
                <a:spcPct val="80000"/>
              </a:lnSpc>
            </a:pPr>
            <a:endParaRPr lang="hu-HU" sz="1800"/>
          </a:p>
          <a:p>
            <a:pPr>
              <a:lnSpc>
                <a:spcPct val="80000"/>
              </a:lnSpc>
            </a:pPr>
            <a:endParaRPr lang="hu-HU" sz="180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hu-HU" sz="18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hu-HU" sz="1200"/>
              <a:t>	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hu-HU" sz="1200"/>
              <a:t>	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hu-H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378E-9DC1-42D9-A40C-DF6451B3F7E7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5FAD2-7E1C-4E19-A43F-6D45499A3965}" type="slidenum">
              <a:rPr lang="hu-HU"/>
              <a:pPr/>
              <a:t>11</a:t>
            </a:fld>
            <a:endParaRPr lang="hu-HU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hangérzet jellemzői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8569325" cy="431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sz="1400"/>
              <a:t>Az egyenlő hangosság görbéi (izofon görbék)</a:t>
            </a:r>
            <a:endParaRPr lang="hu-HU" sz="1400" i="1"/>
          </a:p>
          <a:p>
            <a:endParaRPr lang="hu-HU" sz="1400"/>
          </a:p>
        </p:txBody>
      </p:sp>
      <p:pic>
        <p:nvPicPr>
          <p:cNvPr id="14343" name="Picture 7" descr="FLETCH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484313"/>
            <a:ext cx="7875587" cy="4254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992C-EE34-4B43-8E2B-04054D516387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F46CDF-F246-4021-B8F5-185C803FF474}" type="slidenum">
              <a:rPr lang="hu-HU"/>
              <a:pPr/>
              <a:t>12</a:t>
            </a:fld>
            <a:endParaRPr lang="hu-HU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Az újabb kutatások eredménye</a:t>
            </a:r>
          </a:p>
        </p:txBody>
      </p:sp>
      <p:pic>
        <p:nvPicPr>
          <p:cNvPr id="25607" name="Picture 7" descr="ROB_D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981075"/>
            <a:ext cx="5710238" cy="5111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8E97-FDBB-4C71-883A-F7B284055FE3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11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1A58F4-02E8-4CF4-8223-3D49D1840541}" type="slidenum">
              <a:rPr lang="hu-HU"/>
              <a:pPr/>
              <a:t>13</a:t>
            </a:fld>
            <a:endParaRPr lang="hu-HU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22313" y="5486400"/>
            <a:ext cx="7507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 b="1">
                <a:solidFill>
                  <a:schemeClr val="tx2"/>
                </a:solidFill>
                <a:latin typeface="Times New Roman" pitchFamily="18" charset="0"/>
              </a:rPr>
              <a:t>1000 Hz-es</a:t>
            </a:r>
            <a:r>
              <a:rPr lang="hu-HU">
                <a:latin typeface="Times New Roman" pitchFamily="18" charset="0"/>
              </a:rPr>
              <a:t> hangok (referencia frekvencia) esetén:</a:t>
            </a:r>
          </a:p>
          <a:p>
            <a:pPr algn="ctr" eaLnBrk="1" hangingPunct="1"/>
            <a:r>
              <a:rPr lang="hu-HU">
                <a:latin typeface="Times New Roman" pitchFamily="18" charset="0"/>
              </a:rPr>
              <a:t>Hangosság (phon) = Intenzitásszint (dB)</a:t>
            </a:r>
            <a:endParaRPr lang="hu-HU" i="1" baseline="30000">
              <a:latin typeface="Times New Roman" pitchFamily="18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81025" y="990600"/>
            <a:ext cx="7953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 b="1">
                <a:latin typeface="Times New Roman" pitchFamily="18" charset="0"/>
              </a:rPr>
              <a:t>6. Hangosság</a:t>
            </a:r>
            <a:r>
              <a:rPr lang="hu-HU">
                <a:latin typeface="Times New Roman" pitchFamily="18" charset="0"/>
              </a:rPr>
              <a:t> (</a:t>
            </a:r>
            <a:r>
              <a:rPr lang="hu-HU" i="1">
                <a:latin typeface="Times New Roman" pitchFamily="18" charset="0"/>
              </a:rPr>
              <a:t>H</a:t>
            </a:r>
            <a:r>
              <a:rPr lang="hu-HU">
                <a:latin typeface="Times New Roman" pitchFamily="18" charset="0"/>
              </a:rPr>
              <a:t>, phon vagy son)</a:t>
            </a:r>
          </a:p>
          <a:p>
            <a:pPr eaLnBrk="1" hangingPunct="1"/>
            <a:endParaRPr lang="hu-HU" i="1" baseline="30000">
              <a:latin typeface="Times New Roman" pitchFamily="18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tx2"/>
                </a:solidFill>
                <a:latin typeface="Tahoma" pitchFamily="34" charset="0"/>
              </a:rPr>
              <a:t>A hangérzet jellemzői</a:t>
            </a:r>
            <a:endParaRPr lang="en-US" sz="28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219200" y="1524000"/>
            <a:ext cx="32004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hu-HU" i="1">
                <a:latin typeface="Times New Roman" pitchFamily="18" charset="0"/>
              </a:rPr>
              <a:t>Hangintenzitás</a:t>
            </a:r>
          </a:p>
          <a:p>
            <a:pPr algn="ctr" eaLnBrk="1" hangingPunct="1"/>
            <a:r>
              <a:rPr lang="hu-HU">
                <a:latin typeface="Times New Roman" pitchFamily="18" charset="0"/>
              </a:rPr>
              <a:t>Objektív hangerősség</a:t>
            </a:r>
          </a:p>
          <a:p>
            <a:pPr algn="ctr" eaLnBrk="1" hangingPunct="1"/>
            <a:r>
              <a:rPr lang="hu-HU" b="1">
                <a:latin typeface="Times New Roman" pitchFamily="18" charset="0"/>
              </a:rPr>
              <a:t>Az inger erőssége</a:t>
            </a:r>
            <a:endParaRPr lang="hu-HU" b="1" i="1" baseline="30000">
              <a:latin typeface="Times New Roman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648200" y="1524000"/>
            <a:ext cx="32004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hu-HU" i="1">
                <a:latin typeface="Times New Roman" pitchFamily="18" charset="0"/>
              </a:rPr>
              <a:t>Hangosság</a:t>
            </a:r>
          </a:p>
          <a:p>
            <a:pPr algn="ctr" eaLnBrk="1" hangingPunct="1"/>
            <a:r>
              <a:rPr lang="hu-HU">
                <a:latin typeface="Times New Roman" pitchFamily="18" charset="0"/>
              </a:rPr>
              <a:t>Szubjektív hangerősség</a:t>
            </a:r>
          </a:p>
          <a:p>
            <a:pPr algn="ctr" eaLnBrk="1" hangingPunct="1"/>
            <a:r>
              <a:rPr lang="hu-HU" b="1">
                <a:latin typeface="Times New Roman" pitchFamily="18" charset="0"/>
              </a:rPr>
              <a:t>Az érzet erőssége</a:t>
            </a:r>
            <a:endParaRPr lang="hu-HU" b="1" i="1" baseline="30000">
              <a:latin typeface="Times New Roman" pitchFamily="18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4213" y="2924175"/>
            <a:ext cx="7953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>
                <a:latin typeface="Times New Roman" pitchFamily="18" charset="0"/>
              </a:rPr>
              <a:t>Ha egy tetszőleges frekvenciájú hang a hallás alapján megítélve éppolyan hangos mint egy </a:t>
            </a:r>
            <a:r>
              <a:rPr lang="hu-HU" i="1">
                <a:latin typeface="Times New Roman" pitchFamily="18" charset="0"/>
              </a:rPr>
              <a:t>I</a:t>
            </a:r>
            <a:r>
              <a:rPr lang="hu-HU">
                <a:latin typeface="Times New Roman" pitchFamily="18" charset="0"/>
              </a:rPr>
              <a:t> intenzitású 1000 Hz-es hang, akkor a hang </a:t>
            </a:r>
            <a:r>
              <a:rPr lang="hu-HU" i="1">
                <a:latin typeface="Times New Roman" pitchFamily="18" charset="0"/>
              </a:rPr>
              <a:t>hangossága</a:t>
            </a:r>
            <a:r>
              <a:rPr lang="hu-HU">
                <a:latin typeface="Times New Roman" pitchFamily="18" charset="0"/>
              </a:rPr>
              <a:t>:</a:t>
            </a:r>
            <a:endParaRPr lang="hu-HU" i="1" baseline="30000">
              <a:latin typeface="Times New Roman" pitchFamily="18" charset="0"/>
            </a:endParaRPr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>
            <p:ph/>
          </p:nvPr>
        </p:nvGraphicFramePr>
        <p:xfrm>
          <a:off x="2862263" y="4279900"/>
          <a:ext cx="1984375" cy="1025525"/>
        </p:xfrm>
        <a:graphic>
          <a:graphicData uri="http://schemas.openxmlformats.org/presentationml/2006/ole">
            <p:oleObj spid="_x0000_s35848" name="Egyenlet" r:id="rId3" imgW="825480" imgH="431640" progId="Equation.3">
              <p:embed/>
            </p:oleObj>
          </a:graphicData>
        </a:graphic>
      </p:graphicFrame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859338" y="4581525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>
                <a:latin typeface="Times New Roman" pitchFamily="18" charset="0"/>
              </a:rPr>
              <a:t>(phon)</a:t>
            </a:r>
            <a:endParaRPr lang="hu-HU" i="1" baseline="30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274F-22AD-4AAD-8F2C-3236601B872D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B8DC2D-0D3E-4A91-8BC5-7B068E00A4A9}" type="slidenum">
              <a:rPr lang="hu-HU"/>
              <a:pPr/>
              <a:t>14</a:t>
            </a:fld>
            <a:endParaRPr lang="hu-HU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11188" y="1844675"/>
            <a:ext cx="4176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>
                <a:latin typeface="Times New Roman" pitchFamily="18" charset="0"/>
              </a:rPr>
              <a:t>A hangosságérzetet jobban leírja a </a:t>
            </a:r>
            <a:r>
              <a:rPr lang="hu-HU" i="1">
                <a:latin typeface="Times New Roman" pitchFamily="18" charset="0"/>
              </a:rPr>
              <a:t>son</a:t>
            </a:r>
            <a:r>
              <a:rPr lang="hu-HU">
                <a:latin typeface="Times New Roman" pitchFamily="18" charset="0"/>
              </a:rPr>
              <a:t> skála:</a:t>
            </a:r>
            <a:endParaRPr lang="hu-HU" i="1" baseline="30000">
              <a:latin typeface="Times New Roman" pitchFamily="18" charset="0"/>
            </a:endParaRPr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576262"/>
          </a:xfrm>
        </p:spPr>
        <p:txBody>
          <a:bodyPr/>
          <a:lstStyle/>
          <a:p>
            <a:r>
              <a:rPr lang="hu-HU" sz="2800" b="0"/>
              <a:t>A hangérzet jellemzői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331913" y="2781300"/>
          <a:ext cx="1944687" cy="1009650"/>
        </p:xfrm>
        <a:graphic>
          <a:graphicData uri="http://schemas.openxmlformats.org/presentationml/2006/ole">
            <p:oleObj spid="_x0000_s37892" name="Egyenlet" r:id="rId3" imgW="977760" imgH="507960" progId="Equation.3">
              <p:embed/>
            </p:oleObj>
          </a:graphicData>
        </a:graphic>
      </p:graphicFrame>
      <p:pic>
        <p:nvPicPr>
          <p:cNvPr id="37894" name="Picture 6" descr="phons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4508500"/>
            <a:ext cx="5113337" cy="1211263"/>
          </a:xfrm>
          <a:noFill/>
          <a:ln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635375" y="2997200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>
                <a:latin typeface="Times New Roman" pitchFamily="18" charset="0"/>
              </a:rPr>
              <a:t>(son)</a:t>
            </a:r>
            <a:endParaRPr lang="hu-HU" i="1" baseline="30000">
              <a:latin typeface="Times New Roman" pitchFamily="18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39750" y="981075"/>
            <a:ext cx="4895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>
                <a:latin typeface="Times New Roman" pitchFamily="18" charset="0"/>
              </a:rPr>
              <a:t>A </a:t>
            </a:r>
            <a:r>
              <a:rPr lang="hu-HU" i="1">
                <a:latin typeface="Times New Roman" pitchFamily="18" charset="0"/>
              </a:rPr>
              <a:t>phon </a:t>
            </a:r>
            <a:r>
              <a:rPr lang="hu-HU">
                <a:latin typeface="Times New Roman" pitchFamily="18" charset="0"/>
              </a:rPr>
              <a:t>meghatározása a </a:t>
            </a:r>
            <a:r>
              <a:rPr lang="hu-HU" i="1">
                <a:latin typeface="Times New Roman" pitchFamily="18" charset="0"/>
              </a:rPr>
              <a:t>Weber-Fechner törvényre</a:t>
            </a:r>
            <a:r>
              <a:rPr lang="hu-HU">
                <a:latin typeface="Times New Roman" pitchFamily="18" charset="0"/>
              </a:rPr>
              <a:t> épül.</a:t>
            </a:r>
            <a:endParaRPr lang="hu-HU" i="1" baseline="30000">
              <a:latin typeface="Times New Roman" pitchFamily="18" charset="0"/>
            </a:endParaRPr>
          </a:p>
        </p:txBody>
      </p:sp>
      <p:pic>
        <p:nvPicPr>
          <p:cNvPr id="37896" name="Picture 8" descr="PHO_S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580063" y="692150"/>
            <a:ext cx="3141662" cy="5327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3F97-6C2A-420F-AE64-D25706F90E5F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CE5E55-524C-4C44-B270-B96BDCB3C240}" type="slidenum">
              <a:rPr lang="hu-HU"/>
              <a:pPr/>
              <a:t>15</a:t>
            </a:fld>
            <a:endParaRPr lang="hu-HU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tx2"/>
                </a:solidFill>
                <a:latin typeface="Tahoma" pitchFamily="34" charset="0"/>
              </a:rPr>
              <a:t>A fül szerkezete</a:t>
            </a:r>
            <a:endParaRPr lang="en-US" sz="28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38915" name="Picture 3" descr="ful3res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052513"/>
            <a:ext cx="5257800" cy="3470275"/>
          </a:xfrm>
          <a:prstGeom prst="rect">
            <a:avLst/>
          </a:prstGeom>
          <a:noFill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258888" y="4868863"/>
            <a:ext cx="72342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hu-HU" b="1">
                <a:latin typeface="Times New Roman" pitchFamily="18" charset="0"/>
              </a:rPr>
              <a:t>Külső fül</a:t>
            </a:r>
            <a:r>
              <a:rPr lang="hu-HU">
                <a:latin typeface="Times New Roman" pitchFamily="18" charset="0"/>
              </a:rPr>
              <a:t> 	= 	„hanggyűjtő”</a:t>
            </a:r>
          </a:p>
          <a:p>
            <a:pPr eaLnBrk="1" hangingPunct="1">
              <a:spcBef>
                <a:spcPct val="30000"/>
              </a:spcBef>
            </a:pPr>
            <a:r>
              <a:rPr lang="hu-HU" b="1">
                <a:latin typeface="Times New Roman" pitchFamily="18" charset="0"/>
              </a:rPr>
              <a:t>Középfül </a:t>
            </a:r>
            <a:r>
              <a:rPr lang="hu-HU" i="1">
                <a:latin typeface="Times New Roman" pitchFamily="18" charset="0"/>
              </a:rPr>
              <a:t>	</a:t>
            </a:r>
            <a:r>
              <a:rPr lang="hu-HU">
                <a:latin typeface="Times New Roman" pitchFamily="18" charset="0"/>
              </a:rPr>
              <a:t>= 	mechanikai erősítő</a:t>
            </a:r>
          </a:p>
          <a:p>
            <a:pPr eaLnBrk="1" hangingPunct="1">
              <a:spcBef>
                <a:spcPct val="30000"/>
              </a:spcBef>
            </a:pPr>
            <a:r>
              <a:rPr lang="hu-HU" b="1">
                <a:latin typeface="Times New Roman" pitchFamily="18" charset="0"/>
              </a:rPr>
              <a:t>Belső fül </a:t>
            </a:r>
            <a:r>
              <a:rPr lang="hu-HU" i="1">
                <a:latin typeface="Times New Roman" pitchFamily="18" charset="0"/>
              </a:rPr>
              <a:t>	</a:t>
            </a:r>
            <a:r>
              <a:rPr lang="hu-HU">
                <a:latin typeface="Times New Roman" pitchFamily="18" charset="0"/>
              </a:rPr>
              <a:t>= 	érzékelő</a:t>
            </a:r>
            <a:endParaRPr lang="hu-HU" i="1" baseline="30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455F-BA52-42BD-9A18-EDCDD6B679D3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015CBE-567F-44A4-B24E-E74EF6C00CAA}" type="slidenum">
              <a:rPr lang="hu-HU"/>
              <a:pPr/>
              <a:t>16</a:t>
            </a:fld>
            <a:endParaRPr lang="hu-HU"/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4762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tx2"/>
                </a:solidFill>
                <a:latin typeface="Tahoma" pitchFamily="34" charset="0"/>
              </a:rPr>
              <a:t>A külső fül</a:t>
            </a:r>
            <a:endParaRPr lang="en-US" sz="28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42988" y="1341438"/>
            <a:ext cx="72342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 b="1">
                <a:latin typeface="Times New Roman" pitchFamily="18" charset="0"/>
              </a:rPr>
              <a:t>Fülkagyló</a:t>
            </a:r>
          </a:p>
          <a:p>
            <a:pPr eaLnBrk="1" hangingPunct="1"/>
            <a:r>
              <a:rPr lang="hu-HU">
                <a:latin typeface="Times New Roman" pitchFamily="18" charset="0"/>
              </a:rPr>
              <a:t>A hangot a hallójáratba tereli.</a:t>
            </a:r>
          </a:p>
          <a:p>
            <a:pPr eaLnBrk="1" hangingPunct="1"/>
            <a:endParaRPr lang="hu-HU">
              <a:latin typeface="Times New Roman" pitchFamily="18" charset="0"/>
            </a:endParaRPr>
          </a:p>
          <a:p>
            <a:pPr eaLnBrk="1" hangingPunct="1"/>
            <a:r>
              <a:rPr lang="hu-HU" b="1">
                <a:latin typeface="Times New Roman" pitchFamily="18" charset="0"/>
              </a:rPr>
              <a:t>Hallójárat</a:t>
            </a:r>
          </a:p>
          <a:p>
            <a:pPr eaLnBrk="1" hangingPunct="1"/>
            <a:r>
              <a:rPr lang="hu-HU">
                <a:latin typeface="Times New Roman" pitchFamily="18" charset="0"/>
              </a:rPr>
              <a:t>Visszaveri és a dobhártya felé tereli a hanghullámokat. Adott tartományt (2000-5000 Hz) hatékonyabban továbbít.</a:t>
            </a:r>
          </a:p>
          <a:p>
            <a:pPr eaLnBrk="1" hangingPunct="1"/>
            <a:endParaRPr lang="hu-HU">
              <a:latin typeface="Times New Roman" pitchFamily="18" charset="0"/>
            </a:endParaRPr>
          </a:p>
          <a:p>
            <a:pPr eaLnBrk="1" hangingPunct="1"/>
            <a:r>
              <a:rPr lang="hu-HU" b="1">
                <a:latin typeface="Times New Roman" pitchFamily="18" charset="0"/>
              </a:rPr>
              <a:t>Dobhártya</a:t>
            </a:r>
          </a:p>
          <a:p>
            <a:pPr eaLnBrk="1" hangingPunct="1"/>
            <a:r>
              <a:rPr lang="hu-HU">
                <a:latin typeface="Times New Roman" pitchFamily="18" charset="0"/>
              </a:rPr>
              <a:t>A hang által rezgésbe jön.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8367-26F3-4FCF-87EE-7F8C33921919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F34632-0981-469B-AF2A-3EC14D63E38E}" type="slidenum">
              <a:rPr lang="hu-HU"/>
              <a:pPr/>
              <a:t>17</a:t>
            </a:fld>
            <a:endParaRPr lang="hu-HU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22313" y="836613"/>
            <a:ext cx="72342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 b="1">
                <a:latin typeface="Times New Roman" pitchFamily="18" charset="0"/>
              </a:rPr>
              <a:t>Hallócsontocskák</a:t>
            </a:r>
            <a:r>
              <a:rPr lang="hu-HU">
                <a:latin typeface="Times New Roman" pitchFamily="18" charset="0"/>
              </a:rPr>
              <a:t> (kalapács, üllő, kengyel)</a:t>
            </a:r>
          </a:p>
          <a:p>
            <a:pPr eaLnBrk="1" hangingPunct="1"/>
            <a:r>
              <a:rPr lang="hu-HU">
                <a:latin typeface="Times New Roman" pitchFamily="18" charset="0"/>
              </a:rPr>
              <a:t>A dobhártya rezgését felerősítik, és átviszik az ovális ablakra.</a:t>
            </a:r>
          </a:p>
          <a:p>
            <a:pPr eaLnBrk="1" hangingPunct="1"/>
            <a:r>
              <a:rPr lang="hu-HU" i="1">
                <a:latin typeface="Times New Roman" pitchFamily="18" charset="0"/>
              </a:rPr>
              <a:t>Erősítés:</a:t>
            </a:r>
          </a:p>
          <a:p>
            <a:pPr eaLnBrk="1" hangingPunct="1"/>
            <a:r>
              <a:rPr lang="hu-HU">
                <a:latin typeface="Times New Roman" pitchFamily="18" charset="0"/>
              </a:rPr>
              <a:t>kisebb felületre koncentrált rezgések: 17 </a:t>
            </a:r>
            <a:r>
              <a:rPr lang="hu-HU">
                <a:latin typeface="Times New Roman" pitchFamily="18" charset="0"/>
                <a:sym typeface="Symbol" pitchFamily="18" charset="2"/>
              </a:rPr>
              <a:t></a:t>
            </a:r>
            <a:endParaRPr lang="hu-HU">
              <a:latin typeface="Times New Roman" pitchFamily="18" charset="0"/>
            </a:endParaRPr>
          </a:p>
          <a:p>
            <a:pPr eaLnBrk="1" hangingPunct="1"/>
            <a:r>
              <a:rPr lang="hu-HU">
                <a:latin typeface="Times New Roman" pitchFamily="18" charset="0"/>
              </a:rPr>
              <a:t>emelőszerű működés: 1,3 </a:t>
            </a:r>
            <a:r>
              <a:rPr lang="hu-HU">
                <a:latin typeface="Times New Roman" pitchFamily="18" charset="0"/>
                <a:sym typeface="Symbol" pitchFamily="18" charset="2"/>
              </a:rPr>
              <a:t></a:t>
            </a:r>
            <a:endParaRPr lang="hu-HU" b="1">
              <a:latin typeface="Times New Roman" pitchFamily="18" charset="0"/>
            </a:endParaRPr>
          </a:p>
          <a:p>
            <a:pPr eaLnBrk="1" hangingPunct="1"/>
            <a:r>
              <a:rPr lang="hu-HU">
                <a:latin typeface="Times New Roman" pitchFamily="18" charset="0"/>
              </a:rPr>
              <a:t>Összesen kb. 22</a:t>
            </a:r>
            <a:r>
              <a:rPr lang="hu-HU">
                <a:latin typeface="Times New Roman" pitchFamily="18" charset="0"/>
                <a:sym typeface="Symbol" pitchFamily="18" charset="2"/>
              </a:rPr>
              <a:t> nyomásnövekedés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tx2"/>
                </a:solidFill>
                <a:latin typeface="Tahoma" pitchFamily="34" charset="0"/>
              </a:rPr>
              <a:t>A középfül</a:t>
            </a:r>
            <a:endParaRPr lang="en-US" sz="28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40964" name="Picture 4" descr="csonto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3860800"/>
            <a:ext cx="2960688" cy="2787650"/>
          </a:xfrm>
          <a:noFill/>
          <a:ln/>
        </p:spPr>
      </p:pic>
      <p:pic>
        <p:nvPicPr>
          <p:cNvPr id="40965" name="Picture 5" descr="kengyelm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133600"/>
            <a:ext cx="2089150" cy="1614488"/>
          </a:xfrm>
          <a:prstGeom prst="rect">
            <a:avLst/>
          </a:prstGeom>
          <a:noFill/>
        </p:spPr>
      </p:pic>
      <p:pic>
        <p:nvPicPr>
          <p:cNvPr id="40966" name="Picture 6" descr="fulmodell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565525"/>
            <a:ext cx="4859338" cy="3292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B960-1463-4813-8710-355D3F2836D5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7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FF3AD5-7738-4A54-A4E4-D2A06C0F5D4F}" type="slidenum">
              <a:rPr lang="hu-HU"/>
              <a:pPr/>
              <a:t>18</a:t>
            </a:fld>
            <a:endParaRPr lang="hu-HU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tx2"/>
                </a:solidFill>
                <a:latin typeface="Tahoma" pitchFamily="34" charset="0"/>
              </a:rPr>
              <a:t>A belső fül</a:t>
            </a:r>
            <a:endParaRPr lang="en-US" sz="28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722313" y="981075"/>
            <a:ext cx="72342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 b="1">
                <a:latin typeface="Times New Roman" pitchFamily="18" charset="0"/>
              </a:rPr>
              <a:t>Csiga (cochlea)</a:t>
            </a:r>
          </a:p>
          <a:p>
            <a:pPr eaLnBrk="1" hangingPunct="1"/>
            <a:r>
              <a:rPr lang="hu-HU">
                <a:latin typeface="Times New Roman" pitchFamily="18" charset="0"/>
              </a:rPr>
              <a:t>2,5 menetű, 35 mm hosszú folyadékkal teli csatorna.</a:t>
            </a:r>
          </a:p>
          <a:p>
            <a:pPr eaLnBrk="1" hangingPunct="1"/>
            <a:r>
              <a:rPr lang="hu-HU">
                <a:latin typeface="Times New Roman" pitchFamily="18" charset="0"/>
              </a:rPr>
              <a:t>Hosszában a részben csontos, részben hártyaszerű fal, az </a:t>
            </a:r>
            <a:r>
              <a:rPr lang="hu-HU" i="1">
                <a:latin typeface="Times New Roman" pitchFamily="18" charset="0"/>
              </a:rPr>
              <a:t>alaphártya</a:t>
            </a:r>
            <a:r>
              <a:rPr lang="hu-HU">
                <a:latin typeface="Times New Roman" pitchFamily="18" charset="0"/>
              </a:rPr>
              <a:t> (bazilár membrán) osztja ketté.</a:t>
            </a:r>
          </a:p>
        </p:txBody>
      </p:sp>
      <p:pic>
        <p:nvPicPr>
          <p:cNvPr id="41988" name="Picture 4" descr="csig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9425" y="2401888"/>
            <a:ext cx="3013075" cy="3059112"/>
          </a:xfrm>
          <a:noFill/>
          <a:ln/>
        </p:spPr>
      </p:pic>
      <p:pic>
        <p:nvPicPr>
          <p:cNvPr id="41989" name="Picture 5" descr="fulmod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5538" y="2811463"/>
            <a:ext cx="4938712" cy="3363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BA61-E10F-495E-9ABA-E38F04D76239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8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522131-CC72-4A3C-AF35-3CE326419941}" type="slidenum">
              <a:rPr lang="hu-HU"/>
              <a:pPr/>
              <a:t>19</a:t>
            </a:fld>
            <a:endParaRPr lang="hu-HU"/>
          </a:p>
        </p:txBody>
      </p:sp>
      <p:pic>
        <p:nvPicPr>
          <p:cNvPr id="43010" name="Picture 2" descr="hullam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9613"/>
            <a:ext cx="6011863" cy="4878387"/>
          </a:xfrm>
          <a:prstGeom prst="rect">
            <a:avLst/>
          </a:prstGeo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076825" y="2060575"/>
            <a:ext cx="4067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accent2"/>
                </a:solidFill>
                <a:latin typeface="Tahoma" pitchFamily="34" charset="0"/>
              </a:rPr>
              <a:t>A hallás mechanizmusa</a:t>
            </a:r>
            <a:endParaRPr lang="en-US" sz="280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6756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 b="1">
                <a:latin typeface="Times New Roman" pitchFamily="18" charset="0"/>
              </a:rPr>
              <a:t>A Békésy-féle elmélet</a:t>
            </a:r>
            <a:endParaRPr lang="hu-HU">
              <a:latin typeface="Times New Roman" pitchFamily="18" charset="0"/>
            </a:endParaRPr>
          </a:p>
          <a:p>
            <a:pPr eaLnBrk="1" hangingPunct="1"/>
            <a:r>
              <a:rPr lang="hu-HU">
                <a:latin typeface="Times New Roman" pitchFamily="18" charset="0"/>
              </a:rPr>
              <a:t>A perilymphaban tovahaladó </a:t>
            </a:r>
            <a:r>
              <a:rPr lang="hu-HU" i="1">
                <a:latin typeface="Times New Roman" pitchFamily="18" charset="0"/>
              </a:rPr>
              <a:t>hullám</a:t>
            </a:r>
            <a:r>
              <a:rPr lang="hu-HU">
                <a:latin typeface="Times New Roman" pitchFamily="18" charset="0"/>
              </a:rPr>
              <a:t> keletkezik.</a:t>
            </a:r>
          </a:p>
          <a:p>
            <a:pPr eaLnBrk="1" hangingPunct="1"/>
            <a:r>
              <a:rPr lang="hu-HU">
                <a:latin typeface="Times New Roman" pitchFamily="18" charset="0"/>
              </a:rPr>
              <a:t>A </a:t>
            </a:r>
            <a:r>
              <a:rPr lang="hu-HU" i="1">
                <a:latin typeface="Times New Roman" pitchFamily="18" charset="0"/>
              </a:rPr>
              <a:t>maximális amplitúdó</a:t>
            </a:r>
            <a:r>
              <a:rPr lang="hu-HU">
                <a:latin typeface="Times New Roman" pitchFamily="18" charset="0"/>
              </a:rPr>
              <a:t> helye a kiváltó rezgés, azaz a hang </a:t>
            </a:r>
            <a:r>
              <a:rPr lang="hu-HU" i="1">
                <a:latin typeface="Times New Roman" pitchFamily="18" charset="0"/>
              </a:rPr>
              <a:t>frekvenciájától</a:t>
            </a:r>
            <a:r>
              <a:rPr lang="hu-HU">
                <a:latin typeface="Times New Roman" pitchFamily="18" charset="0"/>
              </a:rPr>
              <a:t> függ.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297613" y="5805488"/>
            <a:ext cx="2411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>
                <a:latin typeface="Arial Narrow" pitchFamily="34" charset="0"/>
              </a:rPr>
              <a:t>Békésy György, Nobel-díj 1961</a:t>
            </a:r>
          </a:p>
        </p:txBody>
      </p:sp>
      <p:pic>
        <p:nvPicPr>
          <p:cNvPr id="43014" name="Picture 6" descr="bekesy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688" y="3141663"/>
            <a:ext cx="1992312" cy="2663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4883-ECE4-4DDB-9159-18C6022F08F0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DA5F2-4C3D-4B26-ACFC-341DB6A9718B}" type="slidenum">
              <a:rPr lang="hu-HU"/>
              <a:pPr/>
              <a:t>2</a:t>
            </a:fld>
            <a:endParaRPr lang="hu-HU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tx2"/>
                </a:solidFill>
                <a:latin typeface="Tahoma" pitchFamily="34" charset="0"/>
              </a:rPr>
              <a:t>A hang fogalma</a:t>
            </a:r>
            <a:endParaRPr lang="en-US" sz="28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00113" y="981075"/>
            <a:ext cx="7416800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hu-HU" sz="1600" i="1">
                <a:latin typeface="Times New Roman" pitchFamily="18" charset="0"/>
              </a:rPr>
              <a:t>Objektív jelenség</a:t>
            </a:r>
            <a:r>
              <a:rPr lang="hu-HU" sz="1600">
                <a:latin typeface="Times New Roman" pitchFamily="18" charset="0"/>
              </a:rPr>
              <a:t>:</a:t>
            </a:r>
          </a:p>
          <a:p>
            <a:pPr marL="914400" lvl="1" indent="-457200" eaLnBrk="1" hangingPunct="1">
              <a:spcBef>
                <a:spcPct val="50000"/>
              </a:spcBef>
            </a:pPr>
            <a:r>
              <a:rPr lang="hu-HU" sz="1600">
                <a:latin typeface="Times New Roman" pitchFamily="18" charset="0"/>
              </a:rPr>
              <a:t>		rugalmas közegben terjedő mechanikai hullám.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hu-HU" sz="1600">
                <a:latin typeface="Times New Roman" pitchFamily="18" charset="0"/>
              </a:rPr>
              <a:t>2. </a:t>
            </a:r>
            <a:r>
              <a:rPr lang="hu-HU" sz="1600" i="1">
                <a:latin typeface="Times New Roman" pitchFamily="18" charset="0"/>
              </a:rPr>
              <a:t>Élettani, lélektani fogalom</a:t>
            </a:r>
            <a:r>
              <a:rPr lang="hu-HU" sz="1600">
                <a:latin typeface="Times New Roman" pitchFamily="18" charset="0"/>
              </a:rPr>
              <a:t>:</a:t>
            </a:r>
          </a:p>
          <a:p>
            <a:pPr marL="914400" lvl="1" indent="-457200" eaLnBrk="1" hangingPunct="1">
              <a:spcBef>
                <a:spcPct val="50000"/>
              </a:spcBef>
            </a:pPr>
            <a:r>
              <a:rPr lang="hu-HU" sz="1600">
                <a:latin typeface="Times New Roman" pitchFamily="18" charset="0"/>
              </a:rPr>
              <a:t>		hangérzet.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hu-HU" sz="1600">
                <a:latin typeface="Times New Roman" pitchFamily="18" charset="0"/>
              </a:rPr>
              <a:t>3. </a:t>
            </a:r>
            <a:r>
              <a:rPr lang="hu-HU" sz="1600" i="1">
                <a:latin typeface="Times New Roman" pitchFamily="18" charset="0"/>
              </a:rPr>
              <a:t>A hangforrás jellemzői: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hu-HU" sz="1600" i="1">
                <a:latin typeface="Times New Roman" pitchFamily="18" charset="0"/>
              </a:rPr>
              <a:t>			kiterjedés,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hu-HU" sz="1600" i="1">
                <a:latin typeface="Times New Roman" pitchFamily="18" charset="0"/>
              </a:rPr>
              <a:t>			irány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hu-HU" sz="1600" i="1">
                <a:latin typeface="Times New Roman" pitchFamily="18" charset="0"/>
              </a:rPr>
              <a:t>			távolság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hu-HU" sz="1600" i="1">
                <a:latin typeface="Times New Roman" pitchFamily="18" charset="0"/>
              </a:rPr>
              <a:t>			iránykarakterisztika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hu-HU" sz="1600" i="1">
                <a:latin typeface="Times New Roman" pitchFamily="18" charset="0"/>
              </a:rPr>
              <a:t>			frekcencia spektrum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hu-HU" sz="1600" i="1">
                <a:latin typeface="Times New Roman" pitchFamily="18" charset="0"/>
              </a:rPr>
              <a:t>			sávszélesség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hu-HU" sz="1600" i="1">
                <a:latin typeface="Times New Roman" pitchFamily="18" charset="0"/>
              </a:rPr>
              <a:t>			spektrális energiaeloszlás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hu-HU" sz="1600" i="1">
                <a:latin typeface="Times New Roman" pitchFamily="18" charset="0"/>
              </a:rPr>
              <a:t>			intenzitás</a:t>
            </a:r>
          </a:p>
          <a:p>
            <a:pPr marL="457200" indent="-457200" eaLnBrk="1" hangingPunct="1">
              <a:spcBef>
                <a:spcPct val="50000"/>
              </a:spcBef>
            </a:pPr>
            <a:r>
              <a:rPr lang="hu-HU" sz="1600" i="1">
                <a:latin typeface="Times New Roman" pitchFamily="18" charset="0"/>
              </a:rPr>
              <a:t>			dinamika</a:t>
            </a:r>
          </a:p>
          <a:p>
            <a:pPr marL="457200" indent="-457200" eaLnBrk="1" hangingPunct="1">
              <a:spcBef>
                <a:spcPct val="50000"/>
              </a:spcBef>
            </a:pPr>
            <a:endParaRPr lang="hu-HU" sz="1600" i="1">
              <a:latin typeface="Times New Roman" pitchFamily="18" charset="0"/>
            </a:endParaRPr>
          </a:p>
          <a:p>
            <a:pPr marL="457200" indent="-457200" eaLnBrk="1" hangingPunct="1"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	</a:t>
            </a:r>
            <a:endParaRPr lang="en-GB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37D4-3B4A-4D3C-959F-3EE3C895FC3B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3B473-FD19-418D-A333-317F1137D6F7}" type="slidenum">
              <a:rPr lang="hu-HU"/>
              <a:pPr/>
              <a:t>20</a:t>
            </a:fld>
            <a:endParaRPr lang="hu-HU"/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tx2"/>
                </a:solidFill>
                <a:latin typeface="Tahoma" pitchFamily="34" charset="0"/>
              </a:rPr>
              <a:t>A csiga metszete</a:t>
            </a:r>
            <a:endParaRPr lang="en-US" sz="28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44035" name="Picture 3" descr="csigametszet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>
          <a:xfrm>
            <a:off x="539750" y="1052513"/>
            <a:ext cx="8208963" cy="5527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96F5D-1DAF-4B39-B445-EF1559C12860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B16C9-5335-4C82-8550-A72FFE65F60F}" type="slidenum">
              <a:rPr lang="hu-HU"/>
              <a:pPr/>
              <a:t>21</a:t>
            </a:fld>
            <a:endParaRPr lang="hu-HU"/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4048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tx2"/>
                </a:solidFill>
                <a:latin typeface="Tahoma" pitchFamily="34" charset="0"/>
              </a:rPr>
              <a:t>A Corti-féle szerv</a:t>
            </a:r>
            <a:endParaRPr lang="en-US" sz="28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45059" name="Picture 3" descr="corti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58913"/>
            <a:ext cx="8785225" cy="5219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7F20-C00D-4A94-B71F-9F23698900F5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11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89008-E810-4F43-96C9-B91BDB31A5FC}" type="slidenum">
              <a:rPr lang="hu-HU"/>
              <a:pPr/>
              <a:t>22</a:t>
            </a:fld>
            <a:endParaRPr lang="hu-HU"/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tx2"/>
                </a:solidFill>
                <a:latin typeface="Tahoma" pitchFamily="34" charset="0"/>
              </a:rPr>
              <a:t>Külső és belső szőrsejtek</a:t>
            </a:r>
            <a:endParaRPr lang="en-US" sz="28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46083" name="Picture 3" descr="haircell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989138"/>
            <a:ext cx="3671887" cy="3248025"/>
          </a:xfrm>
          <a:noFill/>
          <a:ln/>
        </p:spPr>
      </p:pic>
      <p:pic>
        <p:nvPicPr>
          <p:cNvPr id="46084" name="Picture 4" descr="ih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765175"/>
            <a:ext cx="2463800" cy="2476500"/>
          </a:xfrm>
          <a:prstGeom prst="rect">
            <a:avLst/>
          </a:prstGeom>
          <a:noFill/>
        </p:spPr>
      </p:pic>
      <p:pic>
        <p:nvPicPr>
          <p:cNvPr id="46085" name="Picture 5" descr="oh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191000"/>
            <a:ext cx="2209800" cy="26670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156325" y="3284538"/>
            <a:ext cx="2089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>
                <a:latin typeface="Arial Narrow" pitchFamily="34" charset="0"/>
              </a:rPr>
              <a:t>belső szőrsejtek</a:t>
            </a:r>
          </a:p>
          <a:p>
            <a:pPr algn="ctr" eaLnBrk="1" hangingPunct="1"/>
            <a:r>
              <a:rPr lang="hu-HU">
                <a:latin typeface="Arial Narrow" pitchFamily="34" charset="0"/>
              </a:rPr>
              <a:t>~3 500 db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292725" y="5805488"/>
            <a:ext cx="2089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>
                <a:latin typeface="Arial Narrow" pitchFamily="34" charset="0"/>
              </a:rPr>
              <a:t>külső szőrsejtek</a:t>
            </a:r>
          </a:p>
          <a:p>
            <a:pPr algn="ctr" eaLnBrk="1" hangingPunct="1"/>
            <a:r>
              <a:rPr lang="hu-HU">
                <a:latin typeface="Arial Narrow" pitchFamily="34" charset="0"/>
              </a:rPr>
              <a:t>~12-20 000 db</a:t>
            </a: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V="1">
            <a:off x="4138613" y="2133600"/>
            <a:ext cx="2017712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4138613" y="4364038"/>
            <a:ext cx="2017712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D43B-6A6D-4EFD-8FF7-F848E05C3C70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7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96DBFB-969F-499D-8F4F-AC5E3F68DA3D}" type="slidenum">
              <a:rPr lang="hu-HU"/>
              <a:pPr/>
              <a:t>23</a:t>
            </a:fld>
            <a:endParaRPr lang="hu-HU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333375"/>
            <a:ext cx="601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tx2"/>
                </a:solidFill>
                <a:latin typeface="Tahoma" pitchFamily="34" charset="0"/>
              </a:rPr>
              <a:t>A szőrsejtek mechanotranszducerek</a:t>
            </a:r>
            <a:endParaRPr lang="en-US" sz="28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47107" name="Picture 3" descr="szorsejtmukode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8" y="1268413"/>
            <a:ext cx="5795962" cy="5502275"/>
          </a:xfrm>
          <a:noFill/>
          <a:ln/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830888" y="115888"/>
            <a:ext cx="3313112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hu-HU">
                <a:latin typeface="Times New Roman" pitchFamily="18" charset="0"/>
              </a:rPr>
              <a:t>ciliumok elhajlanak</a:t>
            </a:r>
          </a:p>
          <a:p>
            <a:pPr algn="ctr" eaLnBrk="1" hangingPunct="1"/>
            <a:r>
              <a:rPr lang="hu-HU">
                <a:latin typeface="Times New Roman" pitchFamily="18" charset="0"/>
                <a:sym typeface="Symbol" pitchFamily="18" charset="2"/>
              </a:rPr>
              <a:t></a:t>
            </a:r>
            <a:endParaRPr lang="hu-HU">
              <a:latin typeface="Times New Roman" pitchFamily="18" charset="0"/>
            </a:endParaRPr>
          </a:p>
          <a:p>
            <a:pPr algn="ctr" eaLnBrk="1" hangingPunct="1"/>
            <a:endParaRPr lang="hu-HU">
              <a:latin typeface="Times New Roman" pitchFamily="18" charset="0"/>
            </a:endParaRPr>
          </a:p>
          <a:p>
            <a:pPr algn="ctr" eaLnBrk="1" hangingPunct="1"/>
            <a:endParaRPr lang="hu-HU">
              <a:latin typeface="Times New Roman" pitchFamily="18" charset="0"/>
            </a:endParaRPr>
          </a:p>
          <a:p>
            <a:pPr algn="ctr" eaLnBrk="1" hangingPunct="1"/>
            <a:endParaRPr lang="hu-HU">
              <a:latin typeface="Times New Roman" pitchFamily="18" charset="0"/>
            </a:endParaRPr>
          </a:p>
          <a:p>
            <a:pPr algn="ctr" eaLnBrk="1" hangingPunct="1"/>
            <a:endParaRPr lang="hu-HU">
              <a:latin typeface="Times New Roman" pitchFamily="18" charset="0"/>
            </a:endParaRPr>
          </a:p>
          <a:p>
            <a:pPr algn="ctr" eaLnBrk="1" hangingPunct="1"/>
            <a:endParaRPr lang="hu-HU">
              <a:latin typeface="Times New Roman" pitchFamily="18" charset="0"/>
            </a:endParaRPr>
          </a:p>
          <a:p>
            <a:pPr algn="ctr" eaLnBrk="1" hangingPunct="1"/>
            <a:r>
              <a:rPr lang="hu-HU">
                <a:latin typeface="Times New Roman" pitchFamily="18" charset="0"/>
              </a:rPr>
              <a:t>csatornák nyitnak,</a:t>
            </a:r>
          </a:p>
          <a:p>
            <a:pPr algn="ctr" eaLnBrk="1" hangingPunct="1"/>
            <a:r>
              <a:rPr lang="hu-HU">
                <a:latin typeface="Times New Roman" pitchFamily="18" charset="0"/>
                <a:sym typeface="Symbol" pitchFamily="18" charset="2"/>
              </a:rPr>
              <a:t>K+ beáramlik</a:t>
            </a:r>
          </a:p>
          <a:p>
            <a:pPr algn="ctr" eaLnBrk="1" hangingPunct="1"/>
            <a:r>
              <a:rPr lang="hu-HU">
                <a:latin typeface="Times New Roman" pitchFamily="18" charset="0"/>
                <a:sym typeface="Symbol" pitchFamily="18" charset="2"/>
              </a:rPr>
              <a:t></a:t>
            </a:r>
          </a:p>
          <a:p>
            <a:pPr algn="ctr" eaLnBrk="1" hangingPunct="1"/>
            <a:r>
              <a:rPr lang="hu-HU">
                <a:latin typeface="Times New Roman" pitchFamily="18" charset="0"/>
                <a:sym typeface="Symbol" pitchFamily="18" charset="2"/>
              </a:rPr>
              <a:t>depolarizáció</a:t>
            </a:r>
          </a:p>
          <a:p>
            <a:pPr algn="ctr" eaLnBrk="1" hangingPunct="1"/>
            <a:r>
              <a:rPr lang="hu-HU">
                <a:latin typeface="Times New Roman" pitchFamily="18" charset="0"/>
                <a:sym typeface="Symbol" pitchFamily="18" charset="2"/>
              </a:rPr>
              <a:t></a:t>
            </a:r>
          </a:p>
          <a:p>
            <a:pPr algn="ctr" eaLnBrk="1" hangingPunct="1"/>
            <a:r>
              <a:rPr lang="hu-HU">
                <a:latin typeface="Times New Roman" pitchFamily="18" charset="0"/>
                <a:sym typeface="Symbol" pitchFamily="18" charset="2"/>
              </a:rPr>
              <a:t>feszültségérzékeny </a:t>
            </a:r>
          </a:p>
          <a:p>
            <a:pPr algn="ctr" eaLnBrk="1" hangingPunct="1"/>
            <a:r>
              <a:rPr lang="hu-HU">
                <a:latin typeface="Times New Roman" pitchFamily="18" charset="0"/>
                <a:sym typeface="Symbol" pitchFamily="18" charset="2"/>
              </a:rPr>
              <a:t>Ca</a:t>
            </a:r>
            <a:r>
              <a:rPr lang="hu-HU" baseline="30000">
                <a:latin typeface="Times New Roman" pitchFamily="18" charset="0"/>
                <a:sym typeface="Symbol" pitchFamily="18" charset="2"/>
              </a:rPr>
              <a:t>2+</a:t>
            </a:r>
            <a:r>
              <a:rPr lang="hu-HU">
                <a:latin typeface="Times New Roman" pitchFamily="18" charset="0"/>
                <a:sym typeface="Symbol" pitchFamily="18" charset="2"/>
              </a:rPr>
              <a:t>-csatornák nyitnak,</a:t>
            </a:r>
          </a:p>
          <a:p>
            <a:pPr algn="ctr" eaLnBrk="1" hangingPunct="1"/>
            <a:r>
              <a:rPr lang="hu-HU">
                <a:latin typeface="Times New Roman" pitchFamily="18" charset="0"/>
                <a:sym typeface="Symbol" pitchFamily="18" charset="2"/>
              </a:rPr>
              <a:t>Ca</a:t>
            </a:r>
            <a:r>
              <a:rPr lang="hu-HU" baseline="30000">
                <a:latin typeface="Times New Roman" pitchFamily="18" charset="0"/>
                <a:sym typeface="Symbol" pitchFamily="18" charset="2"/>
              </a:rPr>
              <a:t>2+</a:t>
            </a:r>
            <a:r>
              <a:rPr lang="hu-HU">
                <a:latin typeface="Times New Roman" pitchFamily="18" charset="0"/>
                <a:sym typeface="Symbol" pitchFamily="18" charset="2"/>
              </a:rPr>
              <a:t> beáramlik</a:t>
            </a:r>
          </a:p>
          <a:p>
            <a:pPr algn="ctr" eaLnBrk="1" hangingPunct="1"/>
            <a:r>
              <a:rPr lang="hu-HU">
                <a:latin typeface="Times New Roman" pitchFamily="18" charset="0"/>
                <a:sym typeface="Symbol" pitchFamily="18" charset="2"/>
              </a:rPr>
              <a:t></a:t>
            </a:r>
          </a:p>
          <a:p>
            <a:pPr algn="ctr" eaLnBrk="1" hangingPunct="1"/>
            <a:r>
              <a:rPr lang="hu-HU">
                <a:latin typeface="Times New Roman" pitchFamily="18" charset="0"/>
                <a:sym typeface="Symbol" pitchFamily="18" charset="2"/>
              </a:rPr>
              <a:t>neurotranszmitter </a:t>
            </a:r>
          </a:p>
          <a:p>
            <a:pPr algn="ctr" eaLnBrk="1" hangingPunct="1"/>
            <a:r>
              <a:rPr lang="hu-HU">
                <a:latin typeface="Times New Roman" pitchFamily="18" charset="0"/>
                <a:sym typeface="Symbol" pitchFamily="18" charset="2"/>
              </a:rPr>
              <a:t>szinaptikus résbe ürül</a:t>
            </a:r>
          </a:p>
        </p:txBody>
      </p:sp>
      <p:pic>
        <p:nvPicPr>
          <p:cNvPr id="47109" name="Picture 5" descr="nyit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6538" y="836613"/>
            <a:ext cx="187325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861E-6888-4DB0-8CDB-8BC602BAB427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4ADFB-68F1-4364-A03F-CF3C5CE65A56}" type="slidenum">
              <a:rPr lang="hu-HU"/>
              <a:pPr/>
              <a:t>24</a:t>
            </a:fld>
            <a:endParaRPr lang="hu-HU"/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tx2"/>
                </a:solidFill>
                <a:latin typeface="Tahoma" pitchFamily="34" charset="0"/>
              </a:rPr>
              <a:t>A külső szőrsejtek – aktív erősítés</a:t>
            </a:r>
            <a:endParaRPr lang="en-US" sz="2800">
              <a:solidFill>
                <a:schemeClr val="tx2"/>
              </a:solidFill>
              <a:latin typeface="Tahoma" pitchFamily="34" charset="0"/>
            </a:endParaRP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0" y="2133600"/>
            <a:ext cx="2679700" cy="3429000"/>
            <a:chOff x="0" y="1104"/>
            <a:chExt cx="1688" cy="2160"/>
          </a:xfrm>
        </p:grpSpPr>
        <p:pic>
          <p:nvPicPr>
            <p:cNvPr id="48132" name="Picture 4" descr="kulsoszorsejtekmozgas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" y="1104"/>
              <a:ext cx="1592" cy="212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0" y="2976"/>
              <a:ext cx="153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pic>
        <p:nvPicPr>
          <p:cNvPr id="48134" name="Picture 6" descr="activemechan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828800"/>
            <a:ext cx="7315200" cy="3216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B422-3682-4545-B719-5037700CB82E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2BF0C1-399F-4C05-85F9-CE4BF1A805B7}" type="slidenum">
              <a:rPr lang="hu-HU"/>
              <a:pPr/>
              <a:t>25</a:t>
            </a:fld>
            <a:endParaRPr lang="hu-H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hallás fiziológiai jellemzői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7777163" cy="5111750"/>
          </a:xfrm>
        </p:spPr>
        <p:txBody>
          <a:bodyPr/>
          <a:lstStyle/>
          <a:p>
            <a:r>
              <a:rPr lang="hu-HU" sz="1400" b="1"/>
              <a:t>A hangelfedési jelenségek:</a:t>
            </a:r>
          </a:p>
          <a:p>
            <a:r>
              <a:rPr lang="hu-HU" sz="1400" b="1">
                <a:solidFill>
                  <a:schemeClr val="tx2"/>
                </a:solidFill>
              </a:rPr>
              <a:t>1. Intenzitásbeli lefedés</a:t>
            </a:r>
            <a:r>
              <a:rPr lang="hu-HU" sz="1400" b="1"/>
              <a:t>:</a:t>
            </a:r>
            <a:r>
              <a:rPr lang="hu-HU" sz="1400"/>
              <a:t> egy intenzív hangjel lefedi a frekvenciája környezetét. Ez a lefedés természetesen szintfüggő.</a:t>
            </a:r>
          </a:p>
        </p:txBody>
      </p:sp>
      <p:pic>
        <p:nvPicPr>
          <p:cNvPr id="15369" name="Picture 9" descr="FREKLEF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757363"/>
            <a:ext cx="5905500" cy="4565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F1A6-1AC9-4D84-81FF-91B83AAEDDF5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10F290-7341-4B71-AA50-4B0F387BC940}" type="slidenum">
              <a:rPr lang="hu-HU"/>
              <a:pPr/>
              <a:t>26</a:t>
            </a:fld>
            <a:endParaRPr lang="hu-H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hallás fiziológiai jellemzői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8569325" cy="1295400"/>
          </a:xfrm>
        </p:spPr>
        <p:txBody>
          <a:bodyPr/>
          <a:lstStyle/>
          <a:p>
            <a:r>
              <a:rPr lang="hu-HU" sz="1400" b="1"/>
              <a:t>A hangelfedési jelenségek:</a:t>
            </a:r>
          </a:p>
          <a:p>
            <a:r>
              <a:rPr lang="hu-HU" sz="1400" b="1">
                <a:solidFill>
                  <a:schemeClr val="tx2"/>
                </a:solidFill>
              </a:rPr>
              <a:t>2. Frekvencia lefedés:</a:t>
            </a:r>
            <a:r>
              <a:rPr lang="hu-HU" sz="1400"/>
              <a:t> </a:t>
            </a:r>
          </a:p>
          <a:p>
            <a:pPr lvl="1"/>
            <a:r>
              <a:rPr lang="hu-HU" sz="1400"/>
              <a:t>Az adott frekvenciájú hangjelek lefedik a a frekvencia környezetüket, azaz a szomszédos kisebb intenzitású jeleket érzékelhetetlenné teszik. Ez a frekvencia lefedés természetesen szintfüggő.</a:t>
            </a:r>
          </a:p>
        </p:txBody>
      </p:sp>
      <p:pic>
        <p:nvPicPr>
          <p:cNvPr id="16391" name="Picture 7" descr="Frekvencialefedé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916113"/>
            <a:ext cx="7416800" cy="41957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F803-803E-4DBA-AB58-057DE0EFBEAA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318FF-8719-41BD-8471-967B48C8139B}" type="slidenum">
              <a:rPr lang="hu-HU"/>
              <a:pPr/>
              <a:t>27</a:t>
            </a:fld>
            <a:endParaRPr lang="hu-H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hallás fiziológiai jellemzői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8640763" cy="863600"/>
          </a:xfrm>
        </p:spPr>
        <p:txBody>
          <a:bodyPr/>
          <a:lstStyle/>
          <a:p>
            <a:r>
              <a:rPr lang="hu-HU" sz="1400" b="1"/>
              <a:t>A hangelfedési jelenségek:</a:t>
            </a:r>
          </a:p>
          <a:p>
            <a:r>
              <a:rPr lang="hu-HU" sz="1400" b="1">
                <a:solidFill>
                  <a:schemeClr val="tx2"/>
                </a:solidFill>
              </a:rPr>
              <a:t>3. Időbeni lefedés: </a:t>
            </a:r>
            <a:r>
              <a:rPr lang="hu-HU" sz="1400"/>
              <a:t>A hangosabb hangok az időben előbb belépő hangokat lefedik. Hasonlóképpen a lefedés a hangosabb hangok megszünte után is fennmarad egy ideig</a:t>
            </a:r>
          </a:p>
        </p:txBody>
      </p:sp>
      <p:pic>
        <p:nvPicPr>
          <p:cNvPr id="20487" name="Picture 7" descr="IDOBENILE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844675"/>
            <a:ext cx="7704138" cy="4289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7442-8A47-4CAD-AC09-5AFDA8B407CA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CC21F7-2546-4D2F-90B8-296D475D5301}" type="slidenum">
              <a:rPr lang="hu-HU"/>
              <a:pPr/>
              <a:t>28</a:t>
            </a:fld>
            <a:endParaRPr lang="hu-HU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tényleges hallásküszöb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8569325" cy="647700"/>
          </a:xfrm>
        </p:spPr>
        <p:txBody>
          <a:bodyPr/>
          <a:lstStyle/>
          <a:p>
            <a:r>
              <a:rPr lang="hu-HU" sz="1400"/>
              <a:t>Az elfedési jelenségek hatására a hallásküszöb pillanatról pillanatra változik.</a:t>
            </a:r>
          </a:p>
          <a:p>
            <a:r>
              <a:rPr lang="hu-HU" sz="1400"/>
              <a:t>Kihasználása a hangjelek tömörítési lehetősége: </a:t>
            </a:r>
            <a:r>
              <a:rPr lang="hu-HU" sz="1400" b="1">
                <a:solidFill>
                  <a:schemeClr val="tx2"/>
                </a:solidFill>
              </a:rPr>
              <a:t>Amit nem hallunk, nem visszük át!</a:t>
            </a:r>
          </a:p>
        </p:txBody>
      </p:sp>
      <p:pic>
        <p:nvPicPr>
          <p:cNvPr id="11271" name="Picture 7" descr="EREDOH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41475"/>
            <a:ext cx="6624637" cy="4584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F4C3-C9BB-4295-9B5C-28472B4CCCDD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A27491-38E7-46C2-8E1A-BF5A452AB29F}" type="slidenum">
              <a:rPr lang="hu-HU"/>
              <a:pPr/>
              <a:t>29</a:t>
            </a:fld>
            <a:endParaRPr lang="hu-H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Érthetőség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8280400" cy="719138"/>
          </a:xfrm>
        </p:spPr>
        <p:txBody>
          <a:bodyPr/>
          <a:lstStyle/>
          <a:p>
            <a:r>
              <a:rPr lang="hu-HU" sz="1400"/>
              <a:t>Átvitel szempontjából elsődleges információtartalom: az érthetőség</a:t>
            </a:r>
          </a:p>
        </p:txBody>
      </p:sp>
      <p:pic>
        <p:nvPicPr>
          <p:cNvPr id="17415" name="Picture 7" descr="HALLHA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484313"/>
            <a:ext cx="7416800" cy="43195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A9B4-A7A8-4CAC-A5DB-F262894A84BC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D705E-0778-4F22-9A8A-323AE124ADCB}" type="slidenum">
              <a:rPr lang="hu-HU"/>
              <a:pPr/>
              <a:t>3</a:t>
            </a:fld>
            <a:endParaRPr lang="hu-HU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8461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tx2"/>
                </a:solidFill>
                <a:latin typeface="Tahoma" pitchFamily="34" charset="0"/>
              </a:rPr>
              <a:t>A hang mechanikai hullám</a:t>
            </a:r>
            <a:endParaRPr lang="en-US" sz="28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29699" name="Picture 3" descr="nyomashull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3" y="3635375"/>
            <a:ext cx="7091362" cy="1019175"/>
          </a:xfrm>
          <a:prstGeom prst="rect">
            <a:avLst/>
          </a:prstGeo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95313" y="2406650"/>
            <a:ext cx="7953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hu-HU">
                <a:latin typeface="Times New Roman" pitchFamily="18" charset="0"/>
              </a:rPr>
              <a:t>Longitudinális nyomáshullám</a:t>
            </a:r>
          </a:p>
          <a:p>
            <a:pPr algn="ctr" eaLnBrk="1" hangingPunct="1"/>
            <a:r>
              <a:rPr lang="hu-HU">
                <a:latin typeface="Times New Roman" pitchFamily="18" charset="0"/>
              </a:rPr>
              <a:t>(sűrűsödések és ritkulások tovaterjedése)</a:t>
            </a:r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A7D1-FED4-4FF5-A2ED-8ACC85E8A297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B7E9DF-D34E-4C17-8560-2DA97ECA7D45}" type="slidenum">
              <a:rPr lang="hu-HU"/>
              <a:pPr/>
              <a:t>30</a:t>
            </a:fld>
            <a:endParaRPr lang="hu-HU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Érthetőség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8569325" cy="1511300"/>
          </a:xfrm>
        </p:spPr>
        <p:txBody>
          <a:bodyPr/>
          <a:lstStyle/>
          <a:p>
            <a:r>
              <a:rPr lang="hu-HU" sz="1400"/>
              <a:t>Átvitel szempontjából elsődleges információtartalom: az érthetőség</a:t>
            </a:r>
          </a:p>
          <a:p>
            <a:r>
              <a:rPr lang="hu-HU" sz="1400"/>
              <a:t>Az érthetőség megőrzéséhez elegendő átvinni a nagyenergiájú komponenseket:</a:t>
            </a:r>
          </a:p>
          <a:p>
            <a:pPr lvl="2"/>
            <a:r>
              <a:rPr lang="hu-HU" sz="1400"/>
              <a:t>Következménye:</a:t>
            </a:r>
          </a:p>
          <a:p>
            <a:pPr lvl="3"/>
            <a:r>
              <a:rPr lang="hu-HU" b="1">
                <a:solidFill>
                  <a:schemeClr val="tx2"/>
                </a:solidFill>
              </a:rPr>
              <a:t>SÁVSZÉLESSÉG MEGTAKARÍTÁS</a:t>
            </a:r>
          </a:p>
          <a:p>
            <a:pPr lvl="3"/>
            <a:r>
              <a:rPr lang="hu-HU" b="1">
                <a:solidFill>
                  <a:schemeClr val="tx2"/>
                </a:solidFill>
              </a:rPr>
              <a:t>INFORMÁCIÓ CSÖKKENTÉS</a:t>
            </a:r>
          </a:p>
        </p:txBody>
      </p:sp>
      <p:pic>
        <p:nvPicPr>
          <p:cNvPr id="18439" name="Picture 7" descr="HANGSPEK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708275"/>
            <a:ext cx="4249738" cy="3033713"/>
          </a:xfrm>
          <a:noFill/>
          <a:ln/>
        </p:spPr>
      </p:pic>
      <p:pic>
        <p:nvPicPr>
          <p:cNvPr id="18441" name="Picture 9" descr="HANGTELJ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708275"/>
            <a:ext cx="4208462" cy="2736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2E2D-B608-4DF8-9C15-D2B5CB69A016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24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1EA896-BEEC-4622-9DD1-197703AAC495}" type="slidenum">
              <a:rPr lang="hu-HU"/>
              <a:pPr/>
              <a:t>31</a:t>
            </a:fld>
            <a:endParaRPr lang="hu-HU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ANALÓG JEL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873125"/>
            <a:ext cx="8683625" cy="2555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/>
              <a:t>Az információt hordozó jel időben változó jel: időfüggvény.</a:t>
            </a:r>
          </a:p>
          <a:p>
            <a:pPr>
              <a:lnSpc>
                <a:spcPct val="80000"/>
              </a:lnSpc>
            </a:pPr>
            <a:endParaRPr lang="hu-HU"/>
          </a:p>
          <a:p>
            <a:pPr>
              <a:lnSpc>
                <a:spcPct val="80000"/>
              </a:lnSpc>
            </a:pPr>
            <a:r>
              <a:rPr lang="hu-HU"/>
              <a:t>Az információt hordozó jel sávhatárolt </a:t>
            </a:r>
            <a:r>
              <a:rPr lang="hu-HU" b="1"/>
              <a:t>(Ez azt jelenti, hogy a jel jellemzőinek változási sebessége alulról és felülről is korlátos)</a:t>
            </a:r>
          </a:p>
          <a:p>
            <a:pPr>
              <a:lnSpc>
                <a:spcPct val="80000"/>
              </a:lnSpc>
            </a:pPr>
            <a:endParaRPr lang="hu-HU" b="1"/>
          </a:p>
          <a:p>
            <a:pPr>
              <a:lnSpc>
                <a:spcPct val="80000"/>
              </a:lnSpc>
            </a:pPr>
            <a:r>
              <a:rPr lang="hu-HU"/>
              <a:t>Analóg jel:</a:t>
            </a:r>
          </a:p>
          <a:p>
            <a:pPr lvl="1">
              <a:lnSpc>
                <a:spcPct val="80000"/>
              </a:lnSpc>
            </a:pPr>
            <a:r>
              <a:rPr lang="hu-HU" sz="1800" b="1"/>
              <a:t>A jel jellemzői (amplitúdója, illetve frekvenciája, vagy fázisa) bizonyos kijelölt alsó és felső határok között időben folytonosan változva minden értéket felvehetnek.</a:t>
            </a:r>
          </a:p>
          <a:p>
            <a:pPr lvl="1">
              <a:lnSpc>
                <a:spcPct val="80000"/>
              </a:lnSpc>
            </a:pPr>
            <a:endParaRPr lang="hu-HU" sz="1800" b="1"/>
          </a:p>
          <a:p>
            <a:pPr lvl="1">
              <a:lnSpc>
                <a:spcPct val="80000"/>
              </a:lnSpc>
            </a:pPr>
            <a:endParaRPr lang="hu-HU" sz="1400" b="1"/>
          </a:p>
          <a:p>
            <a:pPr lvl="1">
              <a:lnSpc>
                <a:spcPct val="80000"/>
              </a:lnSpc>
            </a:pPr>
            <a:endParaRPr lang="hu-HU" sz="1400" b="1"/>
          </a:p>
          <a:p>
            <a:pPr lvl="1">
              <a:lnSpc>
                <a:spcPct val="80000"/>
              </a:lnSpc>
            </a:pPr>
            <a:endParaRPr lang="hu-HU" sz="1400" b="1"/>
          </a:p>
          <a:p>
            <a:pPr lvl="1">
              <a:lnSpc>
                <a:spcPct val="80000"/>
              </a:lnSpc>
            </a:pPr>
            <a:endParaRPr lang="hu-HU" sz="1400" b="1"/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484188" y="3429000"/>
            <a:ext cx="8175625" cy="2590800"/>
            <a:chOff x="328" y="2045"/>
            <a:chExt cx="5150" cy="1632"/>
          </a:xfrm>
        </p:grpSpPr>
        <p:sp>
          <p:nvSpPr>
            <p:cNvPr id="79877" name="Line 5"/>
            <p:cNvSpPr>
              <a:spLocks noChangeShapeType="1"/>
            </p:cNvSpPr>
            <p:nvPr/>
          </p:nvSpPr>
          <p:spPr bwMode="auto">
            <a:xfrm flipH="1" flipV="1">
              <a:off x="562" y="2175"/>
              <a:ext cx="6" cy="13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9878" name="Line 6"/>
            <p:cNvSpPr>
              <a:spLocks noChangeShapeType="1"/>
            </p:cNvSpPr>
            <p:nvPr/>
          </p:nvSpPr>
          <p:spPr bwMode="auto">
            <a:xfrm rot="5400000" flipV="1">
              <a:off x="1423" y="2392"/>
              <a:ext cx="0" cy="2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9879" name="Line 7"/>
            <p:cNvSpPr>
              <a:spLocks noChangeShapeType="1"/>
            </p:cNvSpPr>
            <p:nvPr/>
          </p:nvSpPr>
          <p:spPr bwMode="auto">
            <a:xfrm>
              <a:off x="473" y="2420"/>
              <a:ext cx="1846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9880" name="Text Box 8"/>
            <p:cNvSpPr txBox="1">
              <a:spLocks noChangeArrowheads="1"/>
            </p:cNvSpPr>
            <p:nvPr/>
          </p:nvSpPr>
          <p:spPr bwMode="auto">
            <a:xfrm>
              <a:off x="2405" y="3487"/>
              <a:ext cx="2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t</a:t>
              </a:r>
            </a:p>
          </p:txBody>
        </p:sp>
        <p:sp>
          <p:nvSpPr>
            <p:cNvPr id="79881" name="Text Box 9"/>
            <p:cNvSpPr txBox="1">
              <a:spLocks noChangeArrowheads="1"/>
            </p:cNvSpPr>
            <p:nvPr/>
          </p:nvSpPr>
          <p:spPr bwMode="auto">
            <a:xfrm>
              <a:off x="543" y="2121"/>
              <a:ext cx="56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Ampl.</a:t>
              </a:r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1613" y="2271"/>
              <a:ext cx="80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Max. ampl.</a:t>
              </a:r>
            </a:p>
          </p:txBody>
        </p:sp>
        <p:sp>
          <p:nvSpPr>
            <p:cNvPr id="79883" name="Freeform 11"/>
            <p:cNvSpPr>
              <a:spLocks/>
            </p:cNvSpPr>
            <p:nvPr/>
          </p:nvSpPr>
          <p:spPr bwMode="auto">
            <a:xfrm>
              <a:off x="617" y="2391"/>
              <a:ext cx="1372" cy="936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9" y="127"/>
                </a:cxn>
                <a:cxn ang="0">
                  <a:pos x="18" y="238"/>
                </a:cxn>
                <a:cxn ang="0">
                  <a:pos x="45" y="25"/>
                </a:cxn>
                <a:cxn ang="0">
                  <a:pos x="60" y="382"/>
                </a:cxn>
                <a:cxn ang="0">
                  <a:pos x="66" y="181"/>
                </a:cxn>
                <a:cxn ang="0">
                  <a:pos x="93" y="259"/>
                </a:cxn>
                <a:cxn ang="0">
                  <a:pos x="132" y="163"/>
                </a:cxn>
                <a:cxn ang="0">
                  <a:pos x="150" y="322"/>
                </a:cxn>
                <a:cxn ang="0">
                  <a:pos x="165" y="67"/>
                </a:cxn>
                <a:cxn ang="0">
                  <a:pos x="183" y="166"/>
                </a:cxn>
                <a:cxn ang="0">
                  <a:pos x="189" y="49"/>
                </a:cxn>
                <a:cxn ang="0">
                  <a:pos x="195" y="343"/>
                </a:cxn>
                <a:cxn ang="0">
                  <a:pos x="216" y="250"/>
                </a:cxn>
                <a:cxn ang="0">
                  <a:pos x="219" y="331"/>
                </a:cxn>
                <a:cxn ang="0">
                  <a:pos x="270" y="34"/>
                </a:cxn>
                <a:cxn ang="0">
                  <a:pos x="291" y="157"/>
                </a:cxn>
                <a:cxn ang="0">
                  <a:pos x="303" y="37"/>
                </a:cxn>
                <a:cxn ang="0">
                  <a:pos x="330" y="139"/>
                </a:cxn>
                <a:cxn ang="0">
                  <a:pos x="360" y="19"/>
                </a:cxn>
                <a:cxn ang="0">
                  <a:pos x="387" y="133"/>
                </a:cxn>
                <a:cxn ang="0">
                  <a:pos x="414" y="37"/>
                </a:cxn>
                <a:cxn ang="0">
                  <a:pos x="450" y="358"/>
                </a:cxn>
                <a:cxn ang="0">
                  <a:pos x="474" y="178"/>
                </a:cxn>
                <a:cxn ang="0">
                  <a:pos x="486" y="265"/>
                </a:cxn>
                <a:cxn ang="0">
                  <a:pos x="522" y="13"/>
                </a:cxn>
                <a:cxn ang="0">
                  <a:pos x="558" y="202"/>
                </a:cxn>
              </a:cxnLst>
              <a:rect l="0" t="0" r="r" b="b"/>
              <a:pathLst>
                <a:path w="558" h="408">
                  <a:moveTo>
                    <a:pt x="0" y="283"/>
                  </a:moveTo>
                  <a:cubicBezTo>
                    <a:pt x="3" y="208"/>
                    <a:pt x="6" y="134"/>
                    <a:pt x="9" y="127"/>
                  </a:cubicBezTo>
                  <a:cubicBezTo>
                    <a:pt x="12" y="120"/>
                    <a:pt x="12" y="255"/>
                    <a:pt x="18" y="238"/>
                  </a:cubicBezTo>
                  <a:cubicBezTo>
                    <a:pt x="24" y="221"/>
                    <a:pt x="38" y="1"/>
                    <a:pt x="45" y="25"/>
                  </a:cubicBezTo>
                  <a:cubicBezTo>
                    <a:pt x="52" y="49"/>
                    <a:pt x="57" y="356"/>
                    <a:pt x="60" y="382"/>
                  </a:cubicBezTo>
                  <a:cubicBezTo>
                    <a:pt x="63" y="408"/>
                    <a:pt x="61" y="201"/>
                    <a:pt x="66" y="181"/>
                  </a:cubicBezTo>
                  <a:cubicBezTo>
                    <a:pt x="71" y="161"/>
                    <a:pt x="82" y="262"/>
                    <a:pt x="93" y="259"/>
                  </a:cubicBezTo>
                  <a:cubicBezTo>
                    <a:pt x="104" y="256"/>
                    <a:pt x="123" y="153"/>
                    <a:pt x="132" y="163"/>
                  </a:cubicBezTo>
                  <a:cubicBezTo>
                    <a:pt x="141" y="173"/>
                    <a:pt x="145" y="338"/>
                    <a:pt x="150" y="322"/>
                  </a:cubicBezTo>
                  <a:cubicBezTo>
                    <a:pt x="155" y="306"/>
                    <a:pt x="160" y="93"/>
                    <a:pt x="165" y="67"/>
                  </a:cubicBezTo>
                  <a:cubicBezTo>
                    <a:pt x="170" y="41"/>
                    <a:pt x="179" y="169"/>
                    <a:pt x="183" y="166"/>
                  </a:cubicBezTo>
                  <a:cubicBezTo>
                    <a:pt x="187" y="163"/>
                    <a:pt x="187" y="20"/>
                    <a:pt x="189" y="49"/>
                  </a:cubicBezTo>
                  <a:cubicBezTo>
                    <a:pt x="191" y="78"/>
                    <a:pt x="190" y="310"/>
                    <a:pt x="195" y="343"/>
                  </a:cubicBezTo>
                  <a:cubicBezTo>
                    <a:pt x="200" y="376"/>
                    <a:pt x="212" y="252"/>
                    <a:pt x="216" y="250"/>
                  </a:cubicBezTo>
                  <a:cubicBezTo>
                    <a:pt x="220" y="248"/>
                    <a:pt x="210" y="367"/>
                    <a:pt x="219" y="331"/>
                  </a:cubicBezTo>
                  <a:cubicBezTo>
                    <a:pt x="228" y="295"/>
                    <a:pt x="258" y="63"/>
                    <a:pt x="270" y="34"/>
                  </a:cubicBezTo>
                  <a:cubicBezTo>
                    <a:pt x="282" y="5"/>
                    <a:pt x="286" y="157"/>
                    <a:pt x="291" y="157"/>
                  </a:cubicBezTo>
                  <a:cubicBezTo>
                    <a:pt x="296" y="157"/>
                    <a:pt x="297" y="40"/>
                    <a:pt x="303" y="37"/>
                  </a:cubicBezTo>
                  <a:cubicBezTo>
                    <a:pt x="309" y="34"/>
                    <a:pt x="321" y="142"/>
                    <a:pt x="330" y="139"/>
                  </a:cubicBezTo>
                  <a:cubicBezTo>
                    <a:pt x="339" y="136"/>
                    <a:pt x="351" y="20"/>
                    <a:pt x="360" y="19"/>
                  </a:cubicBezTo>
                  <a:cubicBezTo>
                    <a:pt x="369" y="18"/>
                    <a:pt x="378" y="130"/>
                    <a:pt x="387" y="133"/>
                  </a:cubicBezTo>
                  <a:cubicBezTo>
                    <a:pt x="396" y="136"/>
                    <a:pt x="404" y="0"/>
                    <a:pt x="414" y="37"/>
                  </a:cubicBezTo>
                  <a:cubicBezTo>
                    <a:pt x="424" y="74"/>
                    <a:pt x="440" y="334"/>
                    <a:pt x="450" y="358"/>
                  </a:cubicBezTo>
                  <a:cubicBezTo>
                    <a:pt x="460" y="382"/>
                    <a:pt x="468" y="193"/>
                    <a:pt x="474" y="178"/>
                  </a:cubicBezTo>
                  <a:cubicBezTo>
                    <a:pt x="480" y="163"/>
                    <a:pt x="478" y="292"/>
                    <a:pt x="486" y="265"/>
                  </a:cubicBezTo>
                  <a:cubicBezTo>
                    <a:pt x="494" y="238"/>
                    <a:pt x="510" y="23"/>
                    <a:pt x="522" y="13"/>
                  </a:cubicBezTo>
                  <a:cubicBezTo>
                    <a:pt x="534" y="3"/>
                    <a:pt x="552" y="171"/>
                    <a:pt x="558" y="20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9884" name="Line 12"/>
            <p:cNvSpPr>
              <a:spLocks noChangeShapeType="1"/>
            </p:cNvSpPr>
            <p:nvPr/>
          </p:nvSpPr>
          <p:spPr bwMode="auto">
            <a:xfrm>
              <a:off x="494" y="3289"/>
              <a:ext cx="1847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auto">
            <a:xfrm>
              <a:off x="1648" y="3295"/>
              <a:ext cx="78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Min. ampl.</a:t>
              </a:r>
            </a:p>
          </p:txBody>
        </p:sp>
        <p:sp>
          <p:nvSpPr>
            <p:cNvPr id="79886" name="Line 14"/>
            <p:cNvSpPr>
              <a:spLocks noChangeShapeType="1"/>
            </p:cNvSpPr>
            <p:nvPr/>
          </p:nvSpPr>
          <p:spPr bwMode="auto">
            <a:xfrm flipH="1" flipV="1">
              <a:off x="3383" y="2160"/>
              <a:ext cx="6" cy="1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9887" name="Line 15"/>
            <p:cNvSpPr>
              <a:spLocks noChangeShapeType="1"/>
            </p:cNvSpPr>
            <p:nvPr/>
          </p:nvSpPr>
          <p:spPr bwMode="auto">
            <a:xfrm rot="5400000" flipV="1">
              <a:off x="4244" y="2377"/>
              <a:ext cx="0" cy="2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9888" name="Line 16"/>
            <p:cNvSpPr>
              <a:spLocks noChangeShapeType="1"/>
            </p:cNvSpPr>
            <p:nvPr/>
          </p:nvSpPr>
          <p:spPr bwMode="auto">
            <a:xfrm rot="5400000">
              <a:off x="3012" y="3008"/>
              <a:ext cx="1114" cy="5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9889" name="Text Box 17"/>
            <p:cNvSpPr txBox="1">
              <a:spLocks noChangeArrowheads="1"/>
            </p:cNvSpPr>
            <p:nvPr/>
          </p:nvSpPr>
          <p:spPr bwMode="auto">
            <a:xfrm>
              <a:off x="5226" y="3472"/>
              <a:ext cx="2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f</a:t>
              </a:r>
            </a:p>
          </p:txBody>
        </p:sp>
        <p:sp>
          <p:nvSpPr>
            <p:cNvPr id="79890" name="Text Box 18"/>
            <p:cNvSpPr txBox="1">
              <a:spLocks noChangeArrowheads="1"/>
            </p:cNvSpPr>
            <p:nvPr/>
          </p:nvSpPr>
          <p:spPr bwMode="auto">
            <a:xfrm>
              <a:off x="3315" y="2045"/>
              <a:ext cx="77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Spektrum ampl.</a:t>
              </a:r>
            </a:p>
          </p:txBody>
        </p:sp>
        <p:sp>
          <p:nvSpPr>
            <p:cNvPr id="79891" name="Text Box 19"/>
            <p:cNvSpPr txBox="1">
              <a:spLocks noChangeArrowheads="1"/>
            </p:cNvSpPr>
            <p:nvPr/>
          </p:nvSpPr>
          <p:spPr bwMode="auto">
            <a:xfrm>
              <a:off x="4754" y="3542"/>
              <a:ext cx="46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Max. frekv.</a:t>
              </a:r>
            </a:p>
          </p:txBody>
        </p:sp>
        <p:sp>
          <p:nvSpPr>
            <p:cNvPr id="79892" name="Line 20"/>
            <p:cNvSpPr>
              <a:spLocks noChangeShapeType="1"/>
            </p:cNvSpPr>
            <p:nvPr/>
          </p:nvSpPr>
          <p:spPr bwMode="auto">
            <a:xfrm rot="5400000" flipH="1">
              <a:off x="4396" y="3017"/>
              <a:ext cx="1114" cy="5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9893" name="Text Box 21"/>
            <p:cNvSpPr txBox="1">
              <a:spLocks noChangeArrowheads="1"/>
            </p:cNvSpPr>
            <p:nvPr/>
          </p:nvSpPr>
          <p:spPr bwMode="auto">
            <a:xfrm>
              <a:off x="3371" y="3540"/>
              <a:ext cx="78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Min. frekv.</a:t>
              </a:r>
            </a:p>
          </p:txBody>
        </p:sp>
        <p:sp>
          <p:nvSpPr>
            <p:cNvPr id="79894" name="Freeform 22"/>
            <p:cNvSpPr>
              <a:spLocks/>
            </p:cNvSpPr>
            <p:nvPr/>
          </p:nvSpPr>
          <p:spPr bwMode="auto">
            <a:xfrm>
              <a:off x="3423" y="2608"/>
              <a:ext cx="1648" cy="23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90" y="2"/>
                </a:cxn>
                <a:cxn ang="0">
                  <a:pos x="309" y="29"/>
                </a:cxn>
                <a:cxn ang="0">
                  <a:pos x="495" y="2"/>
                </a:cxn>
                <a:cxn ang="0">
                  <a:pos x="894" y="17"/>
                </a:cxn>
                <a:cxn ang="0">
                  <a:pos x="966" y="86"/>
                </a:cxn>
                <a:cxn ang="0">
                  <a:pos x="978" y="101"/>
                </a:cxn>
              </a:cxnLst>
              <a:rect l="0" t="0" r="r" b="b"/>
              <a:pathLst>
                <a:path w="980" h="101">
                  <a:moveTo>
                    <a:pt x="0" y="23"/>
                  </a:moveTo>
                  <a:cubicBezTo>
                    <a:pt x="19" y="12"/>
                    <a:pt x="39" y="1"/>
                    <a:pt x="90" y="2"/>
                  </a:cubicBezTo>
                  <a:cubicBezTo>
                    <a:pt x="141" y="3"/>
                    <a:pt x="242" y="29"/>
                    <a:pt x="309" y="29"/>
                  </a:cubicBezTo>
                  <a:cubicBezTo>
                    <a:pt x="376" y="29"/>
                    <a:pt x="398" y="4"/>
                    <a:pt x="495" y="2"/>
                  </a:cubicBezTo>
                  <a:cubicBezTo>
                    <a:pt x="592" y="0"/>
                    <a:pt x="816" y="3"/>
                    <a:pt x="894" y="17"/>
                  </a:cubicBezTo>
                  <a:cubicBezTo>
                    <a:pt x="972" y="31"/>
                    <a:pt x="952" y="72"/>
                    <a:pt x="966" y="86"/>
                  </a:cubicBezTo>
                  <a:cubicBezTo>
                    <a:pt x="980" y="100"/>
                    <a:pt x="978" y="100"/>
                    <a:pt x="978" y="101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E885-C578-408E-A66F-63743A43B28F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8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0BAAC-B191-4191-B4F3-5692C74E3EFF}" type="slidenum">
              <a:rPr lang="hu-HU"/>
              <a:pPr/>
              <a:t>32</a:t>
            </a:fld>
            <a:endParaRPr lang="hu-HU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DIGITÁLIS JEL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869950"/>
            <a:ext cx="8569325" cy="1149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Digitális jel:</a:t>
            </a:r>
          </a:p>
          <a:p>
            <a:pPr lvl="1">
              <a:lnSpc>
                <a:spcPct val="90000"/>
              </a:lnSpc>
            </a:pPr>
            <a:r>
              <a:rPr lang="hu-HU" sz="1800" b="1"/>
              <a:t>A jel jellemzői (amplitúdója, illetve frekvenciája, vagy fázisa)  csak kijelölt diszkrét értékeket  vehetnek fel, az egyes állapotok közötti változás ugrásszerű.</a:t>
            </a:r>
          </a:p>
          <a:p>
            <a:pPr lvl="1">
              <a:lnSpc>
                <a:spcPct val="90000"/>
              </a:lnSpc>
            </a:pPr>
            <a:r>
              <a:rPr lang="hu-HU" sz="1800" b="1"/>
              <a:t>Az egyes állapotokhoz logikai értékeket rendelünk (pl „0”, „1”, „00”, „01”, „10”, „11”, stb.)</a:t>
            </a:r>
          </a:p>
          <a:p>
            <a:pPr lvl="1">
              <a:lnSpc>
                <a:spcPct val="90000"/>
              </a:lnSpc>
            </a:pPr>
            <a:r>
              <a:rPr lang="hu-HU" sz="1800" b="1"/>
              <a:t>Ha csak két értéket engedünk meg a változási tartományban: a jel bináris,</a:t>
            </a:r>
          </a:p>
          <a:p>
            <a:pPr lvl="1">
              <a:lnSpc>
                <a:spcPct val="90000"/>
              </a:lnSpc>
            </a:pPr>
            <a:r>
              <a:rPr lang="hu-HU" sz="1800" b="1"/>
              <a:t>Ha több értéket jelölünk ki : a jel n-áris.</a:t>
            </a:r>
          </a:p>
          <a:p>
            <a:pPr lvl="1">
              <a:lnSpc>
                <a:spcPct val="90000"/>
              </a:lnSpc>
            </a:pPr>
            <a:r>
              <a:rPr lang="hu-HU" sz="1800" b="1"/>
              <a:t>Polaritását tekintve a jel lehet unipoláris, poláris, vagy bipoláris.</a:t>
            </a:r>
            <a:endParaRPr lang="hu-HU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V="1">
            <a:off x="893763" y="3275013"/>
            <a:ext cx="3540125" cy="635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859088" y="4575175"/>
            <a:ext cx="2746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t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0" y="4070350"/>
            <a:ext cx="3524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+1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7150" y="4441825"/>
            <a:ext cx="257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0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5864225" y="4587875"/>
            <a:ext cx="2746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t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3005138" y="4083050"/>
            <a:ext cx="3524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+1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8869363" y="4570413"/>
            <a:ext cx="2746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t</a:t>
            </a:r>
          </a:p>
        </p:txBody>
      </p:sp>
      <p:grpSp>
        <p:nvGrpSpPr>
          <p:cNvPr id="82955" name="Group 11"/>
          <p:cNvGrpSpPr>
            <a:grpSpLocks/>
          </p:cNvGrpSpPr>
          <p:nvPr/>
        </p:nvGrpSpPr>
        <p:grpSpPr bwMode="auto">
          <a:xfrm>
            <a:off x="117475" y="4673600"/>
            <a:ext cx="2897188" cy="1455738"/>
            <a:chOff x="3786" y="2328"/>
            <a:chExt cx="1825" cy="917"/>
          </a:xfrm>
        </p:grpSpPr>
        <p:sp>
          <p:nvSpPr>
            <p:cNvPr id="82956" name="Line 12"/>
            <p:cNvSpPr>
              <a:spLocks noChangeShapeType="1"/>
            </p:cNvSpPr>
            <p:nvPr/>
          </p:nvSpPr>
          <p:spPr bwMode="auto">
            <a:xfrm flipH="1" flipV="1">
              <a:off x="4013" y="2484"/>
              <a:ext cx="4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2957" name="Line 13"/>
            <p:cNvSpPr>
              <a:spLocks noChangeShapeType="1"/>
            </p:cNvSpPr>
            <p:nvPr/>
          </p:nvSpPr>
          <p:spPr bwMode="auto">
            <a:xfrm rot="5400000" flipV="1">
              <a:off x="4802" y="2057"/>
              <a:ext cx="2" cy="1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2958" name="Text Box 14"/>
            <p:cNvSpPr txBox="1">
              <a:spLocks noChangeArrowheads="1"/>
            </p:cNvSpPr>
            <p:nvPr/>
          </p:nvSpPr>
          <p:spPr bwMode="auto">
            <a:xfrm>
              <a:off x="4022" y="2476"/>
              <a:ext cx="38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Ampl.</a:t>
              </a:r>
            </a:p>
          </p:txBody>
        </p:sp>
        <p:sp>
          <p:nvSpPr>
            <p:cNvPr id="82959" name="Text Box 15"/>
            <p:cNvSpPr txBox="1">
              <a:spLocks noChangeArrowheads="1"/>
            </p:cNvSpPr>
            <p:nvPr/>
          </p:nvSpPr>
          <p:spPr bwMode="auto">
            <a:xfrm>
              <a:off x="5008" y="2478"/>
              <a:ext cx="5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Max. ampl.</a:t>
              </a:r>
            </a:p>
          </p:txBody>
        </p:sp>
        <p:sp>
          <p:nvSpPr>
            <p:cNvPr id="82960" name="Line 16"/>
            <p:cNvSpPr>
              <a:spLocks noChangeShapeType="1"/>
            </p:cNvSpPr>
            <p:nvPr/>
          </p:nvSpPr>
          <p:spPr bwMode="auto">
            <a:xfrm>
              <a:off x="3975" y="3106"/>
              <a:ext cx="1516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2961" name="Text Box 17"/>
            <p:cNvSpPr txBox="1">
              <a:spLocks noChangeArrowheads="1"/>
            </p:cNvSpPr>
            <p:nvPr/>
          </p:nvSpPr>
          <p:spPr bwMode="auto">
            <a:xfrm>
              <a:off x="5038" y="3110"/>
              <a:ext cx="53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Min. ampl.</a:t>
              </a:r>
            </a:p>
          </p:txBody>
        </p:sp>
        <p:sp>
          <p:nvSpPr>
            <p:cNvPr id="82962" name="Freeform 18"/>
            <p:cNvSpPr>
              <a:spLocks/>
            </p:cNvSpPr>
            <p:nvPr/>
          </p:nvSpPr>
          <p:spPr bwMode="auto">
            <a:xfrm>
              <a:off x="4014" y="2639"/>
              <a:ext cx="1467" cy="47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44" y="4"/>
                </a:cxn>
                <a:cxn ang="0">
                  <a:pos x="444" y="872"/>
                </a:cxn>
                <a:cxn ang="0">
                  <a:pos x="900" y="872"/>
                </a:cxn>
                <a:cxn ang="0">
                  <a:pos x="896" y="0"/>
                </a:cxn>
                <a:cxn ang="0">
                  <a:pos x="1352" y="0"/>
                </a:cxn>
                <a:cxn ang="0">
                  <a:pos x="1804" y="0"/>
                </a:cxn>
                <a:cxn ang="0">
                  <a:pos x="1804" y="876"/>
                </a:cxn>
                <a:cxn ang="0">
                  <a:pos x="2132" y="876"/>
                </a:cxn>
              </a:cxnLst>
              <a:rect l="0" t="0" r="r" b="b"/>
              <a:pathLst>
                <a:path w="2132" h="876">
                  <a:moveTo>
                    <a:pt x="0" y="4"/>
                  </a:moveTo>
                  <a:lnTo>
                    <a:pt x="444" y="4"/>
                  </a:lnTo>
                  <a:lnTo>
                    <a:pt x="444" y="872"/>
                  </a:lnTo>
                  <a:lnTo>
                    <a:pt x="900" y="872"/>
                  </a:lnTo>
                  <a:lnTo>
                    <a:pt x="896" y="0"/>
                  </a:lnTo>
                  <a:lnTo>
                    <a:pt x="1352" y="0"/>
                  </a:lnTo>
                  <a:lnTo>
                    <a:pt x="1804" y="0"/>
                  </a:lnTo>
                  <a:lnTo>
                    <a:pt x="1804" y="876"/>
                  </a:lnTo>
                  <a:lnTo>
                    <a:pt x="2132" y="876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2963" name="Text Box 19"/>
            <p:cNvSpPr txBox="1">
              <a:spLocks noChangeArrowheads="1"/>
            </p:cNvSpPr>
            <p:nvPr/>
          </p:nvSpPr>
          <p:spPr bwMode="auto">
            <a:xfrm>
              <a:off x="3786" y="2561"/>
              <a:ext cx="22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+1</a:t>
              </a:r>
            </a:p>
          </p:txBody>
        </p:sp>
        <p:sp>
          <p:nvSpPr>
            <p:cNvPr id="82964" name="Text Box 20"/>
            <p:cNvSpPr txBox="1">
              <a:spLocks noChangeArrowheads="1"/>
            </p:cNvSpPr>
            <p:nvPr/>
          </p:nvSpPr>
          <p:spPr bwMode="auto">
            <a:xfrm>
              <a:off x="3822" y="2795"/>
              <a:ext cx="16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0</a:t>
              </a:r>
            </a:p>
          </p:txBody>
        </p:sp>
        <p:sp>
          <p:nvSpPr>
            <p:cNvPr id="82965" name="Text Box 21"/>
            <p:cNvSpPr txBox="1">
              <a:spLocks noChangeArrowheads="1"/>
            </p:cNvSpPr>
            <p:nvPr/>
          </p:nvSpPr>
          <p:spPr bwMode="auto">
            <a:xfrm>
              <a:off x="3810" y="3041"/>
              <a:ext cx="19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-1</a:t>
              </a:r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4077" y="2724"/>
              <a:ext cx="1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0</a:t>
              </a:r>
            </a:p>
          </p:txBody>
        </p:sp>
        <p:sp>
          <p:nvSpPr>
            <p:cNvPr id="82967" name="Text Box 23"/>
            <p:cNvSpPr txBox="1">
              <a:spLocks noChangeArrowheads="1"/>
            </p:cNvSpPr>
            <p:nvPr/>
          </p:nvSpPr>
          <p:spPr bwMode="auto">
            <a:xfrm>
              <a:off x="4711" y="2721"/>
              <a:ext cx="1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0</a:t>
              </a:r>
            </a:p>
          </p:txBody>
        </p:sp>
        <p:sp>
          <p:nvSpPr>
            <p:cNvPr id="82968" name="Text Box 24"/>
            <p:cNvSpPr txBox="1">
              <a:spLocks noChangeArrowheads="1"/>
            </p:cNvSpPr>
            <p:nvPr/>
          </p:nvSpPr>
          <p:spPr bwMode="auto">
            <a:xfrm>
              <a:off x="5015" y="2721"/>
              <a:ext cx="1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0</a:t>
              </a:r>
            </a:p>
          </p:txBody>
        </p:sp>
        <p:sp>
          <p:nvSpPr>
            <p:cNvPr id="82969" name="Text Box 25"/>
            <p:cNvSpPr txBox="1">
              <a:spLocks noChangeArrowheads="1"/>
            </p:cNvSpPr>
            <p:nvPr/>
          </p:nvSpPr>
          <p:spPr bwMode="auto">
            <a:xfrm>
              <a:off x="4395" y="2870"/>
              <a:ext cx="1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1</a:t>
              </a:r>
            </a:p>
          </p:txBody>
        </p:sp>
        <p:sp>
          <p:nvSpPr>
            <p:cNvPr id="82970" name="Text Box 26"/>
            <p:cNvSpPr txBox="1">
              <a:spLocks noChangeArrowheads="1"/>
            </p:cNvSpPr>
            <p:nvPr/>
          </p:nvSpPr>
          <p:spPr bwMode="auto">
            <a:xfrm>
              <a:off x="5313" y="2873"/>
              <a:ext cx="1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1</a:t>
              </a:r>
            </a:p>
          </p:txBody>
        </p:sp>
        <p:sp>
          <p:nvSpPr>
            <p:cNvPr id="82971" name="Text Box 27"/>
            <p:cNvSpPr txBox="1">
              <a:spLocks noChangeArrowheads="1"/>
            </p:cNvSpPr>
            <p:nvPr/>
          </p:nvSpPr>
          <p:spPr bwMode="auto">
            <a:xfrm>
              <a:off x="4336" y="2328"/>
              <a:ext cx="5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Bipoláris jel</a:t>
              </a:r>
            </a:p>
          </p:txBody>
        </p:sp>
        <p:sp>
          <p:nvSpPr>
            <p:cNvPr id="82972" name="Line 28"/>
            <p:cNvSpPr>
              <a:spLocks noChangeShapeType="1"/>
            </p:cNvSpPr>
            <p:nvPr/>
          </p:nvSpPr>
          <p:spPr bwMode="auto">
            <a:xfrm>
              <a:off x="3952" y="2636"/>
              <a:ext cx="1516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82973" name="Line 29"/>
          <p:cNvSpPr>
            <a:spLocks noChangeShapeType="1"/>
          </p:cNvSpPr>
          <p:nvPr/>
        </p:nvSpPr>
        <p:spPr bwMode="auto">
          <a:xfrm flipH="1" flipV="1">
            <a:off x="3429000" y="4227513"/>
            <a:ext cx="6350" cy="1169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2974" name="Line 30"/>
          <p:cNvSpPr>
            <a:spLocks noChangeShapeType="1"/>
          </p:cNvSpPr>
          <p:nvPr/>
        </p:nvSpPr>
        <p:spPr bwMode="auto">
          <a:xfrm rot="5400000" flipV="1">
            <a:off x="4681537" y="3549651"/>
            <a:ext cx="3175" cy="256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2975" name="Text Box 31"/>
          <p:cNvSpPr txBox="1">
            <a:spLocks noChangeArrowheads="1"/>
          </p:cNvSpPr>
          <p:nvPr/>
        </p:nvSpPr>
        <p:spPr bwMode="auto">
          <a:xfrm>
            <a:off x="3443288" y="4214813"/>
            <a:ext cx="6111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Ampl.</a:t>
            </a:r>
          </a:p>
        </p:txBody>
      </p:sp>
      <p:sp>
        <p:nvSpPr>
          <p:cNvPr id="82976" name="Text Box 32"/>
          <p:cNvSpPr txBox="1">
            <a:spLocks noChangeArrowheads="1"/>
          </p:cNvSpPr>
          <p:nvPr/>
        </p:nvSpPr>
        <p:spPr bwMode="auto">
          <a:xfrm>
            <a:off x="5008563" y="4217988"/>
            <a:ext cx="87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Max. ampl.</a:t>
            </a:r>
          </a:p>
        </p:txBody>
      </p:sp>
      <p:sp>
        <p:nvSpPr>
          <p:cNvPr id="82977" name="Line 33"/>
          <p:cNvSpPr>
            <a:spLocks noChangeShapeType="1"/>
          </p:cNvSpPr>
          <p:nvPr/>
        </p:nvSpPr>
        <p:spPr bwMode="auto">
          <a:xfrm>
            <a:off x="3368675" y="5214938"/>
            <a:ext cx="2406650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2978" name="Text Box 34"/>
          <p:cNvSpPr txBox="1">
            <a:spLocks noChangeArrowheads="1"/>
          </p:cNvSpPr>
          <p:nvPr/>
        </p:nvSpPr>
        <p:spPr bwMode="auto">
          <a:xfrm>
            <a:off x="5056188" y="5221288"/>
            <a:ext cx="8540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Min. ampl.</a:t>
            </a:r>
          </a:p>
        </p:txBody>
      </p:sp>
      <p:sp>
        <p:nvSpPr>
          <p:cNvPr id="82979" name="Text Box 35"/>
          <p:cNvSpPr txBox="1">
            <a:spLocks noChangeArrowheads="1"/>
          </p:cNvSpPr>
          <p:nvPr/>
        </p:nvSpPr>
        <p:spPr bwMode="auto">
          <a:xfrm>
            <a:off x="3125788" y="4721225"/>
            <a:ext cx="257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0</a:t>
            </a:r>
          </a:p>
        </p:txBody>
      </p:sp>
      <p:sp>
        <p:nvSpPr>
          <p:cNvPr id="82980" name="Text Box 36"/>
          <p:cNvSpPr txBox="1">
            <a:spLocks noChangeArrowheads="1"/>
          </p:cNvSpPr>
          <p:nvPr/>
        </p:nvSpPr>
        <p:spPr bwMode="auto">
          <a:xfrm>
            <a:off x="3106738" y="5111750"/>
            <a:ext cx="314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-1</a:t>
            </a:r>
          </a:p>
        </p:txBody>
      </p:sp>
      <p:sp>
        <p:nvSpPr>
          <p:cNvPr id="82981" name="Text Box 37"/>
          <p:cNvSpPr txBox="1">
            <a:spLocks noChangeArrowheads="1"/>
          </p:cNvSpPr>
          <p:nvPr/>
        </p:nvSpPr>
        <p:spPr bwMode="auto">
          <a:xfrm>
            <a:off x="4035425" y="4594225"/>
            <a:ext cx="266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0</a:t>
            </a:r>
          </a:p>
        </p:txBody>
      </p:sp>
      <p:sp>
        <p:nvSpPr>
          <p:cNvPr id="82982" name="Text Box 38"/>
          <p:cNvSpPr txBox="1">
            <a:spLocks noChangeArrowheads="1"/>
          </p:cNvSpPr>
          <p:nvPr/>
        </p:nvSpPr>
        <p:spPr bwMode="auto">
          <a:xfrm>
            <a:off x="5484813" y="4608513"/>
            <a:ext cx="266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0</a:t>
            </a:r>
          </a:p>
        </p:txBody>
      </p:sp>
      <p:sp>
        <p:nvSpPr>
          <p:cNvPr id="82983" name="Text Box 39"/>
          <p:cNvSpPr txBox="1">
            <a:spLocks noChangeArrowheads="1"/>
          </p:cNvSpPr>
          <p:nvPr/>
        </p:nvSpPr>
        <p:spPr bwMode="auto">
          <a:xfrm>
            <a:off x="3554413" y="4606925"/>
            <a:ext cx="266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1</a:t>
            </a:r>
          </a:p>
        </p:txBody>
      </p:sp>
      <p:sp>
        <p:nvSpPr>
          <p:cNvPr id="82984" name="Text Box 40"/>
          <p:cNvSpPr txBox="1">
            <a:spLocks noChangeArrowheads="1"/>
          </p:cNvSpPr>
          <p:nvPr/>
        </p:nvSpPr>
        <p:spPr bwMode="auto">
          <a:xfrm>
            <a:off x="4521200" y="4830763"/>
            <a:ext cx="266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1</a:t>
            </a:r>
          </a:p>
        </p:txBody>
      </p:sp>
      <p:sp>
        <p:nvSpPr>
          <p:cNvPr id="82985" name="Text Box 41"/>
          <p:cNvSpPr txBox="1">
            <a:spLocks noChangeArrowheads="1"/>
          </p:cNvSpPr>
          <p:nvPr/>
        </p:nvSpPr>
        <p:spPr bwMode="auto">
          <a:xfrm>
            <a:off x="3898900" y="3962400"/>
            <a:ext cx="863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Poláris jel</a:t>
            </a:r>
          </a:p>
        </p:txBody>
      </p:sp>
      <p:sp>
        <p:nvSpPr>
          <p:cNvPr id="82986" name="Freeform 42"/>
          <p:cNvSpPr>
            <a:spLocks/>
          </p:cNvSpPr>
          <p:nvPr/>
        </p:nvSpPr>
        <p:spPr bwMode="auto">
          <a:xfrm>
            <a:off x="3425825" y="4471988"/>
            <a:ext cx="2333625" cy="747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9" y="3"/>
              </a:cxn>
              <a:cxn ang="0">
                <a:pos x="315" y="225"/>
              </a:cxn>
              <a:cxn ang="0">
                <a:pos x="621" y="225"/>
              </a:cxn>
              <a:cxn ang="0">
                <a:pos x="624" y="471"/>
              </a:cxn>
              <a:cxn ang="0">
                <a:pos x="939" y="468"/>
              </a:cxn>
              <a:cxn ang="0">
                <a:pos x="936" y="228"/>
              </a:cxn>
              <a:cxn ang="0">
                <a:pos x="936" y="3"/>
              </a:cxn>
              <a:cxn ang="0">
                <a:pos x="1242" y="3"/>
              </a:cxn>
              <a:cxn ang="0">
                <a:pos x="1245" y="225"/>
              </a:cxn>
              <a:cxn ang="0">
                <a:pos x="1470" y="225"/>
              </a:cxn>
            </a:cxnLst>
            <a:rect l="0" t="0" r="r" b="b"/>
            <a:pathLst>
              <a:path w="1470" h="471">
                <a:moveTo>
                  <a:pt x="0" y="0"/>
                </a:moveTo>
                <a:lnTo>
                  <a:pt x="309" y="3"/>
                </a:lnTo>
                <a:lnTo>
                  <a:pt x="315" y="225"/>
                </a:lnTo>
                <a:lnTo>
                  <a:pt x="621" y="225"/>
                </a:lnTo>
                <a:lnTo>
                  <a:pt x="624" y="471"/>
                </a:lnTo>
                <a:lnTo>
                  <a:pt x="939" y="468"/>
                </a:lnTo>
                <a:lnTo>
                  <a:pt x="936" y="228"/>
                </a:lnTo>
                <a:lnTo>
                  <a:pt x="936" y="3"/>
                </a:lnTo>
                <a:lnTo>
                  <a:pt x="1242" y="3"/>
                </a:lnTo>
                <a:lnTo>
                  <a:pt x="1245" y="225"/>
                </a:lnTo>
                <a:lnTo>
                  <a:pt x="1470" y="225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2987" name="Text Box 43"/>
          <p:cNvSpPr txBox="1">
            <a:spLocks noChangeArrowheads="1"/>
          </p:cNvSpPr>
          <p:nvPr/>
        </p:nvSpPr>
        <p:spPr bwMode="auto">
          <a:xfrm>
            <a:off x="5032375" y="4613275"/>
            <a:ext cx="266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1</a:t>
            </a:r>
          </a:p>
        </p:txBody>
      </p:sp>
      <p:sp>
        <p:nvSpPr>
          <p:cNvPr id="82988" name="Line 44"/>
          <p:cNvSpPr>
            <a:spLocks noChangeShapeType="1"/>
          </p:cNvSpPr>
          <p:nvPr/>
        </p:nvSpPr>
        <p:spPr bwMode="auto">
          <a:xfrm>
            <a:off x="3351213" y="4483100"/>
            <a:ext cx="2406650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82989" name="Group 45"/>
          <p:cNvGrpSpPr>
            <a:grpSpLocks/>
          </p:cNvGrpSpPr>
          <p:nvPr/>
        </p:nvGrpSpPr>
        <p:grpSpPr bwMode="auto">
          <a:xfrm>
            <a:off x="271463" y="3670300"/>
            <a:ext cx="2625725" cy="1114425"/>
            <a:chOff x="171" y="2312"/>
            <a:chExt cx="1654" cy="702"/>
          </a:xfrm>
        </p:grpSpPr>
        <p:sp>
          <p:nvSpPr>
            <p:cNvPr id="82990" name="Line 46"/>
            <p:cNvSpPr>
              <a:spLocks noChangeShapeType="1"/>
            </p:cNvSpPr>
            <p:nvPr/>
          </p:nvSpPr>
          <p:spPr bwMode="auto">
            <a:xfrm flipH="1" flipV="1">
              <a:off x="227" y="2487"/>
              <a:ext cx="1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2991" name="Line 47"/>
            <p:cNvSpPr>
              <a:spLocks noChangeShapeType="1"/>
            </p:cNvSpPr>
            <p:nvPr/>
          </p:nvSpPr>
          <p:spPr bwMode="auto">
            <a:xfrm rot="5400000" flipV="1">
              <a:off x="1016" y="2060"/>
              <a:ext cx="2" cy="1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2992" name="Text Box 48"/>
            <p:cNvSpPr txBox="1">
              <a:spLocks noChangeArrowheads="1"/>
            </p:cNvSpPr>
            <p:nvPr/>
          </p:nvSpPr>
          <p:spPr bwMode="auto">
            <a:xfrm>
              <a:off x="236" y="2479"/>
              <a:ext cx="38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Ampl.</a:t>
              </a:r>
            </a:p>
          </p:txBody>
        </p:sp>
        <p:sp>
          <p:nvSpPr>
            <p:cNvPr id="82993" name="Text Box 49"/>
            <p:cNvSpPr txBox="1">
              <a:spLocks noChangeArrowheads="1"/>
            </p:cNvSpPr>
            <p:nvPr/>
          </p:nvSpPr>
          <p:spPr bwMode="auto">
            <a:xfrm>
              <a:off x="1222" y="2481"/>
              <a:ext cx="5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Max. ampl.</a:t>
              </a:r>
            </a:p>
          </p:txBody>
        </p:sp>
        <p:sp>
          <p:nvSpPr>
            <p:cNvPr id="82994" name="Line 50"/>
            <p:cNvSpPr>
              <a:spLocks noChangeShapeType="1"/>
            </p:cNvSpPr>
            <p:nvPr/>
          </p:nvSpPr>
          <p:spPr bwMode="auto">
            <a:xfrm>
              <a:off x="171" y="2869"/>
              <a:ext cx="1516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2995" name="Text Box 51"/>
            <p:cNvSpPr txBox="1">
              <a:spLocks noChangeArrowheads="1"/>
            </p:cNvSpPr>
            <p:nvPr/>
          </p:nvSpPr>
          <p:spPr bwMode="auto">
            <a:xfrm>
              <a:off x="1120" y="2879"/>
              <a:ext cx="53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Min. ampl.</a:t>
              </a:r>
            </a:p>
          </p:txBody>
        </p:sp>
        <p:sp>
          <p:nvSpPr>
            <p:cNvPr id="82996" name="Text Box 52"/>
            <p:cNvSpPr txBox="1">
              <a:spLocks noChangeArrowheads="1"/>
            </p:cNvSpPr>
            <p:nvPr/>
          </p:nvSpPr>
          <p:spPr bwMode="auto">
            <a:xfrm>
              <a:off x="285" y="2670"/>
              <a:ext cx="1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0</a:t>
              </a:r>
            </a:p>
          </p:txBody>
        </p:sp>
        <p:sp>
          <p:nvSpPr>
            <p:cNvPr id="82997" name="Text Box 53"/>
            <p:cNvSpPr txBox="1">
              <a:spLocks noChangeArrowheads="1"/>
            </p:cNvSpPr>
            <p:nvPr/>
          </p:nvSpPr>
          <p:spPr bwMode="auto">
            <a:xfrm>
              <a:off x="925" y="2670"/>
              <a:ext cx="1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0</a:t>
              </a:r>
            </a:p>
          </p:txBody>
        </p:sp>
        <p:sp>
          <p:nvSpPr>
            <p:cNvPr id="82998" name="Text Box 54"/>
            <p:cNvSpPr txBox="1">
              <a:spLocks noChangeArrowheads="1"/>
            </p:cNvSpPr>
            <p:nvPr/>
          </p:nvSpPr>
          <p:spPr bwMode="auto">
            <a:xfrm>
              <a:off x="1223" y="2670"/>
              <a:ext cx="1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0</a:t>
              </a:r>
            </a:p>
          </p:txBody>
        </p:sp>
        <p:sp>
          <p:nvSpPr>
            <p:cNvPr id="82999" name="Text Box 55"/>
            <p:cNvSpPr txBox="1">
              <a:spLocks noChangeArrowheads="1"/>
            </p:cNvSpPr>
            <p:nvPr/>
          </p:nvSpPr>
          <p:spPr bwMode="auto">
            <a:xfrm>
              <a:off x="588" y="2672"/>
              <a:ext cx="1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1</a:t>
              </a:r>
            </a:p>
          </p:txBody>
        </p:sp>
        <p:sp>
          <p:nvSpPr>
            <p:cNvPr id="83000" name="Text Box 56"/>
            <p:cNvSpPr txBox="1">
              <a:spLocks noChangeArrowheads="1"/>
            </p:cNvSpPr>
            <p:nvPr/>
          </p:nvSpPr>
          <p:spPr bwMode="auto">
            <a:xfrm>
              <a:off x="1521" y="2657"/>
              <a:ext cx="1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1</a:t>
              </a:r>
            </a:p>
          </p:txBody>
        </p:sp>
        <p:sp>
          <p:nvSpPr>
            <p:cNvPr id="83001" name="Freeform 57"/>
            <p:cNvSpPr>
              <a:spLocks/>
            </p:cNvSpPr>
            <p:nvPr/>
          </p:nvSpPr>
          <p:spPr bwMode="auto">
            <a:xfrm>
              <a:off x="228" y="2631"/>
              <a:ext cx="1467" cy="23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03" y="6"/>
                </a:cxn>
                <a:cxn ang="0">
                  <a:pos x="306" y="237"/>
                </a:cxn>
                <a:cxn ang="0">
                  <a:pos x="615" y="234"/>
                </a:cxn>
                <a:cxn ang="0">
                  <a:pos x="615" y="6"/>
                </a:cxn>
                <a:cxn ang="0">
                  <a:pos x="1236" y="0"/>
                </a:cxn>
                <a:cxn ang="0">
                  <a:pos x="1242" y="234"/>
                </a:cxn>
                <a:cxn ang="0">
                  <a:pos x="1467" y="234"/>
                </a:cxn>
              </a:cxnLst>
              <a:rect l="0" t="0" r="r" b="b"/>
              <a:pathLst>
                <a:path w="1467" h="237">
                  <a:moveTo>
                    <a:pt x="0" y="6"/>
                  </a:moveTo>
                  <a:lnTo>
                    <a:pt x="303" y="6"/>
                  </a:lnTo>
                  <a:lnTo>
                    <a:pt x="306" y="237"/>
                  </a:lnTo>
                  <a:lnTo>
                    <a:pt x="615" y="234"/>
                  </a:lnTo>
                  <a:lnTo>
                    <a:pt x="615" y="6"/>
                  </a:lnTo>
                  <a:lnTo>
                    <a:pt x="1236" y="0"/>
                  </a:lnTo>
                  <a:lnTo>
                    <a:pt x="1242" y="234"/>
                  </a:lnTo>
                  <a:lnTo>
                    <a:pt x="1467" y="234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3002" name="Text Box 58"/>
            <p:cNvSpPr txBox="1">
              <a:spLocks noChangeArrowheads="1"/>
            </p:cNvSpPr>
            <p:nvPr/>
          </p:nvSpPr>
          <p:spPr bwMode="auto">
            <a:xfrm>
              <a:off x="520" y="2312"/>
              <a:ext cx="5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Unipoláris jel</a:t>
              </a:r>
            </a:p>
          </p:txBody>
        </p:sp>
        <p:sp>
          <p:nvSpPr>
            <p:cNvPr id="83003" name="Line 59"/>
            <p:cNvSpPr>
              <a:spLocks noChangeShapeType="1"/>
            </p:cNvSpPr>
            <p:nvPr/>
          </p:nvSpPr>
          <p:spPr bwMode="auto">
            <a:xfrm>
              <a:off x="181" y="2635"/>
              <a:ext cx="1516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83004" name="Text Box 60"/>
          <p:cNvSpPr txBox="1">
            <a:spLocks noChangeArrowheads="1"/>
          </p:cNvSpPr>
          <p:nvPr/>
        </p:nvSpPr>
        <p:spPr bwMode="auto">
          <a:xfrm>
            <a:off x="6091238" y="4929188"/>
            <a:ext cx="3714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Arial" pitchFamily="34" charset="0"/>
              </a:rPr>
              <a:t>-1/3</a:t>
            </a:r>
          </a:p>
        </p:txBody>
      </p:sp>
      <p:grpSp>
        <p:nvGrpSpPr>
          <p:cNvPr id="83005" name="Group 61"/>
          <p:cNvGrpSpPr>
            <a:grpSpLocks/>
          </p:cNvGrpSpPr>
          <p:nvPr/>
        </p:nvGrpSpPr>
        <p:grpSpPr bwMode="auto">
          <a:xfrm>
            <a:off x="6110288" y="3548063"/>
            <a:ext cx="2927350" cy="1985962"/>
            <a:chOff x="3849" y="2235"/>
            <a:chExt cx="1844" cy="1251"/>
          </a:xfrm>
        </p:grpSpPr>
        <p:sp>
          <p:nvSpPr>
            <p:cNvPr id="83006" name="Line 62"/>
            <p:cNvSpPr>
              <a:spLocks noChangeShapeType="1"/>
            </p:cNvSpPr>
            <p:nvPr/>
          </p:nvSpPr>
          <p:spPr bwMode="auto">
            <a:xfrm flipH="1" flipV="1">
              <a:off x="4088" y="2676"/>
              <a:ext cx="4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3007" name="Line 63"/>
            <p:cNvSpPr>
              <a:spLocks noChangeShapeType="1"/>
            </p:cNvSpPr>
            <p:nvPr/>
          </p:nvSpPr>
          <p:spPr bwMode="auto">
            <a:xfrm rot="5400000" flipV="1">
              <a:off x="4884" y="2260"/>
              <a:ext cx="2" cy="1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3008" name="Text Box 64"/>
            <p:cNvSpPr txBox="1">
              <a:spLocks noChangeArrowheads="1"/>
            </p:cNvSpPr>
            <p:nvPr/>
          </p:nvSpPr>
          <p:spPr bwMode="auto">
            <a:xfrm>
              <a:off x="4079" y="2584"/>
              <a:ext cx="38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Ampl.</a:t>
              </a:r>
            </a:p>
          </p:txBody>
        </p:sp>
        <p:sp>
          <p:nvSpPr>
            <p:cNvPr id="83009" name="Text Box 65"/>
            <p:cNvSpPr txBox="1">
              <a:spLocks noChangeArrowheads="1"/>
            </p:cNvSpPr>
            <p:nvPr/>
          </p:nvSpPr>
          <p:spPr bwMode="auto">
            <a:xfrm>
              <a:off x="5083" y="2670"/>
              <a:ext cx="5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Max. ampl.</a:t>
              </a:r>
            </a:p>
          </p:txBody>
        </p:sp>
        <p:sp>
          <p:nvSpPr>
            <p:cNvPr id="83010" name="Line 66"/>
            <p:cNvSpPr>
              <a:spLocks noChangeShapeType="1"/>
            </p:cNvSpPr>
            <p:nvPr/>
          </p:nvSpPr>
          <p:spPr bwMode="auto">
            <a:xfrm>
              <a:off x="4051" y="3337"/>
              <a:ext cx="1516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3011" name="Text Box 67"/>
            <p:cNvSpPr txBox="1">
              <a:spLocks noChangeArrowheads="1"/>
            </p:cNvSpPr>
            <p:nvPr/>
          </p:nvSpPr>
          <p:spPr bwMode="auto">
            <a:xfrm>
              <a:off x="5113" y="3302"/>
              <a:ext cx="53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Min. ampl.</a:t>
              </a:r>
            </a:p>
          </p:txBody>
        </p:sp>
        <p:sp>
          <p:nvSpPr>
            <p:cNvPr id="83012" name="Text Box 68"/>
            <p:cNvSpPr txBox="1">
              <a:spLocks noChangeArrowheads="1"/>
            </p:cNvSpPr>
            <p:nvPr/>
          </p:nvSpPr>
          <p:spPr bwMode="auto">
            <a:xfrm>
              <a:off x="3861" y="2753"/>
              <a:ext cx="22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+1</a:t>
              </a:r>
            </a:p>
          </p:txBody>
        </p:sp>
        <p:sp>
          <p:nvSpPr>
            <p:cNvPr id="83013" name="Text Box 69"/>
            <p:cNvSpPr txBox="1">
              <a:spLocks noChangeArrowheads="1"/>
            </p:cNvSpPr>
            <p:nvPr/>
          </p:nvSpPr>
          <p:spPr bwMode="auto">
            <a:xfrm>
              <a:off x="3897" y="2987"/>
              <a:ext cx="16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0</a:t>
              </a:r>
            </a:p>
          </p:txBody>
        </p:sp>
        <p:sp>
          <p:nvSpPr>
            <p:cNvPr id="83014" name="Text Box 70"/>
            <p:cNvSpPr txBox="1">
              <a:spLocks noChangeArrowheads="1"/>
            </p:cNvSpPr>
            <p:nvPr/>
          </p:nvSpPr>
          <p:spPr bwMode="auto">
            <a:xfrm>
              <a:off x="3885" y="3233"/>
              <a:ext cx="19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-1</a:t>
              </a:r>
            </a:p>
          </p:txBody>
        </p:sp>
        <p:sp>
          <p:nvSpPr>
            <p:cNvPr id="83015" name="Text Box 71"/>
            <p:cNvSpPr txBox="1">
              <a:spLocks noChangeArrowheads="1"/>
            </p:cNvSpPr>
            <p:nvPr/>
          </p:nvSpPr>
          <p:spPr bwMode="auto">
            <a:xfrm>
              <a:off x="4137" y="2796"/>
              <a:ext cx="21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00</a:t>
              </a:r>
            </a:p>
          </p:txBody>
        </p:sp>
        <p:sp>
          <p:nvSpPr>
            <p:cNvPr id="83016" name="Text Box 72"/>
            <p:cNvSpPr txBox="1">
              <a:spLocks noChangeArrowheads="1"/>
            </p:cNvSpPr>
            <p:nvPr/>
          </p:nvSpPr>
          <p:spPr bwMode="auto">
            <a:xfrm>
              <a:off x="4741" y="3054"/>
              <a:ext cx="23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10</a:t>
              </a:r>
            </a:p>
          </p:txBody>
        </p:sp>
        <p:sp>
          <p:nvSpPr>
            <p:cNvPr id="83017" name="Text Box 73"/>
            <p:cNvSpPr txBox="1">
              <a:spLocks noChangeArrowheads="1"/>
            </p:cNvSpPr>
            <p:nvPr/>
          </p:nvSpPr>
          <p:spPr bwMode="auto">
            <a:xfrm>
              <a:off x="5069" y="2847"/>
              <a:ext cx="22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01</a:t>
              </a:r>
            </a:p>
          </p:txBody>
        </p:sp>
        <p:sp>
          <p:nvSpPr>
            <p:cNvPr id="83018" name="Text Box 74"/>
            <p:cNvSpPr txBox="1">
              <a:spLocks noChangeArrowheads="1"/>
            </p:cNvSpPr>
            <p:nvPr/>
          </p:nvSpPr>
          <p:spPr bwMode="auto">
            <a:xfrm>
              <a:off x="4452" y="3194"/>
              <a:ext cx="19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11</a:t>
              </a:r>
            </a:p>
          </p:txBody>
        </p:sp>
        <p:sp>
          <p:nvSpPr>
            <p:cNvPr id="83019" name="Text Box 75"/>
            <p:cNvSpPr txBox="1">
              <a:spLocks noChangeArrowheads="1"/>
            </p:cNvSpPr>
            <p:nvPr/>
          </p:nvSpPr>
          <p:spPr bwMode="auto">
            <a:xfrm>
              <a:off x="5388" y="3065"/>
              <a:ext cx="1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1</a:t>
              </a:r>
            </a:p>
          </p:txBody>
        </p:sp>
        <p:sp>
          <p:nvSpPr>
            <p:cNvPr id="83020" name="Text Box 76"/>
            <p:cNvSpPr txBox="1">
              <a:spLocks noChangeArrowheads="1"/>
            </p:cNvSpPr>
            <p:nvPr/>
          </p:nvSpPr>
          <p:spPr bwMode="auto">
            <a:xfrm>
              <a:off x="4387" y="2235"/>
              <a:ext cx="5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n-áris jel</a:t>
              </a:r>
            </a:p>
          </p:txBody>
        </p:sp>
        <p:sp>
          <p:nvSpPr>
            <p:cNvPr id="83021" name="Line 77"/>
            <p:cNvSpPr>
              <a:spLocks noChangeShapeType="1"/>
            </p:cNvSpPr>
            <p:nvPr/>
          </p:nvSpPr>
          <p:spPr bwMode="auto">
            <a:xfrm>
              <a:off x="4033" y="2795"/>
              <a:ext cx="1516" cy="0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3022" name="Line 78"/>
            <p:cNvSpPr>
              <a:spLocks noChangeShapeType="1"/>
            </p:cNvSpPr>
            <p:nvPr/>
          </p:nvSpPr>
          <p:spPr bwMode="auto">
            <a:xfrm>
              <a:off x="4072" y="2973"/>
              <a:ext cx="1533" cy="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3023" name="Line 79"/>
            <p:cNvSpPr>
              <a:spLocks noChangeShapeType="1"/>
            </p:cNvSpPr>
            <p:nvPr/>
          </p:nvSpPr>
          <p:spPr bwMode="auto">
            <a:xfrm>
              <a:off x="4063" y="3156"/>
              <a:ext cx="1533" cy="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3024" name="Line 80"/>
            <p:cNvSpPr>
              <a:spLocks noChangeShapeType="1"/>
            </p:cNvSpPr>
            <p:nvPr/>
          </p:nvSpPr>
          <p:spPr bwMode="auto">
            <a:xfrm>
              <a:off x="5010" y="2514"/>
              <a:ext cx="0" cy="9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3025" name="Freeform 81"/>
            <p:cNvSpPr>
              <a:spLocks/>
            </p:cNvSpPr>
            <p:nvPr/>
          </p:nvSpPr>
          <p:spPr bwMode="auto">
            <a:xfrm>
              <a:off x="4086" y="2793"/>
              <a:ext cx="1527" cy="5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9" y="0"/>
                </a:cxn>
                <a:cxn ang="0">
                  <a:pos x="309" y="546"/>
                </a:cxn>
                <a:cxn ang="0">
                  <a:pos x="621" y="546"/>
                </a:cxn>
                <a:cxn ang="0">
                  <a:pos x="621" y="369"/>
                </a:cxn>
                <a:cxn ang="0">
                  <a:pos x="921" y="369"/>
                </a:cxn>
                <a:cxn ang="0">
                  <a:pos x="921" y="186"/>
                </a:cxn>
                <a:cxn ang="0">
                  <a:pos x="1242" y="186"/>
                </a:cxn>
                <a:cxn ang="0">
                  <a:pos x="1242" y="0"/>
                </a:cxn>
                <a:cxn ang="0">
                  <a:pos x="1527" y="0"/>
                </a:cxn>
              </a:cxnLst>
              <a:rect l="0" t="0" r="r" b="b"/>
              <a:pathLst>
                <a:path w="1527" h="546">
                  <a:moveTo>
                    <a:pt x="0" y="0"/>
                  </a:moveTo>
                  <a:lnTo>
                    <a:pt x="309" y="0"/>
                  </a:lnTo>
                  <a:lnTo>
                    <a:pt x="309" y="546"/>
                  </a:lnTo>
                  <a:lnTo>
                    <a:pt x="621" y="546"/>
                  </a:lnTo>
                  <a:lnTo>
                    <a:pt x="621" y="369"/>
                  </a:lnTo>
                  <a:lnTo>
                    <a:pt x="921" y="369"/>
                  </a:lnTo>
                  <a:lnTo>
                    <a:pt x="921" y="186"/>
                  </a:lnTo>
                  <a:lnTo>
                    <a:pt x="1242" y="186"/>
                  </a:lnTo>
                  <a:lnTo>
                    <a:pt x="1242" y="0"/>
                  </a:lnTo>
                  <a:lnTo>
                    <a:pt x="1527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3026" name="Text Box 82"/>
            <p:cNvSpPr txBox="1">
              <a:spLocks noChangeArrowheads="1"/>
            </p:cNvSpPr>
            <p:nvPr/>
          </p:nvSpPr>
          <p:spPr bwMode="auto">
            <a:xfrm>
              <a:off x="3849" y="2874"/>
              <a:ext cx="22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1/3</a:t>
              </a:r>
            </a:p>
          </p:txBody>
        </p:sp>
        <p:sp>
          <p:nvSpPr>
            <p:cNvPr id="83027" name="Text Box 83"/>
            <p:cNvSpPr txBox="1">
              <a:spLocks noChangeArrowheads="1"/>
            </p:cNvSpPr>
            <p:nvPr/>
          </p:nvSpPr>
          <p:spPr bwMode="auto">
            <a:xfrm>
              <a:off x="5365" y="2800"/>
              <a:ext cx="21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800">
                  <a:latin typeface="Arial" pitchFamily="34" charset="0"/>
                </a:rPr>
                <a:t>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CFAB-0C3D-432E-A63F-A29AF7996E7C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119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20060-9F9F-47DC-8C23-A615F8E5C70B}" type="slidenum">
              <a:rPr lang="hu-HU"/>
              <a:pPr/>
              <a:t>33</a:t>
            </a:fld>
            <a:endParaRPr lang="hu-HU"/>
          </a:p>
        </p:txBody>
      </p:sp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422275" y="3635375"/>
            <a:ext cx="1600200" cy="495300"/>
          </a:xfrm>
          <a:prstGeom prst="wedgeRoundRectCallout">
            <a:avLst>
              <a:gd name="adj1" fmla="val 197819"/>
              <a:gd name="adj2" fmla="val 75000"/>
              <a:gd name="adj3" fmla="val 16667"/>
            </a:avLst>
          </a:prstGeom>
          <a:solidFill>
            <a:srgbClr val="F6B38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hu-HU" sz="1800">
              <a:latin typeface="Arial" pitchFamily="34" charset="0"/>
            </a:endParaRPr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458788" y="2579688"/>
            <a:ext cx="1600200" cy="495300"/>
          </a:xfrm>
          <a:prstGeom prst="wedgeRoundRectCallout">
            <a:avLst>
              <a:gd name="adj1" fmla="val 200199"/>
              <a:gd name="adj2" fmla="val 18588"/>
              <a:gd name="adj3" fmla="val 16667"/>
            </a:avLst>
          </a:prstGeom>
          <a:solidFill>
            <a:srgbClr val="F6B38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hu-HU" sz="1800">
              <a:latin typeface="Arial" pitchFamily="34" charset="0"/>
            </a:endParaRPr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381000" y="4648200"/>
            <a:ext cx="1600200" cy="495300"/>
          </a:xfrm>
          <a:prstGeom prst="wedgeRoundRectCallout">
            <a:avLst>
              <a:gd name="adj1" fmla="val 197819"/>
              <a:gd name="adj2" fmla="val 75000"/>
              <a:gd name="adj3" fmla="val 16667"/>
            </a:avLst>
          </a:prstGeom>
          <a:solidFill>
            <a:srgbClr val="F6B38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hu-HU" sz="1800">
              <a:latin typeface="Arial" pitchFamily="34" charset="0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7772400" cy="536575"/>
          </a:xfrm>
        </p:spPr>
        <p:txBody>
          <a:bodyPr/>
          <a:lstStyle/>
          <a:p>
            <a:r>
              <a:rPr lang="hu-HU"/>
              <a:t>DIGITALIZÁLÁS </a:t>
            </a:r>
            <a:r>
              <a:rPr lang="hu-HU" sz="1800"/>
              <a:t>(ANALÓG-DIGITÁLIS ÁTALAKÍTÁS)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873125"/>
            <a:ext cx="4208463" cy="5111750"/>
          </a:xfrm>
        </p:spPr>
        <p:txBody>
          <a:bodyPr/>
          <a:lstStyle/>
          <a:p>
            <a:r>
              <a:rPr lang="hu-HU" sz="1400" b="1"/>
              <a:t>Analóg jelből digitális jelet például pulzus- kód modulációval hozhatunk létre, ennek lépései:</a:t>
            </a:r>
          </a:p>
          <a:p>
            <a:endParaRPr lang="hu-HU" sz="1400" b="1"/>
          </a:p>
          <a:p>
            <a:pPr lvl="1"/>
            <a:r>
              <a:rPr lang="hu-HU" sz="1400" b="1"/>
              <a:t>Sávhatárolás,</a:t>
            </a:r>
          </a:p>
          <a:p>
            <a:pPr lvl="1"/>
            <a:endParaRPr lang="hu-HU" sz="1400" b="1"/>
          </a:p>
          <a:p>
            <a:pPr lvl="1"/>
            <a:endParaRPr lang="hu-HU" sz="1400" b="1"/>
          </a:p>
          <a:p>
            <a:pPr lvl="1"/>
            <a:r>
              <a:rPr lang="hu-HU" sz="1400" b="1"/>
              <a:t>Mintavétel,</a:t>
            </a:r>
          </a:p>
          <a:p>
            <a:pPr lvl="1"/>
            <a:endParaRPr lang="hu-HU" sz="1400" b="1"/>
          </a:p>
          <a:p>
            <a:pPr lvl="1"/>
            <a:endParaRPr lang="hu-HU" sz="1400" b="1"/>
          </a:p>
          <a:p>
            <a:pPr lvl="1"/>
            <a:endParaRPr lang="hu-HU" sz="1400" b="1"/>
          </a:p>
          <a:p>
            <a:pPr lvl="1"/>
            <a:r>
              <a:rPr lang="hu-HU" sz="1400" b="1"/>
              <a:t>Kvantálás,</a:t>
            </a:r>
          </a:p>
          <a:p>
            <a:pPr lvl="1"/>
            <a:endParaRPr lang="hu-HU" sz="1400" b="1"/>
          </a:p>
          <a:p>
            <a:pPr lvl="1"/>
            <a:endParaRPr lang="hu-HU" sz="1400" b="1"/>
          </a:p>
          <a:p>
            <a:pPr lvl="1"/>
            <a:endParaRPr lang="hu-HU" sz="1400" b="1"/>
          </a:p>
          <a:p>
            <a:pPr lvl="1"/>
            <a:r>
              <a:rPr lang="hu-HU" sz="1400" b="1"/>
              <a:t>Kódolás.</a:t>
            </a:r>
          </a:p>
          <a:p>
            <a:pPr lvl="1"/>
            <a:endParaRPr lang="hu-HU" sz="1400" b="1"/>
          </a:p>
        </p:txBody>
      </p:sp>
      <p:grpSp>
        <p:nvGrpSpPr>
          <p:cNvPr id="83975" name="Group 7"/>
          <p:cNvGrpSpPr>
            <a:grpSpLocks/>
          </p:cNvGrpSpPr>
          <p:nvPr/>
        </p:nvGrpSpPr>
        <p:grpSpPr bwMode="auto">
          <a:xfrm>
            <a:off x="4325938" y="1427163"/>
            <a:ext cx="4456112" cy="4551362"/>
            <a:chOff x="501" y="547"/>
            <a:chExt cx="2463" cy="2574"/>
          </a:xfrm>
        </p:grpSpPr>
        <p:grpSp>
          <p:nvGrpSpPr>
            <p:cNvPr id="83976" name="Group 8"/>
            <p:cNvGrpSpPr>
              <a:grpSpLocks/>
            </p:cNvGrpSpPr>
            <p:nvPr/>
          </p:nvGrpSpPr>
          <p:grpSpPr bwMode="auto">
            <a:xfrm>
              <a:off x="504" y="2013"/>
              <a:ext cx="1917" cy="160"/>
              <a:chOff x="1869" y="3375"/>
              <a:chExt cx="1917" cy="160"/>
            </a:xfrm>
          </p:grpSpPr>
          <p:sp>
            <p:nvSpPr>
              <p:cNvPr id="83977" name="Line 9"/>
              <p:cNvSpPr>
                <a:spLocks noChangeShapeType="1"/>
              </p:cNvSpPr>
              <p:nvPr/>
            </p:nvSpPr>
            <p:spPr bwMode="auto">
              <a:xfrm>
                <a:off x="2373" y="3519"/>
                <a:ext cx="14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3978" name="Oval 10"/>
              <p:cNvSpPr>
                <a:spLocks noChangeArrowheads="1"/>
              </p:cNvSpPr>
              <p:nvPr/>
            </p:nvSpPr>
            <p:spPr bwMode="auto">
              <a:xfrm>
                <a:off x="2638" y="3502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3979" name="Oval 11"/>
              <p:cNvSpPr>
                <a:spLocks noChangeArrowheads="1"/>
              </p:cNvSpPr>
              <p:nvPr/>
            </p:nvSpPr>
            <p:spPr bwMode="auto">
              <a:xfrm>
                <a:off x="2866" y="3505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3980" name="Oval 12"/>
              <p:cNvSpPr>
                <a:spLocks noChangeArrowheads="1"/>
              </p:cNvSpPr>
              <p:nvPr/>
            </p:nvSpPr>
            <p:spPr bwMode="auto">
              <a:xfrm>
                <a:off x="3091" y="3508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3981" name="Oval 13"/>
              <p:cNvSpPr>
                <a:spLocks noChangeArrowheads="1"/>
              </p:cNvSpPr>
              <p:nvPr/>
            </p:nvSpPr>
            <p:spPr bwMode="auto">
              <a:xfrm>
                <a:off x="3320" y="3503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3982" name="Oval 14"/>
              <p:cNvSpPr>
                <a:spLocks noChangeArrowheads="1"/>
              </p:cNvSpPr>
              <p:nvPr/>
            </p:nvSpPr>
            <p:spPr bwMode="auto">
              <a:xfrm>
                <a:off x="3547" y="3502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3983" name="Text Box 15"/>
              <p:cNvSpPr txBox="1">
                <a:spLocks noChangeArrowheads="1"/>
              </p:cNvSpPr>
              <p:nvPr/>
            </p:nvSpPr>
            <p:spPr bwMode="auto">
              <a:xfrm>
                <a:off x="2574" y="3375"/>
                <a:ext cx="18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2783" y="3383"/>
                <a:ext cx="198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3007" y="3376"/>
                <a:ext cx="18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11</a:t>
                </a:r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3231" y="3381"/>
                <a:ext cx="189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12</a:t>
                </a:r>
              </a:p>
            </p:txBody>
          </p:sp>
          <p:sp>
            <p:nvSpPr>
              <p:cNvPr id="83987" name="Text Box 19"/>
              <p:cNvSpPr txBox="1">
                <a:spLocks noChangeArrowheads="1"/>
              </p:cNvSpPr>
              <p:nvPr/>
            </p:nvSpPr>
            <p:spPr bwMode="auto">
              <a:xfrm>
                <a:off x="3467" y="3377"/>
                <a:ext cx="18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9</a:t>
                </a:r>
              </a:p>
            </p:txBody>
          </p:sp>
          <p:sp>
            <p:nvSpPr>
              <p:cNvPr id="83988" name="Text Box 20"/>
              <p:cNvSpPr txBox="1">
                <a:spLocks noChangeArrowheads="1"/>
              </p:cNvSpPr>
              <p:nvPr/>
            </p:nvSpPr>
            <p:spPr bwMode="auto">
              <a:xfrm>
                <a:off x="1869" y="3387"/>
                <a:ext cx="71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Kvantált értékek:</a:t>
                </a:r>
              </a:p>
            </p:txBody>
          </p:sp>
        </p:grpSp>
        <p:grpSp>
          <p:nvGrpSpPr>
            <p:cNvPr id="83989" name="Group 21"/>
            <p:cNvGrpSpPr>
              <a:grpSpLocks/>
            </p:cNvGrpSpPr>
            <p:nvPr/>
          </p:nvGrpSpPr>
          <p:grpSpPr bwMode="auto">
            <a:xfrm>
              <a:off x="506" y="2470"/>
              <a:ext cx="1917" cy="158"/>
              <a:chOff x="506" y="2470"/>
              <a:chExt cx="1917" cy="158"/>
            </a:xfrm>
          </p:grpSpPr>
          <p:sp>
            <p:nvSpPr>
              <p:cNvPr id="83990" name="Line 22"/>
              <p:cNvSpPr>
                <a:spLocks noChangeShapeType="1"/>
              </p:cNvSpPr>
              <p:nvPr/>
            </p:nvSpPr>
            <p:spPr bwMode="auto">
              <a:xfrm>
                <a:off x="1010" y="2612"/>
                <a:ext cx="14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3991" name="Oval 23"/>
              <p:cNvSpPr>
                <a:spLocks noChangeArrowheads="1"/>
              </p:cNvSpPr>
              <p:nvPr/>
            </p:nvSpPr>
            <p:spPr bwMode="auto">
              <a:xfrm>
                <a:off x="1275" y="2595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3992" name="Oval 24"/>
              <p:cNvSpPr>
                <a:spLocks noChangeArrowheads="1"/>
              </p:cNvSpPr>
              <p:nvPr/>
            </p:nvSpPr>
            <p:spPr bwMode="auto">
              <a:xfrm>
                <a:off x="1503" y="2598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3993" name="Oval 25"/>
              <p:cNvSpPr>
                <a:spLocks noChangeArrowheads="1"/>
              </p:cNvSpPr>
              <p:nvPr/>
            </p:nvSpPr>
            <p:spPr bwMode="auto">
              <a:xfrm>
                <a:off x="1728" y="260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3994" name="Oval 26"/>
              <p:cNvSpPr>
                <a:spLocks noChangeArrowheads="1"/>
              </p:cNvSpPr>
              <p:nvPr/>
            </p:nvSpPr>
            <p:spPr bwMode="auto">
              <a:xfrm>
                <a:off x="1957" y="2596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3995" name="Oval 27"/>
              <p:cNvSpPr>
                <a:spLocks noChangeArrowheads="1"/>
              </p:cNvSpPr>
              <p:nvPr/>
            </p:nvSpPr>
            <p:spPr bwMode="auto">
              <a:xfrm>
                <a:off x="2184" y="2595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3996" name="Text Box 28"/>
              <p:cNvSpPr txBox="1">
                <a:spLocks noChangeArrowheads="1"/>
              </p:cNvSpPr>
              <p:nvPr/>
            </p:nvSpPr>
            <p:spPr bwMode="auto">
              <a:xfrm>
                <a:off x="1160" y="2471"/>
                <a:ext cx="2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0101</a:t>
                </a:r>
              </a:p>
            </p:txBody>
          </p:sp>
          <p:sp>
            <p:nvSpPr>
              <p:cNvPr id="83997" name="Text Box 29"/>
              <p:cNvSpPr txBox="1">
                <a:spLocks noChangeArrowheads="1"/>
              </p:cNvSpPr>
              <p:nvPr/>
            </p:nvSpPr>
            <p:spPr bwMode="auto">
              <a:xfrm>
                <a:off x="1387" y="2470"/>
                <a:ext cx="2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0100</a:t>
                </a:r>
              </a:p>
            </p:txBody>
          </p:sp>
          <p:sp>
            <p:nvSpPr>
              <p:cNvPr id="83998" name="Text Box 30"/>
              <p:cNvSpPr txBox="1">
                <a:spLocks noChangeArrowheads="1"/>
              </p:cNvSpPr>
              <p:nvPr/>
            </p:nvSpPr>
            <p:spPr bwMode="auto">
              <a:xfrm>
                <a:off x="1614" y="2472"/>
                <a:ext cx="28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1011</a:t>
                </a:r>
              </a:p>
            </p:txBody>
          </p:sp>
          <p:sp>
            <p:nvSpPr>
              <p:cNvPr id="83999" name="Text Box 31"/>
              <p:cNvSpPr txBox="1">
                <a:spLocks noChangeArrowheads="1"/>
              </p:cNvSpPr>
              <p:nvPr/>
            </p:nvSpPr>
            <p:spPr bwMode="auto">
              <a:xfrm>
                <a:off x="1835" y="2474"/>
                <a:ext cx="27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1100</a:t>
                </a:r>
              </a:p>
            </p:txBody>
          </p:sp>
          <p:sp>
            <p:nvSpPr>
              <p:cNvPr id="84000" name="Text Box 32"/>
              <p:cNvSpPr txBox="1">
                <a:spLocks noChangeArrowheads="1"/>
              </p:cNvSpPr>
              <p:nvPr/>
            </p:nvSpPr>
            <p:spPr bwMode="auto">
              <a:xfrm>
                <a:off x="2068" y="2473"/>
                <a:ext cx="29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1001</a:t>
                </a:r>
              </a:p>
            </p:txBody>
          </p:sp>
          <p:sp>
            <p:nvSpPr>
              <p:cNvPr id="84001" name="Text Box 33"/>
              <p:cNvSpPr txBox="1">
                <a:spLocks noChangeArrowheads="1"/>
              </p:cNvSpPr>
              <p:nvPr/>
            </p:nvSpPr>
            <p:spPr bwMode="auto">
              <a:xfrm>
                <a:off x="506" y="2480"/>
                <a:ext cx="71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Kódolt értékek:</a:t>
                </a:r>
              </a:p>
            </p:txBody>
          </p:sp>
        </p:grpSp>
        <p:grpSp>
          <p:nvGrpSpPr>
            <p:cNvPr id="84002" name="Group 34"/>
            <p:cNvGrpSpPr>
              <a:grpSpLocks/>
            </p:cNvGrpSpPr>
            <p:nvPr/>
          </p:nvGrpSpPr>
          <p:grpSpPr bwMode="auto">
            <a:xfrm>
              <a:off x="501" y="2838"/>
              <a:ext cx="1917" cy="283"/>
              <a:chOff x="501" y="2838"/>
              <a:chExt cx="1917" cy="283"/>
            </a:xfrm>
          </p:grpSpPr>
          <p:sp>
            <p:nvSpPr>
              <p:cNvPr id="84003" name="Line 35"/>
              <p:cNvSpPr>
                <a:spLocks noChangeShapeType="1"/>
              </p:cNvSpPr>
              <p:nvPr/>
            </p:nvSpPr>
            <p:spPr bwMode="auto">
              <a:xfrm>
                <a:off x="1005" y="3063"/>
                <a:ext cx="14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04" name="Text Box 36"/>
              <p:cNvSpPr txBox="1">
                <a:spLocks noChangeArrowheads="1"/>
              </p:cNvSpPr>
              <p:nvPr/>
            </p:nvSpPr>
            <p:spPr bwMode="auto">
              <a:xfrm>
                <a:off x="1155" y="2838"/>
                <a:ext cx="2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0101</a:t>
                </a:r>
              </a:p>
            </p:txBody>
          </p:sp>
          <p:sp>
            <p:nvSpPr>
              <p:cNvPr id="84005" name="Text Box 37"/>
              <p:cNvSpPr txBox="1">
                <a:spLocks noChangeArrowheads="1"/>
              </p:cNvSpPr>
              <p:nvPr/>
            </p:nvSpPr>
            <p:spPr bwMode="auto">
              <a:xfrm>
                <a:off x="1366" y="2839"/>
                <a:ext cx="2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0100</a:t>
                </a:r>
              </a:p>
            </p:txBody>
          </p:sp>
          <p:sp>
            <p:nvSpPr>
              <p:cNvPr id="84006" name="Text Box 38"/>
              <p:cNvSpPr txBox="1">
                <a:spLocks noChangeArrowheads="1"/>
              </p:cNvSpPr>
              <p:nvPr/>
            </p:nvSpPr>
            <p:spPr bwMode="auto">
              <a:xfrm>
                <a:off x="1590" y="2841"/>
                <a:ext cx="28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1011</a:t>
                </a:r>
              </a:p>
            </p:txBody>
          </p:sp>
          <p:sp>
            <p:nvSpPr>
              <p:cNvPr id="84007" name="Text Box 39"/>
              <p:cNvSpPr txBox="1">
                <a:spLocks noChangeArrowheads="1"/>
              </p:cNvSpPr>
              <p:nvPr/>
            </p:nvSpPr>
            <p:spPr bwMode="auto">
              <a:xfrm>
                <a:off x="1825" y="2844"/>
                <a:ext cx="276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1100</a:t>
                </a:r>
              </a:p>
            </p:txBody>
          </p:sp>
          <p:sp>
            <p:nvSpPr>
              <p:cNvPr id="84008" name="Text Box 40"/>
              <p:cNvSpPr txBox="1">
                <a:spLocks noChangeArrowheads="1"/>
              </p:cNvSpPr>
              <p:nvPr/>
            </p:nvSpPr>
            <p:spPr bwMode="auto">
              <a:xfrm>
                <a:off x="2052" y="2844"/>
                <a:ext cx="294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1001</a:t>
                </a:r>
              </a:p>
            </p:txBody>
          </p:sp>
          <p:sp>
            <p:nvSpPr>
              <p:cNvPr id="84009" name="Text Box 41"/>
              <p:cNvSpPr txBox="1">
                <a:spLocks noChangeArrowheads="1"/>
              </p:cNvSpPr>
              <p:nvPr/>
            </p:nvSpPr>
            <p:spPr bwMode="auto">
              <a:xfrm>
                <a:off x="501" y="2931"/>
                <a:ext cx="71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Kódolt bináris jelsorozat:</a:t>
                </a:r>
              </a:p>
            </p:txBody>
          </p:sp>
          <p:sp>
            <p:nvSpPr>
              <p:cNvPr id="84010" name="Line 42"/>
              <p:cNvSpPr>
                <a:spLocks noChangeShapeType="1"/>
              </p:cNvSpPr>
              <p:nvPr/>
            </p:nvSpPr>
            <p:spPr bwMode="auto">
              <a:xfrm>
                <a:off x="1231" y="2972"/>
                <a:ext cx="0" cy="9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11" name="Line 43"/>
              <p:cNvSpPr>
                <a:spLocks noChangeShapeType="1"/>
              </p:cNvSpPr>
              <p:nvPr/>
            </p:nvSpPr>
            <p:spPr bwMode="auto">
              <a:xfrm>
                <a:off x="1262" y="2973"/>
                <a:ext cx="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12" name="Line 44"/>
              <p:cNvSpPr>
                <a:spLocks noChangeShapeType="1"/>
              </p:cNvSpPr>
              <p:nvPr/>
            </p:nvSpPr>
            <p:spPr bwMode="auto">
              <a:xfrm>
                <a:off x="1292" y="2972"/>
                <a:ext cx="0" cy="9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13" name="Line 45"/>
              <p:cNvSpPr>
                <a:spLocks noChangeShapeType="1"/>
              </p:cNvSpPr>
              <p:nvPr/>
            </p:nvSpPr>
            <p:spPr bwMode="auto">
              <a:xfrm>
                <a:off x="1322" y="2972"/>
                <a:ext cx="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14" name="Line 46"/>
              <p:cNvSpPr>
                <a:spLocks noChangeShapeType="1"/>
              </p:cNvSpPr>
              <p:nvPr/>
            </p:nvSpPr>
            <p:spPr bwMode="auto">
              <a:xfrm>
                <a:off x="1464" y="2974"/>
                <a:ext cx="0" cy="9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15" name="Line 47"/>
              <p:cNvSpPr>
                <a:spLocks noChangeShapeType="1"/>
              </p:cNvSpPr>
              <p:nvPr/>
            </p:nvSpPr>
            <p:spPr bwMode="auto">
              <a:xfrm>
                <a:off x="1495" y="2975"/>
                <a:ext cx="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16" name="Line 48"/>
              <p:cNvSpPr>
                <a:spLocks noChangeShapeType="1"/>
              </p:cNvSpPr>
              <p:nvPr/>
            </p:nvSpPr>
            <p:spPr bwMode="auto">
              <a:xfrm>
                <a:off x="1525" y="2974"/>
                <a:ext cx="0" cy="9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17" name="Line 49"/>
              <p:cNvSpPr>
                <a:spLocks noChangeShapeType="1"/>
              </p:cNvSpPr>
              <p:nvPr/>
            </p:nvSpPr>
            <p:spPr bwMode="auto">
              <a:xfrm>
                <a:off x="1555" y="2974"/>
                <a:ext cx="0" cy="9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18" name="Line 50"/>
              <p:cNvSpPr>
                <a:spLocks noChangeShapeType="1"/>
              </p:cNvSpPr>
              <p:nvPr/>
            </p:nvSpPr>
            <p:spPr bwMode="auto">
              <a:xfrm>
                <a:off x="1689" y="2974"/>
                <a:ext cx="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19" name="Line 51"/>
              <p:cNvSpPr>
                <a:spLocks noChangeShapeType="1"/>
              </p:cNvSpPr>
              <p:nvPr/>
            </p:nvSpPr>
            <p:spPr bwMode="auto">
              <a:xfrm>
                <a:off x="1720" y="2975"/>
                <a:ext cx="0" cy="9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20" name="Line 52"/>
              <p:cNvSpPr>
                <a:spLocks noChangeShapeType="1"/>
              </p:cNvSpPr>
              <p:nvPr/>
            </p:nvSpPr>
            <p:spPr bwMode="auto">
              <a:xfrm>
                <a:off x="1750" y="2974"/>
                <a:ext cx="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21" name="Line 53"/>
              <p:cNvSpPr>
                <a:spLocks noChangeShapeType="1"/>
              </p:cNvSpPr>
              <p:nvPr/>
            </p:nvSpPr>
            <p:spPr bwMode="auto">
              <a:xfrm>
                <a:off x="1780" y="2974"/>
                <a:ext cx="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22" name="Line 54"/>
              <p:cNvSpPr>
                <a:spLocks noChangeShapeType="1"/>
              </p:cNvSpPr>
              <p:nvPr/>
            </p:nvSpPr>
            <p:spPr bwMode="auto">
              <a:xfrm>
                <a:off x="1920" y="2975"/>
                <a:ext cx="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23" name="Line 55"/>
              <p:cNvSpPr>
                <a:spLocks noChangeShapeType="1"/>
              </p:cNvSpPr>
              <p:nvPr/>
            </p:nvSpPr>
            <p:spPr bwMode="auto">
              <a:xfrm>
                <a:off x="1951" y="2976"/>
                <a:ext cx="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24" name="Line 56"/>
              <p:cNvSpPr>
                <a:spLocks noChangeShapeType="1"/>
              </p:cNvSpPr>
              <p:nvPr/>
            </p:nvSpPr>
            <p:spPr bwMode="auto">
              <a:xfrm>
                <a:off x="1981" y="2975"/>
                <a:ext cx="0" cy="9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25" name="Line 57"/>
              <p:cNvSpPr>
                <a:spLocks noChangeShapeType="1"/>
              </p:cNvSpPr>
              <p:nvPr/>
            </p:nvSpPr>
            <p:spPr bwMode="auto">
              <a:xfrm>
                <a:off x="2011" y="2975"/>
                <a:ext cx="0" cy="9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26" name="Line 58"/>
              <p:cNvSpPr>
                <a:spLocks noChangeShapeType="1"/>
              </p:cNvSpPr>
              <p:nvPr/>
            </p:nvSpPr>
            <p:spPr bwMode="auto">
              <a:xfrm>
                <a:off x="2146" y="2978"/>
                <a:ext cx="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27" name="Line 59"/>
              <p:cNvSpPr>
                <a:spLocks noChangeShapeType="1"/>
              </p:cNvSpPr>
              <p:nvPr/>
            </p:nvSpPr>
            <p:spPr bwMode="auto">
              <a:xfrm>
                <a:off x="2177" y="2979"/>
                <a:ext cx="0" cy="9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28" name="Line 60"/>
              <p:cNvSpPr>
                <a:spLocks noChangeShapeType="1"/>
              </p:cNvSpPr>
              <p:nvPr/>
            </p:nvSpPr>
            <p:spPr bwMode="auto">
              <a:xfrm>
                <a:off x="2207" y="2978"/>
                <a:ext cx="0" cy="9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29" name="Line 61"/>
              <p:cNvSpPr>
                <a:spLocks noChangeShapeType="1"/>
              </p:cNvSpPr>
              <p:nvPr/>
            </p:nvSpPr>
            <p:spPr bwMode="auto">
              <a:xfrm>
                <a:off x="2237" y="2978"/>
                <a:ext cx="0" cy="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84030" name="Group 62"/>
            <p:cNvGrpSpPr>
              <a:grpSpLocks/>
            </p:cNvGrpSpPr>
            <p:nvPr/>
          </p:nvGrpSpPr>
          <p:grpSpPr bwMode="auto">
            <a:xfrm>
              <a:off x="668" y="547"/>
              <a:ext cx="2296" cy="1284"/>
              <a:chOff x="668" y="547"/>
              <a:chExt cx="2296" cy="1284"/>
            </a:xfrm>
          </p:grpSpPr>
          <p:sp>
            <p:nvSpPr>
              <p:cNvPr id="84031" name="Line 63"/>
              <p:cNvSpPr>
                <a:spLocks noChangeShapeType="1"/>
              </p:cNvSpPr>
              <p:nvPr/>
            </p:nvSpPr>
            <p:spPr bwMode="auto">
              <a:xfrm>
                <a:off x="1064" y="859"/>
                <a:ext cx="136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32" name="Line 64"/>
              <p:cNvSpPr>
                <a:spLocks noChangeShapeType="1"/>
              </p:cNvSpPr>
              <p:nvPr/>
            </p:nvSpPr>
            <p:spPr bwMode="auto">
              <a:xfrm>
                <a:off x="1036" y="915"/>
                <a:ext cx="1389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33" name="Line 65"/>
              <p:cNvSpPr>
                <a:spLocks noChangeShapeType="1"/>
              </p:cNvSpPr>
              <p:nvPr/>
            </p:nvSpPr>
            <p:spPr bwMode="auto">
              <a:xfrm>
                <a:off x="1064" y="972"/>
                <a:ext cx="136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34" name="Line 66"/>
              <p:cNvSpPr>
                <a:spLocks noChangeShapeType="1"/>
              </p:cNvSpPr>
              <p:nvPr/>
            </p:nvSpPr>
            <p:spPr bwMode="auto">
              <a:xfrm>
                <a:off x="1036" y="1029"/>
                <a:ext cx="1389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35" name="Line 67"/>
              <p:cNvSpPr>
                <a:spLocks noChangeShapeType="1"/>
              </p:cNvSpPr>
              <p:nvPr/>
            </p:nvSpPr>
            <p:spPr bwMode="auto">
              <a:xfrm>
                <a:off x="1064" y="1085"/>
                <a:ext cx="136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36" name="Line 68"/>
              <p:cNvSpPr>
                <a:spLocks noChangeShapeType="1"/>
              </p:cNvSpPr>
              <p:nvPr/>
            </p:nvSpPr>
            <p:spPr bwMode="auto">
              <a:xfrm>
                <a:off x="1036" y="1142"/>
                <a:ext cx="1389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37" name="Line 69"/>
              <p:cNvSpPr>
                <a:spLocks noChangeShapeType="1"/>
              </p:cNvSpPr>
              <p:nvPr/>
            </p:nvSpPr>
            <p:spPr bwMode="auto">
              <a:xfrm>
                <a:off x="1064" y="1199"/>
                <a:ext cx="136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38" name="Line 70"/>
              <p:cNvSpPr>
                <a:spLocks noChangeShapeType="1"/>
              </p:cNvSpPr>
              <p:nvPr/>
            </p:nvSpPr>
            <p:spPr bwMode="auto">
              <a:xfrm>
                <a:off x="1036" y="1256"/>
                <a:ext cx="1389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39" name="Line 71"/>
              <p:cNvSpPr>
                <a:spLocks noChangeShapeType="1"/>
              </p:cNvSpPr>
              <p:nvPr/>
            </p:nvSpPr>
            <p:spPr bwMode="auto">
              <a:xfrm>
                <a:off x="1036" y="802"/>
                <a:ext cx="1389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40" name="Line 72"/>
              <p:cNvSpPr>
                <a:spLocks noChangeShapeType="1"/>
              </p:cNvSpPr>
              <p:nvPr/>
            </p:nvSpPr>
            <p:spPr bwMode="auto">
              <a:xfrm>
                <a:off x="1036" y="1369"/>
                <a:ext cx="1389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41" name="Line 73"/>
              <p:cNvSpPr>
                <a:spLocks noChangeShapeType="1"/>
              </p:cNvSpPr>
              <p:nvPr/>
            </p:nvSpPr>
            <p:spPr bwMode="auto">
              <a:xfrm>
                <a:off x="1064" y="1425"/>
                <a:ext cx="136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42" name="Line 74"/>
              <p:cNvSpPr>
                <a:spLocks noChangeShapeType="1"/>
              </p:cNvSpPr>
              <p:nvPr/>
            </p:nvSpPr>
            <p:spPr bwMode="auto">
              <a:xfrm>
                <a:off x="1036" y="1482"/>
                <a:ext cx="1389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43" name="Line 75"/>
              <p:cNvSpPr>
                <a:spLocks noChangeShapeType="1"/>
              </p:cNvSpPr>
              <p:nvPr/>
            </p:nvSpPr>
            <p:spPr bwMode="auto">
              <a:xfrm>
                <a:off x="1064" y="1539"/>
                <a:ext cx="136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44" name="Line 76"/>
              <p:cNvSpPr>
                <a:spLocks noChangeShapeType="1"/>
              </p:cNvSpPr>
              <p:nvPr/>
            </p:nvSpPr>
            <p:spPr bwMode="auto">
              <a:xfrm flipV="1">
                <a:off x="1036" y="1595"/>
                <a:ext cx="1389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45" name="Line 77"/>
              <p:cNvSpPr>
                <a:spLocks noChangeShapeType="1"/>
              </p:cNvSpPr>
              <p:nvPr/>
            </p:nvSpPr>
            <p:spPr bwMode="auto">
              <a:xfrm>
                <a:off x="1064" y="1652"/>
                <a:ext cx="136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46" name="Line 78"/>
              <p:cNvSpPr>
                <a:spLocks noChangeShapeType="1"/>
              </p:cNvSpPr>
              <p:nvPr/>
            </p:nvSpPr>
            <p:spPr bwMode="auto">
              <a:xfrm>
                <a:off x="1064" y="1709"/>
                <a:ext cx="136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47" name="Line 79"/>
              <p:cNvSpPr>
                <a:spLocks noChangeShapeType="1"/>
              </p:cNvSpPr>
              <p:nvPr/>
            </p:nvSpPr>
            <p:spPr bwMode="auto">
              <a:xfrm>
                <a:off x="1064" y="1312"/>
                <a:ext cx="136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48" name="Line 80"/>
              <p:cNvSpPr>
                <a:spLocks noChangeShapeType="1"/>
              </p:cNvSpPr>
              <p:nvPr/>
            </p:nvSpPr>
            <p:spPr bwMode="auto">
              <a:xfrm flipV="1">
                <a:off x="1064" y="660"/>
                <a:ext cx="0" cy="107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stealth" w="sm" len="lg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49" name="Line 81"/>
              <p:cNvSpPr>
                <a:spLocks noChangeShapeType="1"/>
              </p:cNvSpPr>
              <p:nvPr/>
            </p:nvSpPr>
            <p:spPr bwMode="auto">
              <a:xfrm>
                <a:off x="1036" y="1709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50" name="Line 82"/>
              <p:cNvSpPr>
                <a:spLocks noChangeShapeType="1"/>
              </p:cNvSpPr>
              <p:nvPr/>
            </p:nvSpPr>
            <p:spPr bwMode="auto">
              <a:xfrm>
                <a:off x="1036" y="1709"/>
                <a:ext cx="153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 type="stealth" w="sm" len="lg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51" name="Text Box 83"/>
              <p:cNvSpPr txBox="1">
                <a:spLocks noChangeArrowheads="1"/>
              </p:cNvSpPr>
              <p:nvPr/>
            </p:nvSpPr>
            <p:spPr bwMode="auto">
              <a:xfrm>
                <a:off x="923" y="1539"/>
                <a:ext cx="17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84052" name="Text Box 84"/>
              <p:cNvSpPr txBox="1">
                <a:spLocks noChangeArrowheads="1"/>
              </p:cNvSpPr>
              <p:nvPr/>
            </p:nvSpPr>
            <p:spPr bwMode="auto">
              <a:xfrm>
                <a:off x="923" y="1426"/>
                <a:ext cx="17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84053" name="Text Box 85"/>
              <p:cNvSpPr txBox="1">
                <a:spLocks noChangeArrowheads="1"/>
              </p:cNvSpPr>
              <p:nvPr/>
            </p:nvSpPr>
            <p:spPr bwMode="auto">
              <a:xfrm>
                <a:off x="923" y="1312"/>
                <a:ext cx="14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6</a:t>
                </a:r>
              </a:p>
            </p:txBody>
          </p:sp>
          <p:sp>
            <p:nvSpPr>
              <p:cNvPr id="84054" name="Text Box 86"/>
              <p:cNvSpPr txBox="1">
                <a:spLocks noChangeArrowheads="1"/>
              </p:cNvSpPr>
              <p:nvPr/>
            </p:nvSpPr>
            <p:spPr bwMode="auto">
              <a:xfrm>
                <a:off x="923" y="1652"/>
                <a:ext cx="141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0</a:t>
                </a:r>
              </a:p>
            </p:txBody>
          </p:sp>
          <p:sp>
            <p:nvSpPr>
              <p:cNvPr id="84055" name="Text Box 87"/>
              <p:cNvSpPr txBox="1">
                <a:spLocks noChangeArrowheads="1"/>
              </p:cNvSpPr>
              <p:nvPr/>
            </p:nvSpPr>
            <p:spPr bwMode="auto">
              <a:xfrm>
                <a:off x="923" y="1199"/>
                <a:ext cx="14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8</a:t>
                </a:r>
              </a:p>
            </p:txBody>
          </p:sp>
          <p:sp>
            <p:nvSpPr>
              <p:cNvPr id="84056" name="Text Box 88"/>
              <p:cNvSpPr txBox="1">
                <a:spLocks noChangeArrowheads="1"/>
              </p:cNvSpPr>
              <p:nvPr/>
            </p:nvSpPr>
            <p:spPr bwMode="auto">
              <a:xfrm>
                <a:off x="894" y="1085"/>
                <a:ext cx="19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10</a:t>
                </a:r>
              </a:p>
            </p:txBody>
          </p:sp>
          <p:sp>
            <p:nvSpPr>
              <p:cNvPr id="84057" name="Text Box 89"/>
              <p:cNvSpPr txBox="1">
                <a:spLocks noChangeArrowheads="1"/>
              </p:cNvSpPr>
              <p:nvPr/>
            </p:nvSpPr>
            <p:spPr bwMode="auto">
              <a:xfrm>
                <a:off x="894" y="944"/>
                <a:ext cx="19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12</a:t>
                </a:r>
              </a:p>
            </p:txBody>
          </p:sp>
          <p:sp>
            <p:nvSpPr>
              <p:cNvPr id="84058" name="Text Box 90"/>
              <p:cNvSpPr txBox="1">
                <a:spLocks noChangeArrowheads="1"/>
              </p:cNvSpPr>
              <p:nvPr/>
            </p:nvSpPr>
            <p:spPr bwMode="auto">
              <a:xfrm>
                <a:off x="894" y="830"/>
                <a:ext cx="198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14</a:t>
                </a:r>
              </a:p>
            </p:txBody>
          </p:sp>
          <p:sp>
            <p:nvSpPr>
              <p:cNvPr id="84059" name="Text Box 91"/>
              <p:cNvSpPr txBox="1">
                <a:spLocks noChangeArrowheads="1"/>
              </p:cNvSpPr>
              <p:nvPr/>
            </p:nvSpPr>
            <p:spPr bwMode="auto">
              <a:xfrm>
                <a:off x="894" y="745"/>
                <a:ext cx="19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Arial" pitchFamily="34" charset="0"/>
                  </a:rPr>
                  <a:t>16</a:t>
                </a:r>
              </a:p>
            </p:txBody>
          </p:sp>
          <p:sp>
            <p:nvSpPr>
              <p:cNvPr id="84060" name="Text Box 92"/>
              <p:cNvSpPr txBox="1">
                <a:spLocks noChangeArrowheads="1"/>
              </p:cNvSpPr>
              <p:nvPr/>
            </p:nvSpPr>
            <p:spPr bwMode="auto">
              <a:xfrm>
                <a:off x="668" y="547"/>
                <a:ext cx="85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Times New Roman" pitchFamily="18" charset="0"/>
                  </a:rPr>
                  <a:t>Szintek (kvantálási lépcsők)</a:t>
                </a:r>
              </a:p>
            </p:txBody>
          </p:sp>
          <p:sp>
            <p:nvSpPr>
              <p:cNvPr id="84061" name="Text Box 93"/>
              <p:cNvSpPr txBox="1">
                <a:spLocks noChangeArrowheads="1"/>
              </p:cNvSpPr>
              <p:nvPr/>
            </p:nvSpPr>
            <p:spPr bwMode="auto">
              <a:xfrm>
                <a:off x="2510" y="1567"/>
                <a:ext cx="17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84062" name="Line 94"/>
              <p:cNvSpPr>
                <a:spLocks noChangeShapeType="1"/>
              </p:cNvSpPr>
              <p:nvPr/>
            </p:nvSpPr>
            <p:spPr bwMode="auto">
              <a:xfrm flipV="1">
                <a:off x="1291" y="802"/>
                <a:ext cx="0" cy="90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63" name="Line 95"/>
              <p:cNvSpPr>
                <a:spLocks noChangeShapeType="1"/>
              </p:cNvSpPr>
              <p:nvPr/>
            </p:nvSpPr>
            <p:spPr bwMode="auto">
              <a:xfrm flipV="1">
                <a:off x="1518" y="802"/>
                <a:ext cx="0" cy="90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64" name="Line 96"/>
              <p:cNvSpPr>
                <a:spLocks noChangeShapeType="1"/>
              </p:cNvSpPr>
              <p:nvPr/>
            </p:nvSpPr>
            <p:spPr bwMode="auto">
              <a:xfrm flipV="1">
                <a:off x="2198" y="802"/>
                <a:ext cx="0" cy="90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65" name="Line 97"/>
              <p:cNvSpPr>
                <a:spLocks noChangeShapeType="1"/>
              </p:cNvSpPr>
              <p:nvPr/>
            </p:nvSpPr>
            <p:spPr bwMode="auto">
              <a:xfrm flipV="1">
                <a:off x="1745" y="802"/>
                <a:ext cx="0" cy="90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66" name="Line 98"/>
              <p:cNvSpPr>
                <a:spLocks noChangeShapeType="1"/>
              </p:cNvSpPr>
              <p:nvPr/>
            </p:nvSpPr>
            <p:spPr bwMode="auto">
              <a:xfrm flipV="1">
                <a:off x="1972" y="802"/>
                <a:ext cx="0" cy="90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67" name="Text Box 99"/>
              <p:cNvSpPr txBox="1">
                <a:spLocks noChangeArrowheads="1"/>
              </p:cNvSpPr>
              <p:nvPr/>
            </p:nvSpPr>
            <p:spPr bwMode="auto">
              <a:xfrm>
                <a:off x="1206" y="1709"/>
                <a:ext cx="199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Times New Roman" pitchFamily="18" charset="0"/>
                  </a:rPr>
                  <a:t>t</a:t>
                </a:r>
                <a:r>
                  <a:rPr lang="hu-HU" sz="800" baseline="-2500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84068" name="Text Box 100"/>
              <p:cNvSpPr txBox="1">
                <a:spLocks noChangeArrowheads="1"/>
              </p:cNvSpPr>
              <p:nvPr/>
            </p:nvSpPr>
            <p:spPr bwMode="auto">
              <a:xfrm>
                <a:off x="1433" y="1709"/>
                <a:ext cx="19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Times New Roman" pitchFamily="18" charset="0"/>
                  </a:rPr>
                  <a:t>t</a:t>
                </a:r>
                <a:r>
                  <a:rPr lang="hu-HU" sz="800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84069" name="Text Box 101"/>
              <p:cNvSpPr txBox="1">
                <a:spLocks noChangeArrowheads="1"/>
              </p:cNvSpPr>
              <p:nvPr/>
            </p:nvSpPr>
            <p:spPr bwMode="auto">
              <a:xfrm>
                <a:off x="1660" y="1709"/>
                <a:ext cx="19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Times New Roman" pitchFamily="18" charset="0"/>
                  </a:rPr>
                  <a:t>t</a:t>
                </a:r>
                <a:r>
                  <a:rPr lang="hu-HU" sz="800" baseline="-25000"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84070" name="Text Box 102"/>
              <p:cNvSpPr txBox="1">
                <a:spLocks noChangeArrowheads="1"/>
              </p:cNvSpPr>
              <p:nvPr/>
            </p:nvSpPr>
            <p:spPr bwMode="auto">
              <a:xfrm>
                <a:off x="1887" y="1709"/>
                <a:ext cx="19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Times New Roman" pitchFamily="18" charset="0"/>
                  </a:rPr>
                  <a:t>t</a:t>
                </a:r>
                <a:r>
                  <a:rPr lang="hu-HU" sz="800" baseline="-25000"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84071" name="Text Box 103"/>
              <p:cNvSpPr txBox="1">
                <a:spLocks noChangeArrowheads="1"/>
              </p:cNvSpPr>
              <p:nvPr/>
            </p:nvSpPr>
            <p:spPr bwMode="auto">
              <a:xfrm>
                <a:off x="2113" y="1709"/>
                <a:ext cx="198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Times New Roman" pitchFamily="18" charset="0"/>
                  </a:rPr>
                  <a:t>t</a:t>
                </a:r>
                <a:r>
                  <a:rPr lang="hu-HU" sz="800" baseline="-25000"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84072" name="Text Box 104"/>
              <p:cNvSpPr txBox="1">
                <a:spLocks noChangeArrowheads="1"/>
              </p:cNvSpPr>
              <p:nvPr/>
            </p:nvSpPr>
            <p:spPr bwMode="auto">
              <a:xfrm>
                <a:off x="2198" y="1709"/>
                <a:ext cx="766" cy="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800">
                    <a:latin typeface="Times New Roman" pitchFamily="18" charset="0"/>
                  </a:rPr>
                  <a:t>Mintavételi időpontok</a:t>
                </a:r>
              </a:p>
            </p:txBody>
          </p:sp>
          <p:sp>
            <p:nvSpPr>
              <p:cNvPr id="84073" name="Freeform 105"/>
              <p:cNvSpPr>
                <a:spLocks/>
              </p:cNvSpPr>
              <p:nvPr/>
            </p:nvSpPr>
            <p:spPr bwMode="auto">
              <a:xfrm>
                <a:off x="1121" y="1032"/>
                <a:ext cx="1191" cy="538"/>
              </a:xfrm>
              <a:custGeom>
                <a:avLst/>
                <a:gdLst/>
                <a:ahLst/>
                <a:cxnLst>
                  <a:cxn ang="0">
                    <a:pos x="0" y="538"/>
                  </a:cxn>
                  <a:cxn ang="0">
                    <a:pos x="170" y="368"/>
                  </a:cxn>
                  <a:cxn ang="0">
                    <a:pos x="397" y="425"/>
                  </a:cxn>
                  <a:cxn ang="0">
                    <a:pos x="624" y="85"/>
                  </a:cxn>
                  <a:cxn ang="0">
                    <a:pos x="879" y="28"/>
                  </a:cxn>
                  <a:cxn ang="0">
                    <a:pos x="1191" y="255"/>
                  </a:cxn>
                </a:cxnLst>
                <a:rect l="0" t="0" r="r" b="b"/>
                <a:pathLst>
                  <a:path w="1191" h="538">
                    <a:moveTo>
                      <a:pt x="0" y="538"/>
                    </a:moveTo>
                    <a:cubicBezTo>
                      <a:pt x="52" y="462"/>
                      <a:pt x="104" y="387"/>
                      <a:pt x="170" y="368"/>
                    </a:cubicBezTo>
                    <a:cubicBezTo>
                      <a:pt x="236" y="349"/>
                      <a:pt x="321" y="472"/>
                      <a:pt x="397" y="425"/>
                    </a:cubicBezTo>
                    <a:cubicBezTo>
                      <a:pt x="473" y="378"/>
                      <a:pt x="544" y="151"/>
                      <a:pt x="624" y="85"/>
                    </a:cubicBezTo>
                    <a:cubicBezTo>
                      <a:pt x="704" y="19"/>
                      <a:pt x="785" y="0"/>
                      <a:pt x="879" y="28"/>
                    </a:cubicBezTo>
                    <a:cubicBezTo>
                      <a:pt x="973" y="56"/>
                      <a:pt x="1082" y="155"/>
                      <a:pt x="1191" y="255"/>
                    </a:cubicBezTo>
                  </a:path>
                </a:pathLst>
              </a:custGeom>
              <a:noFill/>
              <a:ln w="28575" cmpd="sng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74" name="Oval 106"/>
              <p:cNvSpPr>
                <a:spLocks noChangeArrowheads="1"/>
              </p:cNvSpPr>
              <p:nvPr/>
            </p:nvSpPr>
            <p:spPr bwMode="auto">
              <a:xfrm>
                <a:off x="1279" y="1388"/>
                <a:ext cx="27" cy="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4075" name="Oval 107"/>
              <p:cNvSpPr>
                <a:spLocks noChangeArrowheads="1"/>
              </p:cNvSpPr>
              <p:nvPr/>
            </p:nvSpPr>
            <p:spPr bwMode="auto">
              <a:xfrm>
                <a:off x="1505" y="1440"/>
                <a:ext cx="27" cy="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4076" name="Oval 108"/>
              <p:cNvSpPr>
                <a:spLocks noChangeArrowheads="1"/>
              </p:cNvSpPr>
              <p:nvPr/>
            </p:nvSpPr>
            <p:spPr bwMode="auto">
              <a:xfrm>
                <a:off x="1730" y="1105"/>
                <a:ext cx="27" cy="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4077" name="Oval 109"/>
              <p:cNvSpPr>
                <a:spLocks noChangeArrowheads="1"/>
              </p:cNvSpPr>
              <p:nvPr/>
            </p:nvSpPr>
            <p:spPr bwMode="auto">
              <a:xfrm>
                <a:off x="1957" y="1041"/>
                <a:ext cx="27" cy="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4078" name="Oval 110"/>
              <p:cNvSpPr>
                <a:spLocks noChangeArrowheads="1"/>
              </p:cNvSpPr>
              <p:nvPr/>
            </p:nvSpPr>
            <p:spPr bwMode="auto">
              <a:xfrm>
                <a:off x="2183" y="1165"/>
                <a:ext cx="27" cy="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4079" name="Oval 111"/>
              <p:cNvSpPr>
                <a:spLocks noChangeArrowheads="1"/>
              </p:cNvSpPr>
              <p:nvPr/>
            </p:nvSpPr>
            <p:spPr bwMode="auto">
              <a:xfrm>
                <a:off x="2187" y="1183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4080" name="Oval 112"/>
              <p:cNvSpPr>
                <a:spLocks noChangeArrowheads="1"/>
              </p:cNvSpPr>
              <p:nvPr/>
            </p:nvSpPr>
            <p:spPr bwMode="auto">
              <a:xfrm>
                <a:off x="1955" y="1012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4081" name="Oval 113"/>
              <p:cNvSpPr>
                <a:spLocks noChangeArrowheads="1"/>
              </p:cNvSpPr>
              <p:nvPr/>
            </p:nvSpPr>
            <p:spPr bwMode="auto">
              <a:xfrm>
                <a:off x="1728" y="1070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4082" name="Oval 114"/>
              <p:cNvSpPr>
                <a:spLocks noChangeArrowheads="1"/>
              </p:cNvSpPr>
              <p:nvPr/>
            </p:nvSpPr>
            <p:spPr bwMode="auto">
              <a:xfrm>
                <a:off x="1507" y="1468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4083" name="Oval 115"/>
              <p:cNvSpPr>
                <a:spLocks noChangeArrowheads="1"/>
              </p:cNvSpPr>
              <p:nvPr/>
            </p:nvSpPr>
            <p:spPr bwMode="auto">
              <a:xfrm>
                <a:off x="1277" y="1413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4084" name="Freeform 116"/>
              <p:cNvSpPr>
                <a:spLocks/>
              </p:cNvSpPr>
              <p:nvPr/>
            </p:nvSpPr>
            <p:spPr bwMode="auto">
              <a:xfrm>
                <a:off x="1115" y="999"/>
                <a:ext cx="1191" cy="538"/>
              </a:xfrm>
              <a:custGeom>
                <a:avLst/>
                <a:gdLst/>
                <a:ahLst/>
                <a:cxnLst>
                  <a:cxn ang="0">
                    <a:pos x="0" y="538"/>
                  </a:cxn>
                  <a:cxn ang="0">
                    <a:pos x="170" y="368"/>
                  </a:cxn>
                  <a:cxn ang="0">
                    <a:pos x="397" y="425"/>
                  </a:cxn>
                  <a:cxn ang="0">
                    <a:pos x="624" y="85"/>
                  </a:cxn>
                  <a:cxn ang="0">
                    <a:pos x="879" y="28"/>
                  </a:cxn>
                  <a:cxn ang="0">
                    <a:pos x="1191" y="255"/>
                  </a:cxn>
                </a:cxnLst>
                <a:rect l="0" t="0" r="r" b="b"/>
                <a:pathLst>
                  <a:path w="1191" h="538">
                    <a:moveTo>
                      <a:pt x="0" y="538"/>
                    </a:moveTo>
                    <a:cubicBezTo>
                      <a:pt x="52" y="462"/>
                      <a:pt x="104" y="387"/>
                      <a:pt x="170" y="368"/>
                    </a:cubicBezTo>
                    <a:cubicBezTo>
                      <a:pt x="236" y="349"/>
                      <a:pt x="321" y="472"/>
                      <a:pt x="397" y="425"/>
                    </a:cubicBezTo>
                    <a:cubicBezTo>
                      <a:pt x="473" y="378"/>
                      <a:pt x="544" y="151"/>
                      <a:pt x="624" y="85"/>
                    </a:cubicBezTo>
                    <a:cubicBezTo>
                      <a:pt x="704" y="19"/>
                      <a:pt x="785" y="0"/>
                      <a:pt x="879" y="28"/>
                    </a:cubicBezTo>
                    <a:cubicBezTo>
                      <a:pt x="973" y="56"/>
                      <a:pt x="1082" y="155"/>
                      <a:pt x="1191" y="255"/>
                    </a:cubicBezTo>
                  </a:path>
                </a:pathLst>
              </a:custGeom>
              <a:noFill/>
              <a:ln w="3175" cmpd="sng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4085" name="Freeform 117"/>
              <p:cNvSpPr>
                <a:spLocks/>
              </p:cNvSpPr>
              <p:nvPr/>
            </p:nvSpPr>
            <p:spPr bwMode="auto">
              <a:xfrm>
                <a:off x="1123" y="1065"/>
                <a:ext cx="1191" cy="538"/>
              </a:xfrm>
              <a:custGeom>
                <a:avLst/>
                <a:gdLst/>
                <a:ahLst/>
                <a:cxnLst>
                  <a:cxn ang="0">
                    <a:pos x="0" y="538"/>
                  </a:cxn>
                  <a:cxn ang="0">
                    <a:pos x="170" y="368"/>
                  </a:cxn>
                  <a:cxn ang="0">
                    <a:pos x="397" y="425"/>
                  </a:cxn>
                  <a:cxn ang="0">
                    <a:pos x="624" y="85"/>
                  </a:cxn>
                  <a:cxn ang="0">
                    <a:pos x="879" y="28"/>
                  </a:cxn>
                  <a:cxn ang="0">
                    <a:pos x="1191" y="255"/>
                  </a:cxn>
                </a:cxnLst>
                <a:rect l="0" t="0" r="r" b="b"/>
                <a:pathLst>
                  <a:path w="1191" h="538">
                    <a:moveTo>
                      <a:pt x="0" y="538"/>
                    </a:moveTo>
                    <a:cubicBezTo>
                      <a:pt x="52" y="462"/>
                      <a:pt x="104" y="387"/>
                      <a:pt x="170" y="368"/>
                    </a:cubicBezTo>
                    <a:cubicBezTo>
                      <a:pt x="236" y="349"/>
                      <a:pt x="321" y="472"/>
                      <a:pt x="397" y="425"/>
                    </a:cubicBezTo>
                    <a:cubicBezTo>
                      <a:pt x="473" y="378"/>
                      <a:pt x="544" y="151"/>
                      <a:pt x="624" y="85"/>
                    </a:cubicBezTo>
                    <a:cubicBezTo>
                      <a:pt x="704" y="19"/>
                      <a:pt x="785" y="0"/>
                      <a:pt x="879" y="28"/>
                    </a:cubicBezTo>
                    <a:cubicBezTo>
                      <a:pt x="973" y="56"/>
                      <a:pt x="1082" y="155"/>
                      <a:pt x="1191" y="255"/>
                    </a:cubicBezTo>
                  </a:path>
                </a:pathLst>
              </a:custGeom>
              <a:noFill/>
              <a:ln w="3175" cmpd="sng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EDB8-4E60-44BD-82E7-FE7E99540ECA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38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091F71-EDFD-4759-99AB-D3BA7E80F4CD}" type="slidenum">
              <a:rPr lang="hu-HU"/>
              <a:pPr/>
              <a:t>34</a:t>
            </a:fld>
            <a:endParaRPr lang="hu-HU"/>
          </a:p>
        </p:txBody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-617538" y="-495300"/>
            <a:ext cx="42275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800">
                <a:latin typeface="Times New Roman" pitchFamily="18" charset="0"/>
              </a:rPr>
              <a:t>Szintek (kvantálási lépcsők)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KVANTÁLÁS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/>
              <a:t>A kvantálás egy szeletének kinagyítása:</a:t>
            </a: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1352550" y="6207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grpSp>
        <p:nvGrpSpPr>
          <p:cNvPr id="84998" name="Group 6"/>
          <p:cNvGrpSpPr>
            <a:grpSpLocks/>
          </p:cNvGrpSpPr>
          <p:nvPr/>
        </p:nvGrpSpPr>
        <p:grpSpPr bwMode="auto">
          <a:xfrm>
            <a:off x="892175" y="1689100"/>
            <a:ext cx="7531100" cy="4332288"/>
            <a:chOff x="562" y="1064"/>
            <a:chExt cx="4744" cy="2729"/>
          </a:xfrm>
        </p:grpSpPr>
        <p:sp>
          <p:nvSpPr>
            <p:cNvPr id="84999" name="Line 7"/>
            <p:cNvSpPr>
              <a:spLocks noChangeShapeType="1"/>
            </p:cNvSpPr>
            <p:nvPr/>
          </p:nvSpPr>
          <p:spPr bwMode="auto">
            <a:xfrm>
              <a:off x="617" y="1837"/>
              <a:ext cx="463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5000" name="Line 8"/>
            <p:cNvSpPr>
              <a:spLocks noChangeShapeType="1"/>
            </p:cNvSpPr>
            <p:nvPr/>
          </p:nvSpPr>
          <p:spPr bwMode="auto">
            <a:xfrm flipV="1">
              <a:off x="634" y="2148"/>
              <a:ext cx="4621" cy="1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5001" name="Line 9"/>
            <p:cNvSpPr>
              <a:spLocks noChangeShapeType="1"/>
            </p:cNvSpPr>
            <p:nvPr/>
          </p:nvSpPr>
          <p:spPr bwMode="auto">
            <a:xfrm>
              <a:off x="617" y="2451"/>
              <a:ext cx="4638" cy="1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5002" name="Line 10"/>
            <p:cNvSpPr>
              <a:spLocks noChangeShapeType="1"/>
            </p:cNvSpPr>
            <p:nvPr/>
          </p:nvSpPr>
          <p:spPr bwMode="auto">
            <a:xfrm>
              <a:off x="624" y="2777"/>
              <a:ext cx="463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5003" name="Line 11"/>
            <p:cNvSpPr>
              <a:spLocks noChangeShapeType="1"/>
            </p:cNvSpPr>
            <p:nvPr/>
          </p:nvSpPr>
          <p:spPr bwMode="auto">
            <a:xfrm flipV="1">
              <a:off x="668" y="3091"/>
              <a:ext cx="4587" cy="1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5004" name="Line 12"/>
            <p:cNvSpPr>
              <a:spLocks noChangeShapeType="1"/>
            </p:cNvSpPr>
            <p:nvPr/>
          </p:nvSpPr>
          <p:spPr bwMode="auto">
            <a:xfrm>
              <a:off x="562" y="3399"/>
              <a:ext cx="474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5005" name="Line 13"/>
            <p:cNvSpPr>
              <a:spLocks noChangeShapeType="1"/>
            </p:cNvSpPr>
            <p:nvPr/>
          </p:nvSpPr>
          <p:spPr bwMode="auto">
            <a:xfrm flipV="1">
              <a:off x="4026" y="1522"/>
              <a:ext cx="3" cy="201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5006" name="Line 14"/>
            <p:cNvSpPr>
              <a:spLocks noChangeShapeType="1"/>
            </p:cNvSpPr>
            <p:nvPr/>
          </p:nvSpPr>
          <p:spPr bwMode="auto">
            <a:xfrm flipV="1">
              <a:off x="1601" y="1653"/>
              <a:ext cx="9" cy="2005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5007" name="Line 15"/>
            <p:cNvSpPr>
              <a:spLocks noChangeShapeType="1"/>
            </p:cNvSpPr>
            <p:nvPr/>
          </p:nvSpPr>
          <p:spPr bwMode="auto">
            <a:xfrm flipV="1">
              <a:off x="2816" y="1431"/>
              <a:ext cx="14" cy="221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5008" name="Oval 16"/>
            <p:cNvSpPr>
              <a:spLocks noChangeArrowheads="1"/>
            </p:cNvSpPr>
            <p:nvPr/>
          </p:nvSpPr>
          <p:spPr bwMode="auto">
            <a:xfrm>
              <a:off x="1534" y="2257"/>
              <a:ext cx="144" cy="14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5009" name="Oval 17"/>
            <p:cNvSpPr>
              <a:spLocks noChangeArrowheads="1"/>
            </p:cNvSpPr>
            <p:nvPr/>
          </p:nvSpPr>
          <p:spPr bwMode="auto">
            <a:xfrm>
              <a:off x="2752" y="1886"/>
              <a:ext cx="144" cy="1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5010" name="Oval 18"/>
            <p:cNvSpPr>
              <a:spLocks noChangeArrowheads="1"/>
            </p:cNvSpPr>
            <p:nvPr/>
          </p:nvSpPr>
          <p:spPr bwMode="auto">
            <a:xfrm>
              <a:off x="3947" y="2601"/>
              <a:ext cx="146" cy="14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5011" name="Oval 19"/>
            <p:cNvSpPr>
              <a:spLocks noChangeArrowheads="1"/>
            </p:cNvSpPr>
            <p:nvPr/>
          </p:nvSpPr>
          <p:spPr bwMode="auto">
            <a:xfrm>
              <a:off x="3952" y="2702"/>
              <a:ext cx="145" cy="1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5012" name="Oval 20"/>
            <p:cNvSpPr>
              <a:spLocks noChangeArrowheads="1"/>
            </p:cNvSpPr>
            <p:nvPr/>
          </p:nvSpPr>
          <p:spPr bwMode="auto">
            <a:xfrm>
              <a:off x="2753" y="1755"/>
              <a:ext cx="144" cy="14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5013" name="Oval 21"/>
            <p:cNvSpPr>
              <a:spLocks noChangeArrowheads="1"/>
            </p:cNvSpPr>
            <p:nvPr/>
          </p:nvSpPr>
          <p:spPr bwMode="auto">
            <a:xfrm>
              <a:off x="1534" y="2077"/>
              <a:ext cx="146" cy="1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5014" name="Freeform 22"/>
            <p:cNvSpPr>
              <a:spLocks/>
            </p:cNvSpPr>
            <p:nvPr/>
          </p:nvSpPr>
          <p:spPr bwMode="auto">
            <a:xfrm>
              <a:off x="818" y="1784"/>
              <a:ext cx="3784" cy="1688"/>
            </a:xfrm>
            <a:custGeom>
              <a:avLst/>
              <a:gdLst/>
              <a:ahLst/>
              <a:cxnLst>
                <a:cxn ang="0">
                  <a:pos x="0" y="1006"/>
                </a:cxn>
                <a:cxn ang="0">
                  <a:pos x="294" y="424"/>
                </a:cxn>
                <a:cxn ang="0">
                  <a:pos x="522" y="184"/>
                </a:cxn>
                <a:cxn ang="0">
                  <a:pos x="840" y="28"/>
                </a:cxn>
                <a:cxn ang="0">
                  <a:pos x="1068" y="16"/>
                </a:cxn>
                <a:cxn ang="0">
                  <a:pos x="1326" y="82"/>
                </a:cxn>
                <a:cxn ang="0">
                  <a:pos x="1626" y="262"/>
                </a:cxn>
                <a:cxn ang="0">
                  <a:pos x="1986" y="568"/>
                </a:cxn>
                <a:cxn ang="0">
                  <a:pos x="2214" y="784"/>
                </a:cxn>
              </a:cxnLst>
              <a:rect l="0" t="0" r="r" b="b"/>
              <a:pathLst>
                <a:path w="2214" h="1006">
                  <a:moveTo>
                    <a:pt x="0" y="1006"/>
                  </a:moveTo>
                  <a:cubicBezTo>
                    <a:pt x="103" y="783"/>
                    <a:pt x="207" y="561"/>
                    <a:pt x="294" y="424"/>
                  </a:cubicBezTo>
                  <a:cubicBezTo>
                    <a:pt x="381" y="287"/>
                    <a:pt x="431" y="250"/>
                    <a:pt x="522" y="184"/>
                  </a:cubicBezTo>
                  <a:cubicBezTo>
                    <a:pt x="613" y="118"/>
                    <a:pt x="749" y="56"/>
                    <a:pt x="840" y="28"/>
                  </a:cubicBezTo>
                  <a:cubicBezTo>
                    <a:pt x="931" y="0"/>
                    <a:pt x="987" y="7"/>
                    <a:pt x="1068" y="16"/>
                  </a:cubicBezTo>
                  <a:cubicBezTo>
                    <a:pt x="1149" y="25"/>
                    <a:pt x="1233" y="41"/>
                    <a:pt x="1326" y="82"/>
                  </a:cubicBezTo>
                  <a:cubicBezTo>
                    <a:pt x="1419" y="123"/>
                    <a:pt x="1516" y="181"/>
                    <a:pt x="1626" y="262"/>
                  </a:cubicBezTo>
                  <a:cubicBezTo>
                    <a:pt x="1736" y="343"/>
                    <a:pt x="1888" y="481"/>
                    <a:pt x="1986" y="568"/>
                  </a:cubicBezTo>
                  <a:cubicBezTo>
                    <a:pt x="2084" y="655"/>
                    <a:pt x="2149" y="719"/>
                    <a:pt x="2214" y="784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5015" name="Freeform 23"/>
            <p:cNvSpPr>
              <a:spLocks/>
            </p:cNvSpPr>
            <p:nvPr/>
          </p:nvSpPr>
          <p:spPr bwMode="auto">
            <a:xfrm>
              <a:off x="858" y="2105"/>
              <a:ext cx="3783" cy="1688"/>
            </a:xfrm>
            <a:custGeom>
              <a:avLst/>
              <a:gdLst/>
              <a:ahLst/>
              <a:cxnLst>
                <a:cxn ang="0">
                  <a:pos x="0" y="1006"/>
                </a:cxn>
                <a:cxn ang="0">
                  <a:pos x="294" y="424"/>
                </a:cxn>
                <a:cxn ang="0">
                  <a:pos x="522" y="184"/>
                </a:cxn>
                <a:cxn ang="0">
                  <a:pos x="840" y="28"/>
                </a:cxn>
                <a:cxn ang="0">
                  <a:pos x="1068" y="16"/>
                </a:cxn>
                <a:cxn ang="0">
                  <a:pos x="1326" y="82"/>
                </a:cxn>
                <a:cxn ang="0">
                  <a:pos x="1626" y="262"/>
                </a:cxn>
                <a:cxn ang="0">
                  <a:pos x="1986" y="568"/>
                </a:cxn>
                <a:cxn ang="0">
                  <a:pos x="2214" y="784"/>
                </a:cxn>
              </a:cxnLst>
              <a:rect l="0" t="0" r="r" b="b"/>
              <a:pathLst>
                <a:path w="2214" h="1006">
                  <a:moveTo>
                    <a:pt x="0" y="1006"/>
                  </a:moveTo>
                  <a:cubicBezTo>
                    <a:pt x="103" y="783"/>
                    <a:pt x="207" y="561"/>
                    <a:pt x="294" y="424"/>
                  </a:cubicBezTo>
                  <a:cubicBezTo>
                    <a:pt x="381" y="287"/>
                    <a:pt x="431" y="250"/>
                    <a:pt x="522" y="184"/>
                  </a:cubicBezTo>
                  <a:cubicBezTo>
                    <a:pt x="613" y="118"/>
                    <a:pt x="749" y="56"/>
                    <a:pt x="840" y="28"/>
                  </a:cubicBezTo>
                  <a:cubicBezTo>
                    <a:pt x="931" y="0"/>
                    <a:pt x="987" y="7"/>
                    <a:pt x="1068" y="16"/>
                  </a:cubicBezTo>
                  <a:cubicBezTo>
                    <a:pt x="1149" y="25"/>
                    <a:pt x="1233" y="41"/>
                    <a:pt x="1326" y="82"/>
                  </a:cubicBezTo>
                  <a:cubicBezTo>
                    <a:pt x="1419" y="123"/>
                    <a:pt x="1516" y="181"/>
                    <a:pt x="1626" y="262"/>
                  </a:cubicBezTo>
                  <a:cubicBezTo>
                    <a:pt x="1736" y="343"/>
                    <a:pt x="1888" y="481"/>
                    <a:pt x="1986" y="568"/>
                  </a:cubicBezTo>
                  <a:cubicBezTo>
                    <a:pt x="2084" y="655"/>
                    <a:pt x="2149" y="719"/>
                    <a:pt x="2214" y="784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5016" name="Freeform 24"/>
            <p:cNvSpPr>
              <a:spLocks/>
            </p:cNvSpPr>
            <p:nvPr/>
          </p:nvSpPr>
          <p:spPr bwMode="auto">
            <a:xfrm>
              <a:off x="846" y="1914"/>
              <a:ext cx="3783" cy="1688"/>
            </a:xfrm>
            <a:custGeom>
              <a:avLst/>
              <a:gdLst/>
              <a:ahLst/>
              <a:cxnLst>
                <a:cxn ang="0">
                  <a:pos x="0" y="1006"/>
                </a:cxn>
                <a:cxn ang="0">
                  <a:pos x="294" y="424"/>
                </a:cxn>
                <a:cxn ang="0">
                  <a:pos x="522" y="184"/>
                </a:cxn>
                <a:cxn ang="0">
                  <a:pos x="840" y="28"/>
                </a:cxn>
                <a:cxn ang="0">
                  <a:pos x="1068" y="16"/>
                </a:cxn>
                <a:cxn ang="0">
                  <a:pos x="1326" y="82"/>
                </a:cxn>
                <a:cxn ang="0">
                  <a:pos x="1626" y="262"/>
                </a:cxn>
                <a:cxn ang="0">
                  <a:pos x="1986" y="568"/>
                </a:cxn>
                <a:cxn ang="0">
                  <a:pos x="2214" y="784"/>
                </a:cxn>
              </a:cxnLst>
              <a:rect l="0" t="0" r="r" b="b"/>
              <a:pathLst>
                <a:path w="2214" h="1006">
                  <a:moveTo>
                    <a:pt x="0" y="1006"/>
                  </a:moveTo>
                  <a:cubicBezTo>
                    <a:pt x="103" y="783"/>
                    <a:pt x="207" y="561"/>
                    <a:pt x="294" y="424"/>
                  </a:cubicBezTo>
                  <a:cubicBezTo>
                    <a:pt x="381" y="287"/>
                    <a:pt x="431" y="250"/>
                    <a:pt x="522" y="184"/>
                  </a:cubicBezTo>
                  <a:cubicBezTo>
                    <a:pt x="613" y="118"/>
                    <a:pt x="749" y="56"/>
                    <a:pt x="840" y="28"/>
                  </a:cubicBezTo>
                  <a:cubicBezTo>
                    <a:pt x="931" y="0"/>
                    <a:pt x="987" y="7"/>
                    <a:pt x="1068" y="16"/>
                  </a:cubicBezTo>
                  <a:cubicBezTo>
                    <a:pt x="1149" y="25"/>
                    <a:pt x="1233" y="41"/>
                    <a:pt x="1326" y="82"/>
                  </a:cubicBezTo>
                  <a:cubicBezTo>
                    <a:pt x="1419" y="123"/>
                    <a:pt x="1516" y="181"/>
                    <a:pt x="1626" y="262"/>
                  </a:cubicBezTo>
                  <a:cubicBezTo>
                    <a:pt x="1736" y="343"/>
                    <a:pt x="1888" y="481"/>
                    <a:pt x="1986" y="568"/>
                  </a:cubicBezTo>
                  <a:cubicBezTo>
                    <a:pt x="2084" y="655"/>
                    <a:pt x="2149" y="719"/>
                    <a:pt x="2214" y="784"/>
                  </a:cubicBezTo>
                </a:path>
              </a:pathLst>
            </a:custGeom>
            <a:noFill/>
            <a:ln w="38100" cmpd="sng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5017" name="Line 25"/>
            <p:cNvSpPr>
              <a:spLocks noChangeShapeType="1"/>
            </p:cNvSpPr>
            <p:nvPr/>
          </p:nvSpPr>
          <p:spPr bwMode="auto">
            <a:xfrm flipH="1" flipV="1">
              <a:off x="2012" y="1748"/>
              <a:ext cx="500" cy="2"/>
            </a:xfrm>
            <a:prstGeom prst="line">
              <a:avLst/>
            </a:prstGeom>
            <a:noFill/>
            <a:ln w="9525">
              <a:solidFill>
                <a:srgbClr val="0B7F1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5018" name="Line 26"/>
            <p:cNvSpPr>
              <a:spLocks noChangeShapeType="1"/>
            </p:cNvSpPr>
            <p:nvPr/>
          </p:nvSpPr>
          <p:spPr bwMode="auto">
            <a:xfrm flipH="1" flipV="1">
              <a:off x="2025" y="2109"/>
              <a:ext cx="496" cy="2"/>
            </a:xfrm>
            <a:prstGeom prst="line">
              <a:avLst/>
            </a:prstGeom>
            <a:noFill/>
            <a:ln w="9525">
              <a:solidFill>
                <a:srgbClr val="0B7F1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5019" name="Line 27"/>
            <p:cNvSpPr>
              <a:spLocks noChangeShapeType="1"/>
            </p:cNvSpPr>
            <p:nvPr/>
          </p:nvSpPr>
          <p:spPr bwMode="auto">
            <a:xfrm>
              <a:off x="2064" y="1756"/>
              <a:ext cx="0" cy="352"/>
            </a:xfrm>
            <a:prstGeom prst="line">
              <a:avLst/>
            </a:prstGeom>
            <a:noFill/>
            <a:ln w="9525">
              <a:solidFill>
                <a:srgbClr val="0B7F11"/>
              </a:solidFill>
              <a:round/>
              <a:headEnd type="stealth" w="sm" len="med"/>
              <a:tailEnd type="stealth" w="sm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5020" name="Text Box 28"/>
            <p:cNvSpPr txBox="1">
              <a:spLocks noChangeArrowheads="1"/>
            </p:cNvSpPr>
            <p:nvPr/>
          </p:nvSpPr>
          <p:spPr bwMode="auto">
            <a:xfrm>
              <a:off x="1622" y="1808"/>
              <a:ext cx="432" cy="231"/>
            </a:xfrm>
            <a:prstGeom prst="rect">
              <a:avLst/>
            </a:prstGeom>
            <a:solidFill>
              <a:srgbClr val="00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>
                  <a:latin typeface="Arial" pitchFamily="34" charset="0"/>
                </a:rPr>
                <a:t>U</a:t>
              </a:r>
              <a:r>
                <a:rPr lang="hu-HU" sz="1800" baseline="-25000">
                  <a:latin typeface="Arial" pitchFamily="34" charset="0"/>
                </a:rPr>
                <a:t>zp-p</a:t>
              </a:r>
            </a:p>
          </p:txBody>
        </p:sp>
        <p:sp>
          <p:nvSpPr>
            <p:cNvPr id="85021" name="AutoShape 29"/>
            <p:cNvSpPr>
              <a:spLocks noChangeArrowheads="1"/>
            </p:cNvSpPr>
            <p:nvPr/>
          </p:nvSpPr>
          <p:spPr bwMode="auto">
            <a:xfrm>
              <a:off x="1712" y="1128"/>
              <a:ext cx="1112" cy="376"/>
            </a:xfrm>
            <a:prstGeom prst="wedgeRoundRectCallout">
              <a:avLst>
                <a:gd name="adj1" fmla="val 10250"/>
                <a:gd name="adj2" fmla="val 114630"/>
                <a:gd name="adj3" fmla="val 1666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hu-HU" sz="1800">
                <a:latin typeface="Arial" pitchFamily="34" charset="0"/>
              </a:endParaRPr>
            </a:p>
          </p:txBody>
        </p:sp>
        <p:sp>
          <p:nvSpPr>
            <p:cNvPr id="85022" name="Line 30"/>
            <p:cNvSpPr>
              <a:spLocks noChangeShapeType="1"/>
            </p:cNvSpPr>
            <p:nvPr/>
          </p:nvSpPr>
          <p:spPr bwMode="auto">
            <a:xfrm flipH="1">
              <a:off x="2064" y="1744"/>
              <a:ext cx="448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5023" name="AutoShape 31"/>
            <p:cNvSpPr>
              <a:spLocks noChangeArrowheads="1"/>
            </p:cNvSpPr>
            <p:nvPr/>
          </p:nvSpPr>
          <p:spPr bwMode="auto">
            <a:xfrm>
              <a:off x="1705" y="1129"/>
              <a:ext cx="1112" cy="376"/>
            </a:xfrm>
            <a:prstGeom prst="wedgeRoundRectCallout">
              <a:avLst>
                <a:gd name="adj1" fmla="val 33991"/>
                <a:gd name="adj2" fmla="val 212500"/>
                <a:gd name="adj3" fmla="val 1666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hu-HU" sz="1800">
                <a:latin typeface="Arial" pitchFamily="34" charset="0"/>
              </a:endParaRPr>
            </a:p>
          </p:txBody>
        </p:sp>
        <p:sp>
          <p:nvSpPr>
            <p:cNvPr id="85024" name="Text Box 32"/>
            <p:cNvSpPr txBox="1">
              <a:spLocks noChangeArrowheads="1"/>
            </p:cNvSpPr>
            <p:nvPr/>
          </p:nvSpPr>
          <p:spPr bwMode="auto">
            <a:xfrm>
              <a:off x="1800" y="1176"/>
              <a:ext cx="96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hu-HU" sz="1400" b="1">
                  <a:latin typeface="Arial" pitchFamily="34" charset="0"/>
                </a:rPr>
                <a:t>Zajamplitúdó csúcsok</a:t>
              </a:r>
            </a:p>
          </p:txBody>
        </p:sp>
        <p:sp>
          <p:nvSpPr>
            <p:cNvPr id="85025" name="AutoShape 33"/>
            <p:cNvSpPr>
              <a:spLocks noChangeArrowheads="1"/>
            </p:cNvSpPr>
            <p:nvPr/>
          </p:nvSpPr>
          <p:spPr bwMode="auto">
            <a:xfrm>
              <a:off x="2872" y="2696"/>
              <a:ext cx="1016" cy="496"/>
            </a:xfrm>
            <a:prstGeom prst="wedgeRoundRectCallout">
              <a:avLst>
                <a:gd name="adj1" fmla="val -52264"/>
                <a:gd name="adj2" fmla="val -189315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hu-HU" sz="1800">
                <a:latin typeface="Arial" pitchFamily="34" charset="0"/>
              </a:endParaRPr>
            </a:p>
          </p:txBody>
        </p:sp>
        <p:sp>
          <p:nvSpPr>
            <p:cNvPr id="85026" name="AutoShape 34"/>
            <p:cNvSpPr>
              <a:spLocks noChangeArrowheads="1"/>
            </p:cNvSpPr>
            <p:nvPr/>
          </p:nvSpPr>
          <p:spPr bwMode="auto">
            <a:xfrm>
              <a:off x="3256" y="1064"/>
              <a:ext cx="1112" cy="376"/>
            </a:xfrm>
            <a:prstGeom prst="wedgeRoundRectCallout">
              <a:avLst>
                <a:gd name="adj1" fmla="val -86870"/>
                <a:gd name="adj2" fmla="val 142287"/>
                <a:gd name="adj3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hu-HU" sz="1800">
                <a:latin typeface="Arial" pitchFamily="34" charset="0"/>
              </a:endParaRPr>
            </a:p>
          </p:txBody>
        </p:sp>
        <p:sp>
          <p:nvSpPr>
            <p:cNvPr id="85027" name="Text Box 35"/>
            <p:cNvSpPr txBox="1">
              <a:spLocks noChangeArrowheads="1"/>
            </p:cNvSpPr>
            <p:nvPr/>
          </p:nvSpPr>
          <p:spPr bwMode="auto">
            <a:xfrm>
              <a:off x="2952" y="2776"/>
              <a:ext cx="8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hu-HU" sz="1400" b="1">
                  <a:latin typeface="Arial" pitchFamily="34" charset="0"/>
                </a:rPr>
                <a:t>Tényleges jelszint</a:t>
              </a:r>
            </a:p>
          </p:txBody>
        </p:sp>
        <p:sp>
          <p:nvSpPr>
            <p:cNvPr id="85028" name="Text Box 36"/>
            <p:cNvSpPr txBox="1">
              <a:spLocks noChangeArrowheads="1"/>
            </p:cNvSpPr>
            <p:nvPr/>
          </p:nvSpPr>
          <p:spPr bwMode="auto">
            <a:xfrm>
              <a:off x="3312" y="1176"/>
              <a:ext cx="9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400" b="1">
                  <a:latin typeface="Arial" pitchFamily="34" charset="0"/>
                </a:rPr>
                <a:t>Kvantált jelszint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FEB2-B53C-44A2-B85F-B8926AB25903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D7BA4-8DA0-4E2E-87EF-E136169D124A}" type="slidenum">
              <a:rPr lang="hu-HU"/>
              <a:pPr/>
              <a:t>35</a:t>
            </a:fld>
            <a:endParaRPr lang="hu-HU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SÁVHATÁROLÁS/DIGITÁLIS JELEK FORMÁLÁSA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r>
              <a:rPr lang="hu-HU" sz="1400"/>
              <a:t>Egy tipikus digitális (bináris) jel:</a:t>
            </a:r>
          </a:p>
          <a:p>
            <a:pPr lvl="1"/>
            <a:r>
              <a:rPr lang="hu-HU" sz="1400"/>
              <a:t>Logikai értéksorozata 0101010101,</a:t>
            </a:r>
          </a:p>
          <a:p>
            <a:pPr lvl="1"/>
            <a:r>
              <a:rPr lang="hu-HU" sz="1400"/>
              <a:t>Látható, hogy ez egy szabályos 1:1 kitöltésű négyszögjel.</a:t>
            </a:r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r>
              <a:rPr lang="hu-HU" sz="1400"/>
              <a:t>A fenti négyszögjel alakja a NYQUIST szűrő után:</a:t>
            </a:r>
          </a:p>
          <a:p>
            <a:pPr lvl="1"/>
            <a:r>
              <a:rPr lang="hu-HU" sz="1400"/>
              <a:t>Szabályos színuszos jel.</a:t>
            </a:r>
          </a:p>
        </p:txBody>
      </p:sp>
      <p:pic>
        <p:nvPicPr>
          <p:cNvPr id="75783" name="Picture 7" descr="BIN_J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4713" y="1069975"/>
            <a:ext cx="4208462" cy="2301875"/>
          </a:xfrm>
          <a:noFill/>
          <a:ln/>
        </p:spPr>
      </p:pic>
      <p:pic>
        <p:nvPicPr>
          <p:cNvPr id="75784" name="Picture 8" descr="BIN_JEL_SZ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4713" y="3702050"/>
            <a:ext cx="4208462" cy="2301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86EF-12DE-4774-BFF9-1008CDBA55F9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13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A2B2C-B937-4F4D-99BF-12B4FD472ACA}" type="slidenum">
              <a:rPr lang="hu-HU"/>
              <a:pPr/>
              <a:t>36</a:t>
            </a:fld>
            <a:endParaRPr lang="hu-HU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SÁVHATÁROLÁS/DIGITÁLIS JELEK FORMÁLÁSA</a:t>
            </a:r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hu-HU" sz="1400"/>
          </a:p>
          <a:p>
            <a:endParaRPr lang="hu-HU" sz="1400"/>
          </a:p>
          <a:p>
            <a:r>
              <a:rPr lang="hu-HU" sz="1400"/>
              <a:t>Az ábrán egy álvéletlen bináris jelsorozatból képzett négyállapotú jelsorozat látható, amely a 16 QAM modulátor leképző áramkörei kimenetein jelenik meg (I és Q jelágak).</a:t>
            </a:r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pPr>
              <a:buFont typeface="Monotype Sorts" pitchFamily="2" charset="2"/>
              <a:buNone/>
            </a:pPr>
            <a:r>
              <a:rPr lang="hu-HU" sz="1400"/>
              <a:t>A fenti négyállapotú jelsorozatok a NYQUIST szűrő kimenetén:</a:t>
            </a:r>
          </a:p>
          <a:p>
            <a:pPr>
              <a:buFont typeface="Monotype Sorts" pitchFamily="2" charset="2"/>
              <a:buNone/>
            </a:pPr>
            <a:r>
              <a:rPr lang="hu-HU" sz="1400"/>
              <a:t>	- A logikai szinteket a jel a bitidő közepén hordozza.</a:t>
            </a:r>
          </a:p>
          <a:p>
            <a:pPr>
              <a:buFont typeface="Monotype Sorts" pitchFamily="2" charset="2"/>
              <a:buNone/>
            </a:pPr>
            <a:r>
              <a:rPr lang="hu-HU" sz="1400"/>
              <a:t>	- A jel változása az egyes logikai szintek között színuszos, azaz a szűrés után (sávhatárolás) a digitális jelből egy SÁVHATÁROLT ANALÓG jelet hoztunk létre</a:t>
            </a:r>
          </a:p>
        </p:txBody>
      </p:sp>
      <p:pic>
        <p:nvPicPr>
          <p:cNvPr id="76812" name="Picture 12" descr="4Á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4713" y="1057275"/>
            <a:ext cx="4208462" cy="2327275"/>
          </a:xfrm>
          <a:noFill/>
          <a:ln/>
        </p:spPr>
      </p:pic>
      <p:pic>
        <p:nvPicPr>
          <p:cNvPr id="76813" name="Picture 13" descr="4ÁLL_SZ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4713" y="3684588"/>
            <a:ext cx="4208462" cy="2335212"/>
          </a:xfrm>
          <a:noFill/>
          <a:ln/>
        </p:spPr>
      </p:pic>
      <p:sp>
        <p:nvSpPr>
          <p:cNvPr id="76814" name="AutoShape 14"/>
          <p:cNvSpPr>
            <a:spLocks noChangeArrowheads="1"/>
          </p:cNvSpPr>
          <p:nvPr/>
        </p:nvSpPr>
        <p:spPr bwMode="auto">
          <a:xfrm rot="-5400000">
            <a:off x="5586412" y="2041526"/>
            <a:ext cx="288925" cy="215900"/>
          </a:xfrm>
          <a:prstGeom prst="rightArrow">
            <a:avLst>
              <a:gd name="adj1" fmla="val 50000"/>
              <a:gd name="adj2" fmla="val 33456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6815" name="AutoShape 15"/>
          <p:cNvSpPr>
            <a:spLocks noChangeArrowheads="1"/>
          </p:cNvSpPr>
          <p:nvPr/>
        </p:nvSpPr>
        <p:spPr bwMode="auto">
          <a:xfrm rot="-5400000">
            <a:off x="5310187" y="2039938"/>
            <a:ext cx="288925" cy="215900"/>
          </a:xfrm>
          <a:prstGeom prst="rightArrow">
            <a:avLst>
              <a:gd name="adj1" fmla="val 50000"/>
              <a:gd name="adj2" fmla="val 33456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6816" name="AutoShape 16"/>
          <p:cNvSpPr>
            <a:spLocks noChangeArrowheads="1"/>
          </p:cNvSpPr>
          <p:nvPr/>
        </p:nvSpPr>
        <p:spPr bwMode="auto">
          <a:xfrm rot="-5400000">
            <a:off x="5240337" y="4662488"/>
            <a:ext cx="288925" cy="215900"/>
          </a:xfrm>
          <a:prstGeom prst="rightArrow">
            <a:avLst>
              <a:gd name="adj1" fmla="val 50000"/>
              <a:gd name="adj2" fmla="val 33456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6817" name="AutoShape 17"/>
          <p:cNvSpPr>
            <a:spLocks noChangeArrowheads="1"/>
          </p:cNvSpPr>
          <p:nvPr/>
        </p:nvSpPr>
        <p:spPr bwMode="auto">
          <a:xfrm rot="-5400000">
            <a:off x="5546725" y="4672013"/>
            <a:ext cx="288925" cy="215900"/>
          </a:xfrm>
          <a:prstGeom prst="rightArrow">
            <a:avLst>
              <a:gd name="adj1" fmla="val 50000"/>
              <a:gd name="adj2" fmla="val 33456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6818" name="AutoShape 18"/>
          <p:cNvSpPr>
            <a:spLocks noChangeArrowheads="1"/>
          </p:cNvSpPr>
          <p:nvPr/>
        </p:nvSpPr>
        <p:spPr bwMode="auto">
          <a:xfrm rot="-5400000">
            <a:off x="6418262" y="2032001"/>
            <a:ext cx="288925" cy="215900"/>
          </a:xfrm>
          <a:prstGeom prst="rightArrow">
            <a:avLst>
              <a:gd name="adj1" fmla="val 50000"/>
              <a:gd name="adj2" fmla="val 33456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6819" name="AutoShape 19"/>
          <p:cNvSpPr>
            <a:spLocks noChangeArrowheads="1"/>
          </p:cNvSpPr>
          <p:nvPr/>
        </p:nvSpPr>
        <p:spPr bwMode="auto">
          <a:xfrm rot="-5400000">
            <a:off x="6364287" y="4659313"/>
            <a:ext cx="288925" cy="215900"/>
          </a:xfrm>
          <a:prstGeom prst="rightArrow">
            <a:avLst>
              <a:gd name="adj1" fmla="val 50000"/>
              <a:gd name="adj2" fmla="val 33456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FB9E-5541-4F93-8DDF-A56C281B09BD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81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A3D63A-91CD-4C7A-9598-142D883E5450}" type="slidenum">
              <a:rPr lang="hu-HU"/>
              <a:pPr/>
              <a:t>37</a:t>
            </a:fld>
            <a:endParaRPr lang="hu-HU"/>
          </a:p>
        </p:txBody>
      </p:sp>
      <p:sp>
        <p:nvSpPr>
          <p:cNvPr id="77946" name="Oval 122"/>
          <p:cNvSpPr>
            <a:spLocks noChangeArrowheads="1"/>
          </p:cNvSpPr>
          <p:nvPr/>
        </p:nvSpPr>
        <p:spPr bwMode="auto">
          <a:xfrm>
            <a:off x="2032000" y="4991100"/>
            <a:ext cx="1739900" cy="1308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DINAMIKA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hu-HU" sz="1400"/>
          </a:p>
          <a:p>
            <a:r>
              <a:rPr lang="hu-HU" sz="1400"/>
              <a:t>Mintavétel és kvantálás:</a:t>
            </a:r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endParaRPr lang="hu-HU" sz="1400"/>
          </a:p>
          <a:p>
            <a:r>
              <a:rPr lang="hu-HU" sz="1400"/>
              <a:t>A fentiek alapján:</a:t>
            </a:r>
          </a:p>
        </p:txBody>
      </p:sp>
      <p:graphicFrame>
        <p:nvGraphicFramePr>
          <p:cNvPr id="77830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2782888" y="842963"/>
          <a:ext cx="2311400" cy="419100"/>
        </p:xfrm>
        <a:graphic>
          <a:graphicData uri="http://schemas.openxmlformats.org/presentationml/2006/ole">
            <p:oleObj spid="_x0000_s77830" name="Egyenlet" r:id="rId3" imgW="2311200" imgH="419040" progId="Equation.3">
              <p:embed/>
            </p:oleObj>
          </a:graphicData>
        </a:graphic>
      </p:graphicFrame>
      <p:grpSp>
        <p:nvGrpSpPr>
          <p:cNvPr id="77895" name="Group 71"/>
          <p:cNvGrpSpPr>
            <a:grpSpLocks/>
          </p:cNvGrpSpPr>
          <p:nvPr/>
        </p:nvGrpSpPr>
        <p:grpSpPr bwMode="auto">
          <a:xfrm>
            <a:off x="239713" y="1565275"/>
            <a:ext cx="4191000" cy="2359025"/>
            <a:chOff x="2679" y="674"/>
            <a:chExt cx="2640" cy="1486"/>
          </a:xfrm>
        </p:grpSpPr>
        <p:sp>
          <p:nvSpPr>
            <p:cNvPr id="77852" name="Text Box 28"/>
            <p:cNvSpPr txBox="1">
              <a:spLocks noChangeArrowheads="1"/>
            </p:cNvSpPr>
            <p:nvPr/>
          </p:nvSpPr>
          <p:spPr bwMode="auto">
            <a:xfrm>
              <a:off x="2679" y="1450"/>
              <a:ext cx="300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U</a:t>
              </a:r>
              <a:r>
                <a:rPr lang="hu-HU" sz="1000" baseline="-25000"/>
                <a:t>Max</a:t>
              </a:r>
            </a:p>
          </p:txBody>
        </p:sp>
        <p:sp>
          <p:nvSpPr>
            <p:cNvPr id="77832" name="Line 8"/>
            <p:cNvSpPr>
              <a:spLocks noChangeShapeType="1"/>
            </p:cNvSpPr>
            <p:nvPr/>
          </p:nvSpPr>
          <p:spPr bwMode="auto">
            <a:xfrm flipV="1">
              <a:off x="3226" y="732"/>
              <a:ext cx="0" cy="10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833" name="Line 9"/>
            <p:cNvSpPr>
              <a:spLocks noChangeShapeType="1"/>
            </p:cNvSpPr>
            <p:nvPr/>
          </p:nvSpPr>
          <p:spPr bwMode="auto">
            <a:xfrm flipV="1">
              <a:off x="3219" y="1792"/>
              <a:ext cx="1936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>
              <a:off x="3199" y="1568"/>
              <a:ext cx="1868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835" name="Line 11"/>
            <p:cNvSpPr>
              <a:spLocks noChangeShapeType="1"/>
            </p:cNvSpPr>
            <p:nvPr/>
          </p:nvSpPr>
          <p:spPr bwMode="auto">
            <a:xfrm>
              <a:off x="3215" y="1340"/>
              <a:ext cx="1848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836" name="Line 12"/>
            <p:cNvSpPr>
              <a:spLocks noChangeShapeType="1"/>
            </p:cNvSpPr>
            <p:nvPr/>
          </p:nvSpPr>
          <p:spPr bwMode="auto">
            <a:xfrm flipV="1">
              <a:off x="3687" y="1304"/>
              <a:ext cx="0" cy="51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837" name="Line 13"/>
            <p:cNvSpPr>
              <a:spLocks noChangeShapeType="1"/>
            </p:cNvSpPr>
            <p:nvPr/>
          </p:nvSpPr>
          <p:spPr bwMode="auto">
            <a:xfrm flipV="1">
              <a:off x="3944" y="1301"/>
              <a:ext cx="0" cy="51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838" name="Line 14"/>
            <p:cNvSpPr>
              <a:spLocks noChangeShapeType="1"/>
            </p:cNvSpPr>
            <p:nvPr/>
          </p:nvSpPr>
          <p:spPr bwMode="auto">
            <a:xfrm flipV="1">
              <a:off x="4145" y="1294"/>
              <a:ext cx="0" cy="51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839" name="Line 15"/>
            <p:cNvSpPr>
              <a:spLocks noChangeShapeType="1"/>
            </p:cNvSpPr>
            <p:nvPr/>
          </p:nvSpPr>
          <p:spPr bwMode="auto">
            <a:xfrm flipV="1">
              <a:off x="4608" y="1293"/>
              <a:ext cx="0" cy="51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840" name="Line 16"/>
            <p:cNvSpPr>
              <a:spLocks noChangeShapeType="1"/>
            </p:cNvSpPr>
            <p:nvPr/>
          </p:nvSpPr>
          <p:spPr bwMode="auto">
            <a:xfrm flipV="1">
              <a:off x="4381" y="1298"/>
              <a:ext cx="0" cy="512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841" name="Oval 17"/>
            <p:cNvSpPr>
              <a:spLocks noChangeArrowheads="1"/>
            </p:cNvSpPr>
            <p:nvPr/>
          </p:nvSpPr>
          <p:spPr bwMode="auto">
            <a:xfrm>
              <a:off x="3675" y="1554"/>
              <a:ext cx="28" cy="2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7842" name="Oval 18"/>
            <p:cNvSpPr>
              <a:spLocks noChangeArrowheads="1"/>
            </p:cNvSpPr>
            <p:nvPr/>
          </p:nvSpPr>
          <p:spPr bwMode="auto">
            <a:xfrm>
              <a:off x="3926" y="1329"/>
              <a:ext cx="28" cy="2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7843" name="Oval 19"/>
            <p:cNvSpPr>
              <a:spLocks noChangeArrowheads="1"/>
            </p:cNvSpPr>
            <p:nvPr/>
          </p:nvSpPr>
          <p:spPr bwMode="auto">
            <a:xfrm>
              <a:off x="4129" y="1326"/>
              <a:ext cx="28" cy="2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7844" name="Oval 20"/>
            <p:cNvSpPr>
              <a:spLocks noChangeArrowheads="1"/>
            </p:cNvSpPr>
            <p:nvPr/>
          </p:nvSpPr>
          <p:spPr bwMode="auto">
            <a:xfrm>
              <a:off x="4595" y="1552"/>
              <a:ext cx="28" cy="2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7845" name="Oval 21"/>
            <p:cNvSpPr>
              <a:spLocks noChangeArrowheads="1"/>
            </p:cNvSpPr>
            <p:nvPr/>
          </p:nvSpPr>
          <p:spPr bwMode="auto">
            <a:xfrm>
              <a:off x="4368" y="1783"/>
              <a:ext cx="28" cy="2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7846" name="Line 22"/>
            <p:cNvSpPr>
              <a:spLocks noChangeShapeType="1"/>
            </p:cNvSpPr>
            <p:nvPr/>
          </p:nvSpPr>
          <p:spPr bwMode="auto">
            <a:xfrm flipH="1">
              <a:off x="2889" y="1802"/>
              <a:ext cx="3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847" name="Line 23"/>
            <p:cNvSpPr>
              <a:spLocks noChangeShapeType="1"/>
            </p:cNvSpPr>
            <p:nvPr/>
          </p:nvSpPr>
          <p:spPr bwMode="auto">
            <a:xfrm flipH="1">
              <a:off x="3026" y="1573"/>
              <a:ext cx="2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848" name="Line 24"/>
            <p:cNvSpPr>
              <a:spLocks noChangeShapeType="1"/>
            </p:cNvSpPr>
            <p:nvPr/>
          </p:nvSpPr>
          <p:spPr bwMode="auto">
            <a:xfrm flipH="1">
              <a:off x="2894" y="1339"/>
              <a:ext cx="336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849" name="Line 25"/>
            <p:cNvSpPr>
              <a:spLocks noChangeShapeType="1"/>
            </p:cNvSpPr>
            <p:nvPr/>
          </p:nvSpPr>
          <p:spPr bwMode="auto">
            <a:xfrm>
              <a:off x="3117" y="1568"/>
              <a:ext cx="0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 type="stealth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850" name="Line 26"/>
            <p:cNvSpPr>
              <a:spLocks noChangeShapeType="1"/>
            </p:cNvSpPr>
            <p:nvPr/>
          </p:nvSpPr>
          <p:spPr bwMode="auto">
            <a:xfrm>
              <a:off x="2912" y="1363"/>
              <a:ext cx="0" cy="4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 type="stealth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851" name="Text Box 27"/>
            <p:cNvSpPr txBox="1">
              <a:spLocks noChangeArrowheads="1"/>
            </p:cNvSpPr>
            <p:nvPr/>
          </p:nvSpPr>
          <p:spPr bwMode="auto">
            <a:xfrm>
              <a:off x="3021" y="674"/>
              <a:ext cx="162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U</a:t>
              </a:r>
            </a:p>
          </p:txBody>
        </p:sp>
        <p:sp>
          <p:nvSpPr>
            <p:cNvPr id="77853" name="Text Box 29"/>
            <p:cNvSpPr txBox="1">
              <a:spLocks noChangeArrowheads="1"/>
            </p:cNvSpPr>
            <p:nvPr/>
          </p:nvSpPr>
          <p:spPr bwMode="auto">
            <a:xfrm>
              <a:off x="2943" y="1616"/>
              <a:ext cx="222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U</a:t>
              </a:r>
              <a:r>
                <a:rPr lang="hu-HU" sz="1000" baseline="-25000"/>
                <a:t>z</a:t>
              </a:r>
            </a:p>
          </p:txBody>
        </p:sp>
        <p:sp>
          <p:nvSpPr>
            <p:cNvPr id="77854" name="Text Box 30"/>
            <p:cNvSpPr txBox="1">
              <a:spLocks noChangeArrowheads="1"/>
            </p:cNvSpPr>
            <p:nvPr/>
          </p:nvSpPr>
          <p:spPr bwMode="auto">
            <a:xfrm>
              <a:off x="3255" y="1220"/>
              <a:ext cx="288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S</a:t>
              </a:r>
              <a:r>
                <a:rPr lang="hu-HU" sz="1000" baseline="-25000"/>
                <a:t>2</a:t>
              </a:r>
            </a:p>
          </p:txBody>
        </p:sp>
        <p:sp>
          <p:nvSpPr>
            <p:cNvPr id="77855" name="Text Box 31"/>
            <p:cNvSpPr txBox="1">
              <a:spLocks noChangeArrowheads="1"/>
            </p:cNvSpPr>
            <p:nvPr/>
          </p:nvSpPr>
          <p:spPr bwMode="auto">
            <a:xfrm>
              <a:off x="3249" y="1430"/>
              <a:ext cx="20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S</a:t>
              </a:r>
              <a:r>
                <a:rPr lang="hu-HU" sz="1000" baseline="-25000"/>
                <a:t>1</a:t>
              </a:r>
            </a:p>
          </p:txBody>
        </p:sp>
        <p:sp>
          <p:nvSpPr>
            <p:cNvPr id="77856" name="Text Box 32"/>
            <p:cNvSpPr txBox="1">
              <a:spLocks noChangeArrowheads="1"/>
            </p:cNvSpPr>
            <p:nvPr/>
          </p:nvSpPr>
          <p:spPr bwMode="auto">
            <a:xfrm>
              <a:off x="3603" y="1802"/>
              <a:ext cx="222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t</a:t>
              </a:r>
              <a:r>
                <a:rPr lang="hu-HU" sz="1000" baseline="-25000"/>
                <a:t>1</a:t>
              </a:r>
            </a:p>
          </p:txBody>
        </p:sp>
        <p:sp>
          <p:nvSpPr>
            <p:cNvPr id="77857" name="Text Box 33"/>
            <p:cNvSpPr txBox="1">
              <a:spLocks noChangeArrowheads="1"/>
            </p:cNvSpPr>
            <p:nvPr/>
          </p:nvSpPr>
          <p:spPr bwMode="auto">
            <a:xfrm>
              <a:off x="3866" y="1801"/>
              <a:ext cx="222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t</a:t>
              </a:r>
              <a:r>
                <a:rPr lang="hu-HU" sz="1000" baseline="-25000"/>
                <a:t>2</a:t>
              </a:r>
            </a:p>
          </p:txBody>
        </p:sp>
        <p:sp>
          <p:nvSpPr>
            <p:cNvPr id="77858" name="Text Box 34"/>
            <p:cNvSpPr txBox="1">
              <a:spLocks noChangeArrowheads="1"/>
            </p:cNvSpPr>
            <p:nvPr/>
          </p:nvSpPr>
          <p:spPr bwMode="auto">
            <a:xfrm>
              <a:off x="4057" y="1800"/>
              <a:ext cx="222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t</a:t>
              </a:r>
              <a:r>
                <a:rPr lang="hu-HU" sz="1000" baseline="-25000"/>
                <a:t>3</a:t>
              </a:r>
            </a:p>
          </p:txBody>
        </p:sp>
        <p:sp>
          <p:nvSpPr>
            <p:cNvPr id="77859" name="Text Box 35"/>
            <p:cNvSpPr txBox="1">
              <a:spLocks noChangeArrowheads="1"/>
            </p:cNvSpPr>
            <p:nvPr/>
          </p:nvSpPr>
          <p:spPr bwMode="auto">
            <a:xfrm>
              <a:off x="4497" y="1790"/>
              <a:ext cx="222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t</a:t>
              </a:r>
              <a:r>
                <a:rPr lang="hu-HU" sz="1000" baseline="-25000"/>
                <a:t>5</a:t>
              </a:r>
            </a:p>
          </p:txBody>
        </p:sp>
        <p:sp>
          <p:nvSpPr>
            <p:cNvPr id="77860" name="Text Box 36"/>
            <p:cNvSpPr txBox="1">
              <a:spLocks noChangeArrowheads="1"/>
            </p:cNvSpPr>
            <p:nvPr/>
          </p:nvSpPr>
          <p:spPr bwMode="auto">
            <a:xfrm>
              <a:off x="4292" y="1807"/>
              <a:ext cx="222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t</a:t>
              </a:r>
              <a:r>
                <a:rPr lang="hu-HU" sz="1000" baseline="-25000"/>
                <a:t>4</a:t>
              </a:r>
            </a:p>
          </p:txBody>
        </p:sp>
        <p:sp>
          <p:nvSpPr>
            <p:cNvPr id="77861" name="Text Box 37"/>
            <p:cNvSpPr txBox="1">
              <a:spLocks noChangeArrowheads="1"/>
            </p:cNvSpPr>
            <p:nvPr/>
          </p:nvSpPr>
          <p:spPr bwMode="auto">
            <a:xfrm>
              <a:off x="3847" y="2006"/>
              <a:ext cx="60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M i n t á k</a:t>
              </a:r>
            </a:p>
          </p:txBody>
        </p:sp>
        <p:sp>
          <p:nvSpPr>
            <p:cNvPr id="77862" name="Text Box 38"/>
            <p:cNvSpPr txBox="1">
              <a:spLocks noChangeArrowheads="1"/>
            </p:cNvSpPr>
            <p:nvPr/>
          </p:nvSpPr>
          <p:spPr bwMode="auto">
            <a:xfrm>
              <a:off x="5163" y="1688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t</a:t>
              </a:r>
            </a:p>
          </p:txBody>
        </p:sp>
      </p:grpSp>
      <p:graphicFrame>
        <p:nvGraphicFramePr>
          <p:cNvPr id="77928" name="Object 104"/>
          <p:cNvGraphicFramePr>
            <a:graphicFrameLocks noChangeAspect="1"/>
          </p:cNvGraphicFramePr>
          <p:nvPr>
            <p:ph sz="quarter" idx="3"/>
          </p:nvPr>
        </p:nvGraphicFramePr>
        <p:xfrm>
          <a:off x="520700" y="3981450"/>
          <a:ext cx="1452563" cy="876300"/>
        </p:xfrm>
        <a:graphic>
          <a:graphicData uri="http://schemas.openxmlformats.org/presentationml/2006/ole">
            <p:oleObj spid="_x0000_s77928" name="Egyenlet" r:id="rId4" imgW="1473120" imgH="888840" progId="Equation.3">
              <p:embed/>
            </p:oleObj>
          </a:graphicData>
        </a:graphic>
      </p:graphicFrame>
      <p:graphicFrame>
        <p:nvGraphicFramePr>
          <p:cNvPr id="77930" name="Object 106"/>
          <p:cNvGraphicFramePr>
            <a:graphicFrameLocks noChangeAspect="1"/>
          </p:cNvGraphicFramePr>
          <p:nvPr/>
        </p:nvGraphicFramePr>
        <p:xfrm>
          <a:off x="2528888" y="4235450"/>
          <a:ext cx="2057400" cy="469900"/>
        </p:xfrm>
        <a:graphic>
          <a:graphicData uri="http://schemas.openxmlformats.org/presentationml/2006/ole">
            <p:oleObj spid="_x0000_s77930" name="Egyenlet" r:id="rId5" imgW="1612800" imgH="368280" progId="Equation.3">
              <p:embed/>
            </p:oleObj>
          </a:graphicData>
        </a:graphic>
      </p:graphicFrame>
      <p:grpSp>
        <p:nvGrpSpPr>
          <p:cNvPr id="77943" name="Group 119"/>
          <p:cNvGrpSpPr>
            <a:grpSpLocks/>
          </p:cNvGrpSpPr>
          <p:nvPr/>
        </p:nvGrpSpPr>
        <p:grpSpPr bwMode="auto">
          <a:xfrm>
            <a:off x="4586288" y="1554163"/>
            <a:ext cx="4191000" cy="2359025"/>
            <a:chOff x="2889" y="1171"/>
            <a:chExt cx="2640" cy="1486"/>
          </a:xfrm>
        </p:grpSpPr>
        <p:sp>
          <p:nvSpPr>
            <p:cNvPr id="77897" name="Text Box 73"/>
            <p:cNvSpPr txBox="1">
              <a:spLocks noChangeArrowheads="1"/>
            </p:cNvSpPr>
            <p:nvPr/>
          </p:nvSpPr>
          <p:spPr bwMode="auto">
            <a:xfrm>
              <a:off x="2889" y="1677"/>
              <a:ext cx="300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U</a:t>
              </a:r>
              <a:r>
                <a:rPr lang="hu-HU" sz="1000" baseline="-25000"/>
                <a:t>Max</a:t>
              </a:r>
            </a:p>
          </p:txBody>
        </p:sp>
        <p:sp>
          <p:nvSpPr>
            <p:cNvPr id="77898" name="Line 74"/>
            <p:cNvSpPr>
              <a:spLocks noChangeShapeType="1"/>
            </p:cNvSpPr>
            <p:nvPr/>
          </p:nvSpPr>
          <p:spPr bwMode="auto">
            <a:xfrm flipV="1">
              <a:off x="3436" y="1229"/>
              <a:ext cx="0" cy="10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899" name="Line 75"/>
            <p:cNvSpPr>
              <a:spLocks noChangeShapeType="1"/>
            </p:cNvSpPr>
            <p:nvPr/>
          </p:nvSpPr>
          <p:spPr bwMode="auto">
            <a:xfrm flipV="1">
              <a:off x="3429" y="2289"/>
              <a:ext cx="1936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902" name="Line 78"/>
            <p:cNvSpPr>
              <a:spLocks noChangeShapeType="1"/>
            </p:cNvSpPr>
            <p:nvPr/>
          </p:nvSpPr>
          <p:spPr bwMode="auto">
            <a:xfrm flipH="1" flipV="1">
              <a:off x="3893" y="1349"/>
              <a:ext cx="4" cy="964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903" name="Line 79"/>
            <p:cNvSpPr>
              <a:spLocks noChangeShapeType="1"/>
            </p:cNvSpPr>
            <p:nvPr/>
          </p:nvSpPr>
          <p:spPr bwMode="auto">
            <a:xfrm flipV="1">
              <a:off x="4124" y="1334"/>
              <a:ext cx="0" cy="97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904" name="Line 80"/>
            <p:cNvSpPr>
              <a:spLocks noChangeShapeType="1"/>
            </p:cNvSpPr>
            <p:nvPr/>
          </p:nvSpPr>
          <p:spPr bwMode="auto">
            <a:xfrm flipV="1">
              <a:off x="4355" y="1363"/>
              <a:ext cx="0" cy="94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905" name="Line 81"/>
            <p:cNvSpPr>
              <a:spLocks noChangeShapeType="1"/>
            </p:cNvSpPr>
            <p:nvPr/>
          </p:nvSpPr>
          <p:spPr bwMode="auto">
            <a:xfrm flipV="1">
              <a:off x="4818" y="1338"/>
              <a:ext cx="0" cy="964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906" name="Line 82"/>
            <p:cNvSpPr>
              <a:spLocks noChangeShapeType="1"/>
            </p:cNvSpPr>
            <p:nvPr/>
          </p:nvSpPr>
          <p:spPr bwMode="auto">
            <a:xfrm flipV="1">
              <a:off x="4591" y="1339"/>
              <a:ext cx="0" cy="96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911" name="Oval 87"/>
            <p:cNvSpPr>
              <a:spLocks noChangeArrowheads="1"/>
            </p:cNvSpPr>
            <p:nvPr/>
          </p:nvSpPr>
          <p:spPr bwMode="auto">
            <a:xfrm>
              <a:off x="4578" y="2280"/>
              <a:ext cx="28" cy="2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7912" name="Line 88"/>
            <p:cNvSpPr>
              <a:spLocks noChangeShapeType="1"/>
            </p:cNvSpPr>
            <p:nvPr/>
          </p:nvSpPr>
          <p:spPr bwMode="auto">
            <a:xfrm flipH="1">
              <a:off x="3099" y="2299"/>
              <a:ext cx="3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913" name="Line 89"/>
            <p:cNvSpPr>
              <a:spLocks noChangeShapeType="1"/>
            </p:cNvSpPr>
            <p:nvPr/>
          </p:nvSpPr>
          <p:spPr bwMode="auto">
            <a:xfrm flipH="1">
              <a:off x="3236" y="2070"/>
              <a:ext cx="2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914" name="Line 90"/>
            <p:cNvSpPr>
              <a:spLocks noChangeShapeType="1"/>
            </p:cNvSpPr>
            <p:nvPr/>
          </p:nvSpPr>
          <p:spPr bwMode="auto">
            <a:xfrm flipH="1">
              <a:off x="3104" y="1380"/>
              <a:ext cx="336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915" name="Line 91"/>
            <p:cNvSpPr>
              <a:spLocks noChangeShapeType="1"/>
            </p:cNvSpPr>
            <p:nvPr/>
          </p:nvSpPr>
          <p:spPr bwMode="auto">
            <a:xfrm>
              <a:off x="3327" y="2065"/>
              <a:ext cx="0" cy="2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 type="stealth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916" name="Line 92"/>
            <p:cNvSpPr>
              <a:spLocks noChangeShapeType="1"/>
            </p:cNvSpPr>
            <p:nvPr/>
          </p:nvSpPr>
          <p:spPr bwMode="auto">
            <a:xfrm>
              <a:off x="3122" y="1380"/>
              <a:ext cx="0" cy="9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 type="stealth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917" name="Text Box 93"/>
            <p:cNvSpPr txBox="1">
              <a:spLocks noChangeArrowheads="1"/>
            </p:cNvSpPr>
            <p:nvPr/>
          </p:nvSpPr>
          <p:spPr bwMode="auto">
            <a:xfrm>
              <a:off x="3231" y="1171"/>
              <a:ext cx="162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U</a:t>
              </a:r>
            </a:p>
          </p:txBody>
        </p:sp>
        <p:sp>
          <p:nvSpPr>
            <p:cNvPr id="77918" name="Text Box 94"/>
            <p:cNvSpPr txBox="1">
              <a:spLocks noChangeArrowheads="1"/>
            </p:cNvSpPr>
            <p:nvPr/>
          </p:nvSpPr>
          <p:spPr bwMode="auto">
            <a:xfrm>
              <a:off x="3153" y="2113"/>
              <a:ext cx="222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U</a:t>
              </a:r>
              <a:r>
                <a:rPr lang="hu-HU" sz="1000" baseline="-25000"/>
                <a:t>z</a:t>
              </a:r>
            </a:p>
          </p:txBody>
        </p:sp>
        <p:sp>
          <p:nvSpPr>
            <p:cNvPr id="77900" name="Line 76"/>
            <p:cNvSpPr>
              <a:spLocks noChangeShapeType="1"/>
            </p:cNvSpPr>
            <p:nvPr/>
          </p:nvSpPr>
          <p:spPr bwMode="auto">
            <a:xfrm>
              <a:off x="3437" y="1609"/>
              <a:ext cx="1868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901" name="Line 77"/>
            <p:cNvSpPr>
              <a:spLocks noChangeShapeType="1"/>
            </p:cNvSpPr>
            <p:nvPr/>
          </p:nvSpPr>
          <p:spPr bwMode="auto">
            <a:xfrm>
              <a:off x="3453" y="1381"/>
              <a:ext cx="1848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908" name="Oval 84"/>
            <p:cNvSpPr>
              <a:spLocks noChangeArrowheads="1"/>
            </p:cNvSpPr>
            <p:nvPr/>
          </p:nvSpPr>
          <p:spPr bwMode="auto">
            <a:xfrm>
              <a:off x="4109" y="1374"/>
              <a:ext cx="28" cy="2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7910" name="Oval 86"/>
            <p:cNvSpPr>
              <a:spLocks noChangeArrowheads="1"/>
            </p:cNvSpPr>
            <p:nvPr/>
          </p:nvSpPr>
          <p:spPr bwMode="auto">
            <a:xfrm>
              <a:off x="4801" y="1597"/>
              <a:ext cx="28" cy="2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7919" name="Text Box 95"/>
            <p:cNvSpPr txBox="1">
              <a:spLocks noChangeArrowheads="1"/>
            </p:cNvSpPr>
            <p:nvPr/>
          </p:nvSpPr>
          <p:spPr bwMode="auto">
            <a:xfrm>
              <a:off x="3493" y="1261"/>
              <a:ext cx="288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S</a:t>
              </a:r>
              <a:r>
                <a:rPr lang="hu-HU" sz="1000" baseline="-25000"/>
                <a:t>4</a:t>
              </a:r>
            </a:p>
          </p:txBody>
        </p:sp>
        <p:sp>
          <p:nvSpPr>
            <p:cNvPr id="77920" name="Text Box 96"/>
            <p:cNvSpPr txBox="1">
              <a:spLocks noChangeArrowheads="1"/>
            </p:cNvSpPr>
            <p:nvPr/>
          </p:nvSpPr>
          <p:spPr bwMode="auto">
            <a:xfrm>
              <a:off x="3487" y="1471"/>
              <a:ext cx="20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S</a:t>
              </a:r>
              <a:r>
                <a:rPr lang="hu-HU" sz="1000" baseline="-25000"/>
                <a:t>3</a:t>
              </a:r>
            </a:p>
          </p:txBody>
        </p:sp>
        <p:sp>
          <p:nvSpPr>
            <p:cNvPr id="77921" name="Text Box 97"/>
            <p:cNvSpPr txBox="1">
              <a:spLocks noChangeArrowheads="1"/>
            </p:cNvSpPr>
            <p:nvPr/>
          </p:nvSpPr>
          <p:spPr bwMode="auto">
            <a:xfrm>
              <a:off x="3813" y="2299"/>
              <a:ext cx="222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t</a:t>
              </a:r>
              <a:r>
                <a:rPr lang="hu-HU" sz="1000" baseline="-25000"/>
                <a:t>1</a:t>
              </a:r>
            </a:p>
          </p:txBody>
        </p:sp>
        <p:sp>
          <p:nvSpPr>
            <p:cNvPr id="77922" name="Text Box 98"/>
            <p:cNvSpPr txBox="1">
              <a:spLocks noChangeArrowheads="1"/>
            </p:cNvSpPr>
            <p:nvPr/>
          </p:nvSpPr>
          <p:spPr bwMode="auto">
            <a:xfrm>
              <a:off x="4031" y="2295"/>
              <a:ext cx="222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t</a:t>
              </a:r>
              <a:r>
                <a:rPr lang="hu-HU" sz="1000" baseline="-25000"/>
                <a:t>2</a:t>
              </a:r>
            </a:p>
          </p:txBody>
        </p:sp>
        <p:sp>
          <p:nvSpPr>
            <p:cNvPr id="77923" name="Text Box 99"/>
            <p:cNvSpPr txBox="1">
              <a:spLocks noChangeArrowheads="1"/>
            </p:cNvSpPr>
            <p:nvPr/>
          </p:nvSpPr>
          <p:spPr bwMode="auto">
            <a:xfrm>
              <a:off x="4267" y="2297"/>
              <a:ext cx="222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t</a:t>
              </a:r>
              <a:r>
                <a:rPr lang="hu-HU" sz="1000" baseline="-25000"/>
                <a:t>3</a:t>
              </a:r>
            </a:p>
          </p:txBody>
        </p:sp>
        <p:sp>
          <p:nvSpPr>
            <p:cNvPr id="77924" name="Text Box 100"/>
            <p:cNvSpPr txBox="1">
              <a:spLocks noChangeArrowheads="1"/>
            </p:cNvSpPr>
            <p:nvPr/>
          </p:nvSpPr>
          <p:spPr bwMode="auto">
            <a:xfrm>
              <a:off x="4707" y="2287"/>
              <a:ext cx="222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t</a:t>
              </a:r>
              <a:r>
                <a:rPr lang="hu-HU" sz="1000" baseline="-25000"/>
                <a:t>5</a:t>
              </a:r>
            </a:p>
          </p:txBody>
        </p:sp>
        <p:sp>
          <p:nvSpPr>
            <p:cNvPr id="77925" name="Text Box 101"/>
            <p:cNvSpPr txBox="1">
              <a:spLocks noChangeArrowheads="1"/>
            </p:cNvSpPr>
            <p:nvPr/>
          </p:nvSpPr>
          <p:spPr bwMode="auto">
            <a:xfrm>
              <a:off x="4502" y="2304"/>
              <a:ext cx="222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t</a:t>
              </a:r>
              <a:r>
                <a:rPr lang="hu-HU" sz="1000" baseline="-25000"/>
                <a:t>4</a:t>
              </a:r>
            </a:p>
          </p:txBody>
        </p:sp>
        <p:sp>
          <p:nvSpPr>
            <p:cNvPr id="77926" name="Text Box 102"/>
            <p:cNvSpPr txBox="1">
              <a:spLocks noChangeArrowheads="1"/>
            </p:cNvSpPr>
            <p:nvPr/>
          </p:nvSpPr>
          <p:spPr bwMode="auto">
            <a:xfrm>
              <a:off x="4057" y="2503"/>
              <a:ext cx="60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M i n t á k</a:t>
              </a:r>
            </a:p>
          </p:txBody>
        </p:sp>
        <p:sp>
          <p:nvSpPr>
            <p:cNvPr id="77927" name="Text Box 103"/>
            <p:cNvSpPr txBox="1">
              <a:spLocks noChangeArrowheads="1"/>
            </p:cNvSpPr>
            <p:nvPr/>
          </p:nvSpPr>
          <p:spPr bwMode="auto">
            <a:xfrm>
              <a:off x="5373" y="2185"/>
              <a:ext cx="15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t</a:t>
              </a:r>
            </a:p>
          </p:txBody>
        </p:sp>
        <p:sp>
          <p:nvSpPr>
            <p:cNvPr id="77933" name="Line 109"/>
            <p:cNvSpPr>
              <a:spLocks noChangeShapeType="1"/>
            </p:cNvSpPr>
            <p:nvPr/>
          </p:nvSpPr>
          <p:spPr bwMode="auto">
            <a:xfrm>
              <a:off x="3434" y="2068"/>
              <a:ext cx="1868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934" name="Line 110"/>
            <p:cNvSpPr>
              <a:spLocks noChangeShapeType="1"/>
            </p:cNvSpPr>
            <p:nvPr/>
          </p:nvSpPr>
          <p:spPr bwMode="auto">
            <a:xfrm>
              <a:off x="3450" y="1840"/>
              <a:ext cx="1848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77935" name="Oval 111"/>
            <p:cNvSpPr>
              <a:spLocks noChangeArrowheads="1"/>
            </p:cNvSpPr>
            <p:nvPr/>
          </p:nvSpPr>
          <p:spPr bwMode="auto">
            <a:xfrm>
              <a:off x="3882" y="2058"/>
              <a:ext cx="28" cy="2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7937" name="Oval 113"/>
            <p:cNvSpPr>
              <a:spLocks noChangeArrowheads="1"/>
            </p:cNvSpPr>
            <p:nvPr/>
          </p:nvSpPr>
          <p:spPr bwMode="auto">
            <a:xfrm>
              <a:off x="4342" y="1828"/>
              <a:ext cx="28" cy="27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7939" name="Text Box 115"/>
            <p:cNvSpPr txBox="1">
              <a:spLocks noChangeArrowheads="1"/>
            </p:cNvSpPr>
            <p:nvPr/>
          </p:nvSpPr>
          <p:spPr bwMode="auto">
            <a:xfrm>
              <a:off x="3484" y="1702"/>
              <a:ext cx="288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S</a:t>
              </a:r>
              <a:r>
                <a:rPr lang="hu-HU" sz="1000" baseline="-25000"/>
                <a:t>2</a:t>
              </a:r>
            </a:p>
          </p:txBody>
        </p:sp>
        <p:sp>
          <p:nvSpPr>
            <p:cNvPr id="77940" name="Text Box 116"/>
            <p:cNvSpPr txBox="1">
              <a:spLocks noChangeArrowheads="1"/>
            </p:cNvSpPr>
            <p:nvPr/>
          </p:nvSpPr>
          <p:spPr bwMode="auto">
            <a:xfrm>
              <a:off x="3484" y="1930"/>
              <a:ext cx="204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000"/>
                <a:t>S</a:t>
              </a:r>
              <a:r>
                <a:rPr lang="hu-HU" sz="1000" baseline="-25000"/>
                <a:t>1</a:t>
              </a:r>
            </a:p>
          </p:txBody>
        </p:sp>
      </p:grpSp>
      <p:graphicFrame>
        <p:nvGraphicFramePr>
          <p:cNvPr id="77941" name="Object 117"/>
          <p:cNvGraphicFramePr>
            <a:graphicFrameLocks noChangeAspect="1"/>
          </p:cNvGraphicFramePr>
          <p:nvPr/>
        </p:nvGraphicFramePr>
        <p:xfrm>
          <a:off x="4886325" y="3971925"/>
          <a:ext cx="1778000" cy="1117600"/>
        </p:xfrm>
        <a:graphic>
          <a:graphicData uri="http://schemas.openxmlformats.org/presentationml/2006/ole">
            <p:oleObj spid="_x0000_s77941" name="Egyenlet" r:id="rId6" imgW="1777680" imgH="1117440" progId="Equation.3">
              <p:embed/>
            </p:oleObj>
          </a:graphicData>
        </a:graphic>
      </p:graphicFrame>
      <p:graphicFrame>
        <p:nvGraphicFramePr>
          <p:cNvPr id="77942" name="Object 118"/>
          <p:cNvGraphicFramePr>
            <a:graphicFrameLocks noChangeAspect="1"/>
          </p:cNvGraphicFramePr>
          <p:nvPr/>
        </p:nvGraphicFramePr>
        <p:xfrm>
          <a:off x="7035800" y="4281488"/>
          <a:ext cx="1476375" cy="423862"/>
        </p:xfrm>
        <a:graphic>
          <a:graphicData uri="http://schemas.openxmlformats.org/presentationml/2006/ole">
            <p:oleObj spid="_x0000_s77942" name="Egyenlet" r:id="rId7" imgW="1282680" imgH="368280" progId="Equation.3">
              <p:embed/>
            </p:oleObj>
          </a:graphicData>
        </a:graphic>
      </p:graphicFrame>
      <p:graphicFrame>
        <p:nvGraphicFramePr>
          <p:cNvPr id="77944" name="Object 120"/>
          <p:cNvGraphicFramePr>
            <a:graphicFrameLocks noChangeAspect="1"/>
          </p:cNvGraphicFramePr>
          <p:nvPr/>
        </p:nvGraphicFramePr>
        <p:xfrm>
          <a:off x="2392363" y="5106988"/>
          <a:ext cx="969962" cy="935037"/>
        </p:xfrm>
        <a:graphic>
          <a:graphicData uri="http://schemas.openxmlformats.org/presentationml/2006/ole">
            <p:oleObj spid="_x0000_s77944" name="Egyenlet" r:id="rId8" imgW="698400" imgH="672840" progId="Equation.3">
              <p:embed/>
            </p:oleObj>
          </a:graphicData>
        </a:graphic>
      </p:graphicFrame>
      <p:graphicFrame>
        <p:nvGraphicFramePr>
          <p:cNvPr id="77945" name="Object 121"/>
          <p:cNvGraphicFramePr>
            <a:graphicFrameLocks noChangeAspect="1"/>
          </p:cNvGraphicFramePr>
          <p:nvPr/>
        </p:nvGraphicFramePr>
        <p:xfrm>
          <a:off x="4819650" y="5226050"/>
          <a:ext cx="1917700" cy="673100"/>
        </p:xfrm>
        <a:graphic>
          <a:graphicData uri="http://schemas.openxmlformats.org/presentationml/2006/ole">
            <p:oleObj spid="_x0000_s77945" name="Egyenlet" r:id="rId9" imgW="1917360" imgH="672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834B-F9FF-414F-846B-6AE3C2369633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7A0D35-248A-4B70-85D9-03847218083F}" type="slidenum">
              <a:rPr lang="hu-HU"/>
              <a:pPr/>
              <a:t>38</a:t>
            </a:fld>
            <a:endParaRPr lang="hu-HU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312738" y="3048000"/>
            <a:ext cx="8547100" cy="1206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7381875" cy="51117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hu-HU" sz="2000"/>
              <a:t>Az átviendő információ mennyisége Shannon szerint:</a:t>
            </a:r>
          </a:p>
          <a:p>
            <a:pPr lvl="1">
              <a:buFont typeface="Wingdings" pitchFamily="2" charset="2"/>
              <a:buNone/>
            </a:pPr>
            <a:r>
              <a:rPr lang="hu-HU" sz="2000"/>
              <a:t>Zenecsatorna:</a:t>
            </a:r>
          </a:p>
          <a:p>
            <a:pPr>
              <a:buFont typeface="Monotype Sorts" pitchFamily="2" charset="2"/>
              <a:buNone/>
            </a:pPr>
            <a:endParaRPr lang="hu-HU" sz="1800"/>
          </a:p>
          <a:p>
            <a:pPr>
              <a:buFont typeface="Monotype Sorts" pitchFamily="2" charset="2"/>
              <a:buNone/>
            </a:pPr>
            <a:endParaRPr lang="hu-HU" sz="900"/>
          </a:p>
          <a:p>
            <a:pPr>
              <a:buFont typeface="Monotype Sorts" pitchFamily="2" charset="2"/>
              <a:buNone/>
            </a:pPr>
            <a:endParaRPr lang="hu-HU" sz="900"/>
          </a:p>
          <a:p>
            <a:pPr>
              <a:buFont typeface="Monotype Sorts" pitchFamily="2" charset="2"/>
              <a:buNone/>
            </a:pPr>
            <a:endParaRPr lang="hu-HU" sz="900"/>
          </a:p>
          <a:p>
            <a:pPr>
              <a:buFont typeface="Monotype Sorts" pitchFamily="2" charset="2"/>
              <a:buNone/>
            </a:pPr>
            <a:endParaRPr lang="hu-HU" sz="900"/>
          </a:p>
          <a:p>
            <a:pPr>
              <a:buFont typeface="Monotype Sorts" pitchFamily="2" charset="2"/>
              <a:buNone/>
            </a:pPr>
            <a:endParaRPr lang="hu-HU" sz="900"/>
          </a:p>
          <a:p>
            <a:pPr>
              <a:buFont typeface="Monotype Sorts" pitchFamily="2" charset="2"/>
              <a:buNone/>
            </a:pPr>
            <a:endParaRPr lang="hu-HU" sz="900"/>
          </a:p>
          <a:p>
            <a:pPr>
              <a:buFont typeface="Monotype Sorts" pitchFamily="2" charset="2"/>
              <a:buNone/>
            </a:pPr>
            <a:endParaRPr lang="hu-HU" sz="900"/>
          </a:p>
          <a:p>
            <a:pPr>
              <a:buFont typeface="Monotype Sorts" pitchFamily="2" charset="2"/>
              <a:buNone/>
            </a:pPr>
            <a:endParaRPr lang="hu-HU" sz="1000" b="1"/>
          </a:p>
          <a:p>
            <a:pPr>
              <a:buFont typeface="Monotype Sorts" pitchFamily="2" charset="2"/>
              <a:buNone/>
            </a:pPr>
            <a:endParaRPr lang="hu-HU" sz="1000" b="1"/>
          </a:p>
          <a:p>
            <a:pPr>
              <a:buFont typeface="Monotype Sorts" pitchFamily="2" charset="2"/>
              <a:buNone/>
            </a:pPr>
            <a:endParaRPr lang="hu-HU" sz="1000" b="1"/>
          </a:p>
          <a:p>
            <a:pPr>
              <a:buFont typeface="Monotype Sorts" pitchFamily="2" charset="2"/>
              <a:buNone/>
            </a:pPr>
            <a:endParaRPr lang="hu-HU" sz="1000" b="1"/>
          </a:p>
          <a:p>
            <a:pPr>
              <a:buFont typeface="Monotype Sorts" pitchFamily="2" charset="2"/>
              <a:buNone/>
            </a:pPr>
            <a:endParaRPr lang="hu-HU" sz="1000" b="1"/>
          </a:p>
          <a:p>
            <a:pPr>
              <a:buFont typeface="Monotype Sorts" pitchFamily="2" charset="2"/>
              <a:buNone/>
            </a:pPr>
            <a:endParaRPr lang="hu-HU" sz="1000" b="1"/>
          </a:p>
          <a:p>
            <a:pPr>
              <a:buFont typeface="Monotype Sorts" pitchFamily="2" charset="2"/>
              <a:buNone/>
            </a:pPr>
            <a:endParaRPr lang="hu-HU" sz="1000" b="1"/>
          </a:p>
          <a:p>
            <a:pPr>
              <a:buFont typeface="Monotype Sorts" pitchFamily="2" charset="2"/>
              <a:buNone/>
            </a:pPr>
            <a:endParaRPr lang="hu-HU" sz="1000" b="1"/>
          </a:p>
          <a:p>
            <a:pPr>
              <a:buFont typeface="Monotype Sorts" pitchFamily="2" charset="2"/>
              <a:buNone/>
            </a:pPr>
            <a:endParaRPr lang="hu-HU" sz="1000" b="1"/>
          </a:p>
          <a:p>
            <a:pPr>
              <a:buFont typeface="Monotype Sorts" pitchFamily="2" charset="2"/>
              <a:buNone/>
            </a:pPr>
            <a:endParaRPr lang="hu-HU" sz="1000" b="1"/>
          </a:p>
          <a:p>
            <a:pPr>
              <a:buFont typeface="Monotype Sorts" pitchFamily="2" charset="2"/>
              <a:buNone/>
            </a:pPr>
            <a:r>
              <a:rPr lang="hu-HU" b="1"/>
              <a:t>A számításnál minden jelszint mindig azonos valószínűséggel fordulhat elő, ezért a kvantálási szint a legkisebb, a zajból még éppen kihallható jelszint.</a:t>
            </a:r>
          </a:p>
          <a:p>
            <a:endParaRPr lang="hu-HU"/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6725" y="3097213"/>
          <a:ext cx="8237538" cy="1181100"/>
        </p:xfrm>
        <a:graphic>
          <a:graphicData uri="http://schemas.openxmlformats.org/presentationml/2006/ole">
            <p:oleObj spid="_x0000_s94212" name="Egyenlet" r:id="rId3" imgW="3543120" imgH="507960" progId="Equation.3">
              <p:embed/>
            </p:oleObj>
          </a:graphicData>
        </a:graphic>
      </p:graphicFrame>
      <p:graphicFrame>
        <p:nvGraphicFramePr>
          <p:cNvPr id="94215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1092200" y="1887538"/>
          <a:ext cx="1638300" cy="866775"/>
        </p:xfrm>
        <a:graphic>
          <a:graphicData uri="http://schemas.openxmlformats.org/presentationml/2006/ole">
            <p:oleObj spid="_x0000_s94215" name="Egyenlet" r:id="rId4" imgW="86328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ABFC-BC41-4560-97F2-D8FFEF0423AD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8E97FE-D2A3-4EBC-8AAE-050BBBB9C244}" type="slidenum">
              <a:rPr lang="hu-HU"/>
              <a:pPr/>
              <a:t>39</a:t>
            </a:fld>
            <a:endParaRPr lang="hu-HU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HANGTÖMÖRÍTÉS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338" y="873125"/>
            <a:ext cx="8691562" cy="4476750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hu-HU" sz="9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hu-HU" sz="1000" b="1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hu-HU" sz="90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hu-HU" sz="2000" b="1">
                <a:solidFill>
                  <a:schemeClr val="tx2"/>
                </a:solidFill>
              </a:rPr>
              <a:t>Tömörítés= redundancia csökkentés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hu-HU" sz="20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hu-HU" sz="2000"/>
              <a:t>.</a:t>
            </a:r>
          </a:p>
          <a:p>
            <a:pPr lvl="1">
              <a:lnSpc>
                <a:spcPct val="80000"/>
              </a:lnSpc>
            </a:pPr>
            <a:r>
              <a:rPr lang="hu-HU" sz="1800" b="1"/>
              <a:t>Elve: amit nem hallunk azt nem kell átvinni!</a:t>
            </a:r>
          </a:p>
          <a:p>
            <a:pPr lvl="1">
              <a:lnSpc>
                <a:spcPct val="80000"/>
              </a:lnSpc>
            </a:pPr>
            <a:endParaRPr lang="hu-HU" sz="1800" b="1"/>
          </a:p>
          <a:p>
            <a:pPr lvl="1">
              <a:lnSpc>
                <a:spcPct val="80000"/>
              </a:lnSpc>
            </a:pPr>
            <a:r>
              <a:rPr lang="hu-HU" sz="1800" b="1"/>
              <a:t>Ehhez meg kell vizsgálni mi az amit hallunk,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hu-HU" sz="1800" b="1"/>
              <a:t>     azaz milyenek is az emberi hallás sajátosságai.</a:t>
            </a:r>
          </a:p>
          <a:p>
            <a:pPr lvl="1">
              <a:lnSpc>
                <a:spcPct val="80000"/>
              </a:lnSpc>
            </a:pPr>
            <a:endParaRPr lang="hu-HU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60BD-4993-466E-8A40-5463C87B094E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11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37C04-E0C4-4643-A7CA-AD6550D3D4EF}" type="slidenum">
              <a:rPr lang="hu-HU"/>
              <a:pPr/>
              <a:t>4</a:t>
            </a:fld>
            <a:endParaRPr lang="hu-HU"/>
          </a:p>
        </p:txBody>
      </p:sp>
      <p:pic>
        <p:nvPicPr>
          <p:cNvPr id="30722" name="Picture 2" descr="sin_terbe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573463"/>
            <a:ext cx="3565525" cy="1814512"/>
          </a:xfrm>
          <a:prstGeom prst="rect">
            <a:avLst/>
          </a:prstGeom>
          <a:noFill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tx2"/>
                </a:solidFill>
                <a:latin typeface="Tahoma" pitchFamily="34" charset="0"/>
              </a:rPr>
              <a:t>A hang jellemzői</a:t>
            </a:r>
            <a:endParaRPr lang="en-US" sz="2800">
              <a:solidFill>
                <a:schemeClr val="tx2"/>
              </a:solidFill>
              <a:latin typeface="Tahoma" pitchFamily="34" charset="0"/>
            </a:endParaRP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5865813" y="2444750"/>
          <a:ext cx="82550" cy="155575"/>
        </p:xfrm>
        <a:graphic>
          <a:graphicData uri="http://schemas.openxmlformats.org/presentationml/2006/ole">
            <p:oleObj spid="_x0000_s30724" name="Equation" r:id="rId4" imgW="114120" imgH="215640" progId="Equation.3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612900" y="1817688"/>
          <a:ext cx="930275" cy="847725"/>
        </p:xfrm>
        <a:graphic>
          <a:graphicData uri="http://schemas.openxmlformats.org/presentationml/2006/ole">
            <p:oleObj spid="_x0000_s30725" name="Equation" r:id="rId5" imgW="431640" imgH="393480" progId="Equation.3">
              <p:embed/>
            </p:oleObj>
          </a:graphicData>
        </a:graphic>
      </p:graphicFrame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11188" y="3213100"/>
            <a:ext cx="795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>
                <a:latin typeface="Times New Roman" pitchFamily="18" charset="0"/>
              </a:rPr>
              <a:t>2. Térbeli periodicitás - </a:t>
            </a:r>
            <a:r>
              <a:rPr lang="hu-HU" b="1">
                <a:latin typeface="Times New Roman" pitchFamily="18" charset="0"/>
              </a:rPr>
              <a:t>hullámhossz</a:t>
            </a:r>
            <a:r>
              <a:rPr lang="hu-HU">
                <a:latin typeface="Times New Roman" pitchFamily="18" charset="0"/>
              </a:rPr>
              <a:t> (</a:t>
            </a:r>
            <a:r>
              <a:rPr lang="hu-HU">
                <a:latin typeface="Times New Roman" pitchFamily="18" charset="0"/>
                <a:sym typeface="Symbol" pitchFamily="18" charset="2"/>
              </a:rPr>
              <a:t>, m</a:t>
            </a:r>
            <a:r>
              <a:rPr lang="hu-HU">
                <a:latin typeface="Times New Roman" pitchFamily="18" charset="0"/>
              </a:rPr>
              <a:t>)</a:t>
            </a:r>
          </a:p>
        </p:txBody>
      </p:sp>
      <p:pic>
        <p:nvPicPr>
          <p:cNvPr id="30727" name="Picture 7" descr="sin_idobe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1338263"/>
            <a:ext cx="3562350" cy="1812925"/>
          </a:xfrm>
          <a:prstGeom prst="rect">
            <a:avLst/>
          </a:prstGeom>
          <a:noFill/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11188" y="5445125"/>
            <a:ext cx="795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>
                <a:latin typeface="Times New Roman" pitchFamily="18" charset="0"/>
              </a:rPr>
              <a:t>3. </a:t>
            </a:r>
            <a:r>
              <a:rPr lang="hu-HU" b="1">
                <a:latin typeface="Times New Roman" pitchFamily="18" charset="0"/>
              </a:rPr>
              <a:t>Amplitúdó</a:t>
            </a:r>
            <a:r>
              <a:rPr lang="hu-HU">
                <a:latin typeface="Times New Roman" pitchFamily="18" charset="0"/>
              </a:rPr>
              <a:t> (</a:t>
            </a:r>
            <a:r>
              <a:rPr lang="hu-HU" i="1">
                <a:latin typeface="Times New Roman" pitchFamily="18" charset="0"/>
              </a:rPr>
              <a:t>p</a:t>
            </a:r>
            <a:r>
              <a:rPr lang="hu-HU" i="1" baseline="-25000">
                <a:latin typeface="Times New Roman" pitchFamily="18" charset="0"/>
              </a:rPr>
              <a:t>m</a:t>
            </a:r>
            <a:r>
              <a:rPr lang="hu-HU">
                <a:latin typeface="Times New Roman" pitchFamily="18" charset="0"/>
              </a:rPr>
              <a:t>, Pa)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06425" y="984250"/>
            <a:ext cx="795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>
                <a:latin typeface="Times New Roman" pitchFamily="18" charset="0"/>
              </a:rPr>
              <a:t>1. Időbeni periodicitás - </a:t>
            </a:r>
            <a:r>
              <a:rPr lang="hu-HU" b="1">
                <a:latin typeface="Times New Roman" pitchFamily="18" charset="0"/>
              </a:rPr>
              <a:t>frekvencia</a:t>
            </a:r>
            <a:r>
              <a:rPr lang="hu-HU">
                <a:latin typeface="Times New Roman" pitchFamily="18" charset="0"/>
              </a:rPr>
              <a:t> (</a:t>
            </a:r>
            <a:r>
              <a:rPr lang="hu-HU" i="1">
                <a:latin typeface="Times New Roman" pitchFamily="18" charset="0"/>
              </a:rPr>
              <a:t>f </a:t>
            </a:r>
            <a:r>
              <a:rPr lang="hu-HU">
                <a:latin typeface="Times New Roman" pitchFamily="18" charset="0"/>
              </a:rPr>
              <a:t>,Hz)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5A04-AA0E-4854-92E3-4B0B76FDCDC7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0A065C-57F6-4409-AB07-B8F39EA6B227}" type="slidenum">
              <a:rPr lang="hu-HU"/>
              <a:pPr/>
              <a:t>40</a:t>
            </a:fld>
            <a:endParaRPr lang="hu-H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DINAMIKA KOMPRESSZIÓ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92150"/>
            <a:ext cx="8351838" cy="2016125"/>
          </a:xfrm>
        </p:spPr>
        <p:txBody>
          <a:bodyPr/>
          <a:lstStyle/>
          <a:p>
            <a:r>
              <a:rPr lang="hu-HU"/>
              <a:t>Az átviteli csatorna JEL/ZAJ viszonya meghatározza a maximálisan átvihető dinamikát!?</a:t>
            </a:r>
          </a:p>
          <a:p>
            <a:r>
              <a:rPr lang="hu-HU"/>
              <a:t>A zaj a teljes sávot kihasználja, a hangjel viszont nem!</a:t>
            </a:r>
          </a:p>
          <a:p>
            <a:r>
              <a:rPr lang="hu-HU"/>
              <a:t>Az átviteli csatorna jobb kihasználására több lehetőség kínálkozik, ezek:</a:t>
            </a:r>
          </a:p>
          <a:p>
            <a:pPr lvl="1"/>
            <a:r>
              <a:rPr lang="hu-HU"/>
              <a:t>A dinamika komprimálása</a:t>
            </a:r>
          </a:p>
          <a:p>
            <a:pPr lvl="1"/>
            <a:r>
              <a:rPr lang="hu-HU"/>
              <a:t>A beszédcsúcsok levágása,</a:t>
            </a:r>
          </a:p>
          <a:p>
            <a:pPr lvl="1"/>
            <a:r>
              <a:rPr lang="hu-HU"/>
              <a:t>A kis amplitúdójú frekvenciasávok kiemelése</a:t>
            </a:r>
          </a:p>
        </p:txBody>
      </p:sp>
      <p:pic>
        <p:nvPicPr>
          <p:cNvPr id="50183" name="Picture 7" descr="DINKO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2781300"/>
            <a:ext cx="5834063" cy="3479800"/>
          </a:xfrm>
          <a:noFill/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E94E-BB59-49D7-80C2-884263489C12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E78907-91C4-4653-9B05-3739B0A118BF}" type="slidenum">
              <a:rPr lang="hu-HU"/>
              <a:pPr/>
              <a:t>41</a:t>
            </a:fld>
            <a:endParaRPr lang="hu-H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DINAMIKA KOMPRESSZIÓ/EXPANZIÓ</a:t>
            </a:r>
          </a:p>
        </p:txBody>
      </p:sp>
      <p:pic>
        <p:nvPicPr>
          <p:cNvPr id="21511" name="Picture 7" descr="KOMPEX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836613"/>
            <a:ext cx="3838575" cy="54721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F23F-7623-48F8-B068-EDA54D839BA0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1E7BB-2C1F-4F53-9695-2C3E62B23A3D}" type="slidenum">
              <a:rPr lang="hu-HU"/>
              <a:pPr/>
              <a:t>42</a:t>
            </a:fld>
            <a:endParaRPr lang="hu-H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SÚLYOZÓ SZŰRŐK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8569325" cy="719138"/>
          </a:xfrm>
        </p:spPr>
        <p:txBody>
          <a:bodyPr/>
          <a:lstStyle/>
          <a:p>
            <a:r>
              <a:rPr lang="hu-HU" sz="1400"/>
              <a:t>A csatorna zaja a fül érzékenységének megfelelően hallható. A súlyozó szűrő feladata, hogy a zajokat az egész sávban azonos hangossággal vegyük figyelembe </a:t>
            </a:r>
          </a:p>
        </p:txBody>
      </p:sp>
      <p:pic>
        <p:nvPicPr>
          <p:cNvPr id="24585" name="Picture 9" descr="PROGTR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28775"/>
            <a:ext cx="8353425" cy="44307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330F4-7CFF-4221-B8EE-78A2F3ED4FF5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36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04EA2E-5B38-4814-B7EA-9ED64FC21588}" type="slidenum">
              <a:rPr lang="hu-HU"/>
              <a:pPr/>
              <a:t>5</a:t>
            </a:fld>
            <a:endParaRPr lang="hu-HU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tx2"/>
                </a:solidFill>
                <a:latin typeface="Tahoma" pitchFamily="34" charset="0"/>
              </a:rPr>
              <a:t>A hang jellemzői</a:t>
            </a:r>
            <a:endParaRPr lang="en-US" sz="28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06425" y="1162050"/>
            <a:ext cx="7953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 b="1">
                <a:latin typeface="Times New Roman" pitchFamily="18" charset="0"/>
              </a:rPr>
              <a:t>4. Hangintenzitás</a:t>
            </a:r>
            <a:r>
              <a:rPr lang="hu-HU">
                <a:latin typeface="Times New Roman" pitchFamily="18" charset="0"/>
              </a:rPr>
              <a:t> (</a:t>
            </a:r>
            <a:r>
              <a:rPr lang="hu-HU" i="1">
                <a:latin typeface="Times New Roman" pitchFamily="18" charset="0"/>
              </a:rPr>
              <a:t>I</a:t>
            </a:r>
            <a:r>
              <a:rPr lang="hu-HU">
                <a:latin typeface="Times New Roman" pitchFamily="18" charset="0"/>
              </a:rPr>
              <a:t>, W/m</a:t>
            </a:r>
            <a:r>
              <a:rPr lang="hu-HU" baseline="30000">
                <a:latin typeface="Times New Roman" pitchFamily="18" charset="0"/>
              </a:rPr>
              <a:t>2</a:t>
            </a:r>
            <a:r>
              <a:rPr lang="hu-HU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hu-HU" i="1">
                <a:latin typeface="Times New Roman" pitchFamily="18" charset="0"/>
              </a:rPr>
              <a:t>I </a:t>
            </a:r>
            <a:r>
              <a:rPr lang="en-US">
                <a:latin typeface="Times New Roman" pitchFamily="18" charset="0"/>
              </a:rPr>
              <a:t>~</a:t>
            </a:r>
            <a:r>
              <a:rPr lang="hu-HU">
                <a:latin typeface="Times New Roman" pitchFamily="18" charset="0"/>
              </a:rPr>
              <a:t> </a:t>
            </a:r>
            <a:r>
              <a:rPr lang="hu-HU" i="1">
                <a:latin typeface="Times New Roman" pitchFamily="18" charset="0"/>
              </a:rPr>
              <a:t>p</a:t>
            </a:r>
            <a:r>
              <a:rPr lang="hu-HU" i="1" baseline="-25000">
                <a:latin typeface="Times New Roman" pitchFamily="18" charset="0"/>
              </a:rPr>
              <a:t>m</a:t>
            </a:r>
            <a:r>
              <a:rPr lang="hu-HU" i="1" baseline="3000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5865813" y="2444750"/>
          <a:ext cx="82550" cy="155575"/>
        </p:xfrm>
        <a:graphic>
          <a:graphicData uri="http://schemas.openxmlformats.org/presentationml/2006/ole">
            <p:oleObj spid="_x0000_s31748" name="Equation" r:id="rId3" imgW="114120" imgH="215640" progId="Equation.3">
              <p:embed/>
            </p:oleObj>
          </a:graphicData>
        </a:graphic>
      </p:graphicFrame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41350" y="2471738"/>
            <a:ext cx="79533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 b="1">
                <a:latin typeface="Times New Roman" pitchFamily="18" charset="0"/>
              </a:rPr>
              <a:t>5. Relatív hangintenzitás (intenzitásszint)</a:t>
            </a:r>
            <a:r>
              <a:rPr lang="hu-HU">
                <a:latin typeface="Times New Roman" pitchFamily="18" charset="0"/>
              </a:rPr>
              <a:t> (</a:t>
            </a:r>
            <a:r>
              <a:rPr lang="hu-HU" i="1">
                <a:latin typeface="Times New Roman" pitchFamily="18" charset="0"/>
              </a:rPr>
              <a:t>n</a:t>
            </a:r>
            <a:r>
              <a:rPr lang="hu-HU">
                <a:latin typeface="Times New Roman" pitchFamily="18" charset="0"/>
              </a:rPr>
              <a:t>, dB)</a:t>
            </a:r>
          </a:p>
          <a:p>
            <a:pPr eaLnBrk="1" hangingPunct="1"/>
            <a:endParaRPr lang="hu-HU">
              <a:latin typeface="Times New Roman" pitchFamily="18" charset="0"/>
            </a:endParaRPr>
          </a:p>
          <a:p>
            <a:pPr eaLnBrk="1" hangingPunct="1"/>
            <a:endParaRPr lang="hu-HU">
              <a:latin typeface="Times New Roman" pitchFamily="18" charset="0"/>
            </a:endParaRPr>
          </a:p>
          <a:p>
            <a:pPr eaLnBrk="1" hangingPunct="1"/>
            <a:endParaRPr lang="hu-HU">
              <a:latin typeface="Times New Roman" pitchFamily="18" charset="0"/>
            </a:endParaRPr>
          </a:p>
          <a:p>
            <a:pPr eaLnBrk="1" hangingPunct="1"/>
            <a:r>
              <a:rPr lang="hu-HU">
                <a:latin typeface="Times New Roman" pitchFamily="18" charset="0"/>
              </a:rPr>
              <a:t>ahol </a:t>
            </a:r>
            <a:r>
              <a:rPr lang="hu-HU" i="1">
                <a:latin typeface="Times New Roman" pitchFamily="18" charset="0"/>
              </a:rPr>
              <a:t>I</a:t>
            </a:r>
            <a:r>
              <a:rPr lang="hu-HU" i="1" baseline="-25000">
                <a:latin typeface="Times New Roman" pitchFamily="18" charset="0"/>
              </a:rPr>
              <a:t>0</a:t>
            </a:r>
            <a:r>
              <a:rPr lang="hu-HU">
                <a:latin typeface="Times New Roman" pitchFamily="18" charset="0"/>
              </a:rPr>
              <a:t> a viszonyítási szint, általában 10</a:t>
            </a:r>
            <a:r>
              <a:rPr lang="hu-HU" baseline="30000">
                <a:latin typeface="Times New Roman" pitchFamily="18" charset="0"/>
              </a:rPr>
              <a:t>–12</a:t>
            </a:r>
            <a:r>
              <a:rPr lang="hu-HU">
                <a:latin typeface="Times New Roman" pitchFamily="18" charset="0"/>
              </a:rPr>
              <a:t> W/m</a:t>
            </a:r>
            <a:r>
              <a:rPr lang="hu-HU" baseline="30000">
                <a:latin typeface="Times New Roman" pitchFamily="18" charset="0"/>
              </a:rPr>
              <a:t>2</a:t>
            </a:r>
            <a:r>
              <a:rPr lang="hu-HU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3652838" y="3008313"/>
          <a:ext cx="1674812" cy="933450"/>
        </p:xfrm>
        <a:graphic>
          <a:graphicData uri="http://schemas.openxmlformats.org/presentationml/2006/ole">
            <p:oleObj spid="_x0000_s31750" name="Equation" r:id="rId4" imgW="774360" imgH="431640" progId="Equation.3">
              <p:embed/>
            </p:oleObj>
          </a:graphicData>
        </a:graphic>
      </p:graphicFrame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528638" y="4800600"/>
            <a:ext cx="8005762" cy="1112838"/>
            <a:chOff x="288" y="2976"/>
            <a:chExt cx="5043" cy="701"/>
          </a:xfrm>
        </p:grpSpPr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>
              <a:off x="301" y="3349"/>
              <a:ext cx="50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1753" name="Line 9"/>
            <p:cNvSpPr>
              <a:spLocks noChangeShapeType="1"/>
            </p:cNvSpPr>
            <p:nvPr/>
          </p:nvSpPr>
          <p:spPr bwMode="auto">
            <a:xfrm>
              <a:off x="1248" y="3248"/>
              <a:ext cx="0" cy="2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>
              <a:off x="1776" y="3248"/>
              <a:ext cx="0" cy="2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>
              <a:off x="2304" y="3248"/>
              <a:ext cx="0" cy="2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>
              <a:off x="2832" y="3248"/>
              <a:ext cx="0" cy="2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>
              <a:off x="3360" y="3248"/>
              <a:ext cx="0" cy="2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>
              <a:off x="3888" y="3248"/>
              <a:ext cx="0" cy="2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1759" name="Line 15"/>
            <p:cNvSpPr>
              <a:spLocks noChangeShapeType="1"/>
            </p:cNvSpPr>
            <p:nvPr/>
          </p:nvSpPr>
          <p:spPr bwMode="auto">
            <a:xfrm>
              <a:off x="4416" y="3248"/>
              <a:ext cx="0" cy="2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1760" name="Line 16"/>
            <p:cNvSpPr>
              <a:spLocks noChangeShapeType="1"/>
            </p:cNvSpPr>
            <p:nvPr/>
          </p:nvSpPr>
          <p:spPr bwMode="auto">
            <a:xfrm>
              <a:off x="4896" y="3248"/>
              <a:ext cx="0" cy="2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288" y="3072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 i="1">
                  <a:latin typeface="Arial" pitchFamily="34" charset="0"/>
                </a:rPr>
                <a:t>I</a:t>
              </a:r>
              <a:r>
                <a:rPr lang="hu-HU" sz="1800" b="1">
                  <a:latin typeface="Arial" pitchFamily="34" charset="0"/>
                </a:rPr>
                <a:t>, W/m</a:t>
              </a:r>
              <a:r>
                <a:rPr lang="hu-HU" sz="1800" b="1" baseline="30000">
                  <a:latin typeface="Arial" pitchFamily="34" charset="0"/>
                </a:rPr>
                <a:t>2</a:t>
              </a:r>
              <a:endParaRPr lang="en-GB" sz="1800" b="1" baseline="30000">
                <a:latin typeface="Arial" pitchFamily="34" charset="0"/>
              </a:endParaRPr>
            </a:p>
          </p:txBody>
        </p:sp>
        <p:sp>
          <p:nvSpPr>
            <p:cNvPr id="31762" name="Text Box 18"/>
            <p:cNvSpPr txBox="1">
              <a:spLocks noChangeArrowheads="1"/>
            </p:cNvSpPr>
            <p:nvPr/>
          </p:nvSpPr>
          <p:spPr bwMode="auto">
            <a:xfrm>
              <a:off x="384" y="3360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 i="1">
                  <a:latin typeface="Arial" pitchFamily="34" charset="0"/>
                </a:rPr>
                <a:t>n</a:t>
              </a:r>
              <a:r>
                <a:rPr lang="hu-HU" sz="1800" b="1">
                  <a:latin typeface="Arial" pitchFamily="34" charset="0"/>
                </a:rPr>
                <a:t>, dB</a:t>
              </a:r>
              <a:endParaRPr lang="en-GB" sz="1800" b="1" i="1" baseline="30000">
                <a:latin typeface="Arial" pitchFamily="34" charset="0"/>
              </a:endParaRPr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1104" y="2976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>
                  <a:latin typeface="Arial" pitchFamily="34" charset="0"/>
                </a:rPr>
                <a:t>10</a:t>
              </a:r>
              <a:r>
                <a:rPr lang="hu-HU" sz="1800" b="1" baseline="30000">
                  <a:latin typeface="Arial" pitchFamily="34" charset="0"/>
                </a:rPr>
                <a:t>–12</a:t>
              </a:r>
              <a:endParaRPr lang="en-GB" sz="1800" b="1" baseline="30000">
                <a:latin typeface="Arial" pitchFamily="34" charset="0"/>
              </a:endParaRPr>
            </a:p>
          </p:txBody>
        </p:sp>
        <p:sp>
          <p:nvSpPr>
            <p:cNvPr id="31764" name="Text Box 20"/>
            <p:cNvSpPr txBox="1">
              <a:spLocks noChangeArrowheads="1"/>
            </p:cNvSpPr>
            <p:nvPr/>
          </p:nvSpPr>
          <p:spPr bwMode="auto">
            <a:xfrm>
              <a:off x="1632" y="2976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>
                  <a:latin typeface="Arial" pitchFamily="34" charset="0"/>
                </a:rPr>
                <a:t>10</a:t>
              </a:r>
              <a:r>
                <a:rPr lang="hu-HU" sz="1800" b="1" baseline="30000">
                  <a:latin typeface="Arial" pitchFamily="34" charset="0"/>
                </a:rPr>
                <a:t>–11</a:t>
              </a:r>
              <a:endParaRPr lang="en-GB" sz="1800" b="1" baseline="30000">
                <a:latin typeface="Arial" pitchFamily="34" charset="0"/>
              </a:endParaRPr>
            </a:p>
          </p:txBody>
        </p:sp>
        <p:sp>
          <p:nvSpPr>
            <p:cNvPr id="31765" name="Text Box 21"/>
            <p:cNvSpPr txBox="1">
              <a:spLocks noChangeArrowheads="1"/>
            </p:cNvSpPr>
            <p:nvPr/>
          </p:nvSpPr>
          <p:spPr bwMode="auto">
            <a:xfrm>
              <a:off x="2160" y="2976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>
                  <a:latin typeface="Arial" pitchFamily="34" charset="0"/>
                </a:rPr>
                <a:t>10</a:t>
              </a:r>
              <a:r>
                <a:rPr lang="hu-HU" sz="1800" b="1" baseline="30000">
                  <a:latin typeface="Arial" pitchFamily="34" charset="0"/>
                </a:rPr>
                <a:t>–10</a:t>
              </a:r>
              <a:endParaRPr lang="en-GB" sz="1800" b="1" baseline="30000">
                <a:latin typeface="Arial" pitchFamily="34" charset="0"/>
              </a:endParaRPr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2688" y="2976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>
                  <a:latin typeface="Arial" pitchFamily="34" charset="0"/>
                </a:rPr>
                <a:t>10</a:t>
              </a:r>
              <a:r>
                <a:rPr lang="hu-HU" sz="1800" b="1" baseline="30000">
                  <a:latin typeface="Arial" pitchFamily="34" charset="0"/>
                </a:rPr>
                <a:t>–9</a:t>
              </a:r>
              <a:endParaRPr lang="en-GB" sz="1800" b="1" baseline="30000">
                <a:latin typeface="Arial" pitchFamily="34" charset="0"/>
              </a:endParaRP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3216" y="2976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>
                  <a:latin typeface="Arial" pitchFamily="34" charset="0"/>
                </a:rPr>
                <a:t>10</a:t>
              </a:r>
              <a:r>
                <a:rPr lang="hu-HU" sz="1800" b="1" baseline="30000">
                  <a:latin typeface="Arial" pitchFamily="34" charset="0"/>
                </a:rPr>
                <a:t>–8</a:t>
              </a:r>
              <a:endParaRPr lang="en-GB" sz="1800" b="1" baseline="30000">
                <a:latin typeface="Arial" pitchFamily="34" charset="0"/>
              </a:endParaRP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3744" y="2976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>
                  <a:latin typeface="Arial" pitchFamily="34" charset="0"/>
                </a:rPr>
                <a:t>10</a:t>
              </a:r>
              <a:r>
                <a:rPr lang="hu-HU" sz="1800" b="1" baseline="30000">
                  <a:latin typeface="Arial" pitchFamily="34" charset="0"/>
                </a:rPr>
                <a:t>–7</a:t>
              </a:r>
              <a:endParaRPr lang="en-GB" sz="1800" b="1" baseline="30000">
                <a:latin typeface="Arial" pitchFamily="34" charset="0"/>
              </a:endParaRPr>
            </a:p>
          </p:txBody>
        </p:sp>
        <p:sp>
          <p:nvSpPr>
            <p:cNvPr id="31769" name="Text Box 25"/>
            <p:cNvSpPr txBox="1">
              <a:spLocks noChangeArrowheads="1"/>
            </p:cNvSpPr>
            <p:nvPr/>
          </p:nvSpPr>
          <p:spPr bwMode="auto">
            <a:xfrm>
              <a:off x="4272" y="2976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>
                  <a:latin typeface="Arial" pitchFamily="34" charset="0"/>
                </a:rPr>
                <a:t>10</a:t>
              </a:r>
              <a:r>
                <a:rPr lang="hu-HU" sz="1800" b="1" baseline="30000">
                  <a:latin typeface="Arial" pitchFamily="34" charset="0"/>
                </a:rPr>
                <a:t>–6</a:t>
              </a:r>
              <a:endParaRPr lang="en-GB" sz="1800" b="1" baseline="30000">
                <a:latin typeface="Arial" pitchFamily="34" charset="0"/>
              </a:endParaRPr>
            </a:p>
          </p:txBody>
        </p:sp>
        <p:sp>
          <p:nvSpPr>
            <p:cNvPr id="31770" name="Text Box 26"/>
            <p:cNvSpPr txBox="1">
              <a:spLocks noChangeArrowheads="1"/>
            </p:cNvSpPr>
            <p:nvPr/>
          </p:nvSpPr>
          <p:spPr bwMode="auto">
            <a:xfrm>
              <a:off x="4752" y="2976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>
                  <a:latin typeface="Arial" pitchFamily="34" charset="0"/>
                </a:rPr>
                <a:t>10</a:t>
              </a:r>
              <a:r>
                <a:rPr lang="hu-HU" sz="1800" b="1" baseline="30000">
                  <a:latin typeface="Arial" pitchFamily="34" charset="0"/>
                </a:rPr>
                <a:t>–5</a:t>
              </a:r>
              <a:endParaRPr lang="en-GB" sz="1800" b="1" baseline="30000">
                <a:latin typeface="Arial" pitchFamily="34" charset="0"/>
              </a:endParaRPr>
            </a:p>
          </p:txBody>
        </p:sp>
        <p:sp>
          <p:nvSpPr>
            <p:cNvPr id="31771" name="Text Box 27"/>
            <p:cNvSpPr txBox="1">
              <a:spLocks noChangeArrowheads="1"/>
            </p:cNvSpPr>
            <p:nvPr/>
          </p:nvSpPr>
          <p:spPr bwMode="auto">
            <a:xfrm>
              <a:off x="1104" y="344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>
                  <a:latin typeface="Arial" pitchFamily="34" charset="0"/>
                </a:rPr>
                <a:t>0</a:t>
              </a:r>
              <a:endParaRPr lang="en-GB" sz="1800" b="1" baseline="30000">
                <a:latin typeface="Arial" pitchFamily="34" charset="0"/>
              </a:endParaRPr>
            </a:p>
          </p:txBody>
        </p:sp>
        <p:sp>
          <p:nvSpPr>
            <p:cNvPr id="31772" name="Text Box 28"/>
            <p:cNvSpPr txBox="1">
              <a:spLocks noChangeArrowheads="1"/>
            </p:cNvSpPr>
            <p:nvPr/>
          </p:nvSpPr>
          <p:spPr bwMode="auto">
            <a:xfrm>
              <a:off x="1632" y="344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>
                  <a:latin typeface="Arial" pitchFamily="34" charset="0"/>
                </a:rPr>
                <a:t>10</a:t>
              </a:r>
              <a:endParaRPr lang="en-GB" sz="1800" b="1" baseline="30000">
                <a:latin typeface="Arial" pitchFamily="34" charset="0"/>
              </a:endParaRPr>
            </a:p>
          </p:txBody>
        </p:sp>
        <p:sp>
          <p:nvSpPr>
            <p:cNvPr id="31773" name="Text Box 29"/>
            <p:cNvSpPr txBox="1">
              <a:spLocks noChangeArrowheads="1"/>
            </p:cNvSpPr>
            <p:nvPr/>
          </p:nvSpPr>
          <p:spPr bwMode="auto">
            <a:xfrm>
              <a:off x="2160" y="344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>
                  <a:latin typeface="Arial" pitchFamily="34" charset="0"/>
                </a:rPr>
                <a:t>20</a:t>
              </a:r>
              <a:endParaRPr lang="en-GB" sz="1800" b="1" baseline="30000">
                <a:latin typeface="Arial" pitchFamily="34" charset="0"/>
              </a:endParaRPr>
            </a:p>
          </p:txBody>
        </p:sp>
        <p:sp>
          <p:nvSpPr>
            <p:cNvPr id="31774" name="Text Box 30"/>
            <p:cNvSpPr txBox="1">
              <a:spLocks noChangeArrowheads="1"/>
            </p:cNvSpPr>
            <p:nvPr/>
          </p:nvSpPr>
          <p:spPr bwMode="auto">
            <a:xfrm>
              <a:off x="2688" y="344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>
                  <a:latin typeface="Arial" pitchFamily="34" charset="0"/>
                </a:rPr>
                <a:t>30</a:t>
              </a:r>
              <a:endParaRPr lang="en-GB" sz="1800" b="1" baseline="30000">
                <a:latin typeface="Arial" pitchFamily="34" charset="0"/>
              </a:endParaRPr>
            </a:p>
          </p:txBody>
        </p:sp>
        <p:sp>
          <p:nvSpPr>
            <p:cNvPr id="31775" name="Text Box 31"/>
            <p:cNvSpPr txBox="1">
              <a:spLocks noChangeArrowheads="1"/>
            </p:cNvSpPr>
            <p:nvPr/>
          </p:nvSpPr>
          <p:spPr bwMode="auto">
            <a:xfrm>
              <a:off x="3216" y="344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>
                  <a:latin typeface="Arial" pitchFamily="34" charset="0"/>
                </a:rPr>
                <a:t>40</a:t>
              </a:r>
              <a:endParaRPr lang="en-GB" sz="1800" b="1" baseline="30000">
                <a:latin typeface="Arial" pitchFamily="34" charset="0"/>
              </a:endParaRPr>
            </a:p>
          </p:txBody>
        </p:sp>
        <p:sp>
          <p:nvSpPr>
            <p:cNvPr id="31776" name="Text Box 32"/>
            <p:cNvSpPr txBox="1">
              <a:spLocks noChangeArrowheads="1"/>
            </p:cNvSpPr>
            <p:nvPr/>
          </p:nvSpPr>
          <p:spPr bwMode="auto">
            <a:xfrm>
              <a:off x="3744" y="344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>
                  <a:latin typeface="Arial" pitchFamily="34" charset="0"/>
                </a:rPr>
                <a:t>50</a:t>
              </a:r>
              <a:endParaRPr lang="en-GB" sz="1800" b="1" baseline="30000">
                <a:latin typeface="Arial" pitchFamily="34" charset="0"/>
              </a:endParaRPr>
            </a:p>
          </p:txBody>
        </p:sp>
        <p:sp>
          <p:nvSpPr>
            <p:cNvPr id="31777" name="Text Box 33"/>
            <p:cNvSpPr txBox="1">
              <a:spLocks noChangeArrowheads="1"/>
            </p:cNvSpPr>
            <p:nvPr/>
          </p:nvSpPr>
          <p:spPr bwMode="auto">
            <a:xfrm>
              <a:off x="4272" y="344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>
                  <a:latin typeface="Arial" pitchFamily="34" charset="0"/>
                </a:rPr>
                <a:t>60</a:t>
              </a:r>
              <a:endParaRPr lang="en-GB" sz="1800" b="1" baseline="30000">
                <a:latin typeface="Arial" pitchFamily="34" charset="0"/>
              </a:endParaRPr>
            </a:p>
          </p:txBody>
        </p:sp>
        <p:sp>
          <p:nvSpPr>
            <p:cNvPr id="31778" name="Text Box 34"/>
            <p:cNvSpPr txBox="1">
              <a:spLocks noChangeArrowheads="1"/>
            </p:cNvSpPr>
            <p:nvPr/>
          </p:nvSpPr>
          <p:spPr bwMode="auto">
            <a:xfrm>
              <a:off x="4752" y="344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hu-HU" sz="1800" b="1">
                  <a:latin typeface="Arial" pitchFamily="34" charset="0"/>
                </a:rPr>
                <a:t>70</a:t>
              </a:r>
              <a:endParaRPr lang="en-GB" sz="1800" b="1" baseline="3000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13AB-0C90-4231-BD64-2A5CA38B8EA6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AD395D-97C9-44F2-BF1D-80501586D751}" type="slidenum">
              <a:rPr lang="hu-HU"/>
              <a:pPr/>
              <a:t>6</a:t>
            </a:fld>
            <a:endParaRPr lang="hu-HU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tx2"/>
                </a:solidFill>
                <a:latin typeface="Tahoma" pitchFamily="34" charset="0"/>
              </a:rPr>
              <a:t>A hangérzet jellemzői</a:t>
            </a:r>
            <a:endParaRPr lang="en-US" sz="28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06425" y="1162050"/>
            <a:ext cx="795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 b="1">
                <a:latin typeface="Times New Roman" pitchFamily="18" charset="0"/>
              </a:rPr>
              <a:t>1. A hangérzet típusai</a:t>
            </a:r>
            <a:endParaRPr lang="hu-HU" b="1" i="1" baseline="30000">
              <a:latin typeface="Times New Roman" pitchFamily="18" charset="0"/>
            </a:endParaRPr>
          </a:p>
        </p:txBody>
      </p:sp>
      <p:pic>
        <p:nvPicPr>
          <p:cNvPr id="32772" name="Picture 4" descr="zenezorejdor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51013"/>
            <a:ext cx="5834062" cy="419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EBEF2-CE9C-47B5-AFEA-C0175A3E9D8C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8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BE1C1B-FD3B-4B5B-B23E-8B7A6CC20917}" type="slidenum">
              <a:rPr lang="hu-HU"/>
              <a:pPr/>
              <a:t>7</a:t>
            </a:fld>
            <a:endParaRPr lang="hu-HU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55650" y="4652963"/>
            <a:ext cx="7953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 b="1">
                <a:latin typeface="Times New Roman" pitchFamily="18" charset="0"/>
              </a:rPr>
              <a:t>4. Hangszín</a:t>
            </a:r>
          </a:p>
          <a:p>
            <a:pPr eaLnBrk="1" hangingPunct="1"/>
            <a:r>
              <a:rPr lang="hu-HU">
                <a:latin typeface="Times New Roman" pitchFamily="18" charset="0"/>
              </a:rPr>
              <a:t>Az alaphanghoz csatlakozó </a:t>
            </a:r>
            <a:r>
              <a:rPr lang="hu-HU" i="1">
                <a:latin typeface="Times New Roman" pitchFamily="18" charset="0"/>
              </a:rPr>
              <a:t>felhangok</a:t>
            </a:r>
            <a:r>
              <a:rPr lang="hu-HU">
                <a:latin typeface="Times New Roman" pitchFamily="18" charset="0"/>
              </a:rPr>
              <a:t> </a:t>
            </a:r>
            <a:r>
              <a:rPr lang="hu-HU" i="1">
                <a:latin typeface="Times New Roman" pitchFamily="18" charset="0"/>
              </a:rPr>
              <a:t>frekvenciája és viszonylagos erőssége</a:t>
            </a:r>
            <a:r>
              <a:rPr lang="hu-HU">
                <a:latin typeface="Times New Roman" pitchFamily="18" charset="0"/>
              </a:rPr>
              <a:t> határozza meg.</a:t>
            </a:r>
            <a:endParaRPr lang="hu-HU" i="1" baseline="30000">
              <a:latin typeface="Times New Roman" pitchFamily="18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4213" y="3429000"/>
            <a:ext cx="7953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 b="1">
                <a:latin typeface="Times New Roman" pitchFamily="18" charset="0"/>
              </a:rPr>
              <a:t>3. Hangmagasság</a:t>
            </a:r>
          </a:p>
          <a:p>
            <a:pPr eaLnBrk="1" hangingPunct="1"/>
            <a:r>
              <a:rPr lang="hu-HU">
                <a:latin typeface="Times New Roman" pitchFamily="18" charset="0"/>
              </a:rPr>
              <a:t>A rezgés (alaprezgés) </a:t>
            </a:r>
            <a:r>
              <a:rPr lang="hu-HU" i="1">
                <a:latin typeface="Times New Roman" pitchFamily="18" charset="0"/>
              </a:rPr>
              <a:t>frekvenciájától</a:t>
            </a:r>
            <a:r>
              <a:rPr lang="hu-HU">
                <a:latin typeface="Times New Roman" pitchFamily="18" charset="0"/>
              </a:rPr>
              <a:t> függ – magasabb hang, nagyobb frekvencia (</a:t>
            </a:r>
            <a:r>
              <a:rPr lang="hu-HU" sz="1600">
                <a:latin typeface="Times New Roman" pitchFamily="18" charset="0"/>
              </a:rPr>
              <a:t>GALILEI</a:t>
            </a:r>
            <a:r>
              <a:rPr lang="hu-HU">
                <a:latin typeface="Times New Roman" pitchFamily="18" charset="0"/>
              </a:rPr>
              <a:t>).</a:t>
            </a:r>
            <a:endParaRPr lang="hu-HU" i="1" baseline="30000">
              <a:latin typeface="Times New Roman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9750" y="908050"/>
            <a:ext cx="79533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 b="1">
                <a:latin typeface="Times New Roman" pitchFamily="18" charset="0"/>
              </a:rPr>
              <a:t>2. A hang színképe (spektruma)</a:t>
            </a:r>
          </a:p>
          <a:p>
            <a:pPr eaLnBrk="1" hangingPunct="1"/>
            <a:r>
              <a:rPr lang="hu-HU" i="1">
                <a:latin typeface="Times New Roman" pitchFamily="18" charset="0"/>
              </a:rPr>
              <a:t>Zenei hang </a:t>
            </a:r>
            <a:r>
              <a:rPr lang="hu-HU">
                <a:latin typeface="Times New Roman" pitchFamily="18" charset="0"/>
              </a:rPr>
              <a:t>(Fourier-tétel alapján):</a:t>
            </a:r>
          </a:p>
          <a:p>
            <a:pPr eaLnBrk="1" hangingPunct="1"/>
            <a:r>
              <a:rPr lang="hu-HU" i="1">
                <a:latin typeface="Times New Roman" pitchFamily="18" charset="0"/>
              </a:rPr>
              <a:t>f</a:t>
            </a:r>
            <a:r>
              <a:rPr lang="hu-HU">
                <a:latin typeface="Times New Roman" pitchFamily="18" charset="0"/>
              </a:rPr>
              <a:t> frekvenciájú alaphang + 2</a:t>
            </a:r>
            <a:r>
              <a:rPr lang="hu-HU" i="1">
                <a:latin typeface="Times New Roman" pitchFamily="18" charset="0"/>
              </a:rPr>
              <a:t>f</a:t>
            </a:r>
            <a:r>
              <a:rPr lang="hu-HU">
                <a:latin typeface="Times New Roman" pitchFamily="18" charset="0"/>
              </a:rPr>
              <a:t>, 3</a:t>
            </a:r>
            <a:r>
              <a:rPr lang="hu-HU" i="1">
                <a:latin typeface="Times New Roman" pitchFamily="18" charset="0"/>
              </a:rPr>
              <a:t>f</a:t>
            </a:r>
            <a:r>
              <a:rPr lang="hu-HU">
                <a:latin typeface="Times New Roman" pitchFamily="18" charset="0"/>
              </a:rPr>
              <a:t>, … frekvenciájú harmonikus felhangok:</a:t>
            </a:r>
          </a:p>
          <a:p>
            <a:pPr algn="ctr" eaLnBrk="1" hangingPunct="1"/>
            <a:r>
              <a:rPr lang="hu-HU">
                <a:latin typeface="Times New Roman" pitchFamily="18" charset="0"/>
              </a:rPr>
              <a:t>p(t)=</a:t>
            </a:r>
            <a:r>
              <a:rPr lang="hu-HU" i="1">
                <a:latin typeface="Times New Roman" pitchFamily="18" charset="0"/>
              </a:rPr>
              <a:t>p</a:t>
            </a:r>
            <a:r>
              <a:rPr lang="hu-HU" i="1" baseline="-25000">
                <a:latin typeface="Times New Roman" pitchFamily="18" charset="0"/>
              </a:rPr>
              <a:t>1</a:t>
            </a:r>
            <a:r>
              <a:rPr lang="hu-HU">
                <a:latin typeface="Times New Roman" pitchFamily="18" charset="0"/>
              </a:rPr>
              <a:t>sin</a:t>
            </a:r>
            <a:r>
              <a:rPr lang="hu-HU" i="1">
                <a:latin typeface="Times New Roman" pitchFamily="18" charset="0"/>
                <a:sym typeface="Symbol" pitchFamily="18" charset="2"/>
              </a:rPr>
              <a:t>t+ </a:t>
            </a:r>
            <a:r>
              <a:rPr lang="hu-HU" i="1">
                <a:latin typeface="Times New Roman" pitchFamily="18" charset="0"/>
              </a:rPr>
              <a:t>p</a:t>
            </a:r>
            <a:r>
              <a:rPr lang="hu-HU" i="1" baseline="-25000">
                <a:latin typeface="Times New Roman" pitchFamily="18" charset="0"/>
              </a:rPr>
              <a:t>2</a:t>
            </a:r>
            <a:r>
              <a:rPr lang="hu-HU">
                <a:latin typeface="Times New Roman" pitchFamily="18" charset="0"/>
              </a:rPr>
              <a:t>sin</a:t>
            </a:r>
            <a:r>
              <a:rPr lang="hu-HU" i="1">
                <a:latin typeface="Times New Roman" pitchFamily="18" charset="0"/>
              </a:rPr>
              <a:t>2</a:t>
            </a:r>
            <a:r>
              <a:rPr lang="hu-HU" i="1">
                <a:latin typeface="Times New Roman" pitchFamily="18" charset="0"/>
                <a:sym typeface="Symbol" pitchFamily="18" charset="2"/>
              </a:rPr>
              <a:t>t+ </a:t>
            </a:r>
            <a:r>
              <a:rPr lang="hu-HU" i="1">
                <a:latin typeface="Times New Roman" pitchFamily="18" charset="0"/>
              </a:rPr>
              <a:t>p</a:t>
            </a:r>
            <a:r>
              <a:rPr lang="hu-HU" i="1" baseline="-25000">
                <a:latin typeface="Times New Roman" pitchFamily="18" charset="0"/>
              </a:rPr>
              <a:t>3</a:t>
            </a:r>
            <a:r>
              <a:rPr lang="hu-HU">
                <a:latin typeface="Times New Roman" pitchFamily="18" charset="0"/>
              </a:rPr>
              <a:t>sin</a:t>
            </a:r>
            <a:r>
              <a:rPr lang="hu-HU" i="1">
                <a:latin typeface="Times New Roman" pitchFamily="18" charset="0"/>
              </a:rPr>
              <a:t>3</a:t>
            </a:r>
            <a:r>
              <a:rPr lang="hu-HU" i="1">
                <a:latin typeface="Times New Roman" pitchFamily="18" charset="0"/>
                <a:sym typeface="Symbol" pitchFamily="18" charset="2"/>
              </a:rPr>
              <a:t>t+…,     </a:t>
            </a:r>
            <a:r>
              <a:rPr lang="hu-HU">
                <a:latin typeface="Times New Roman" pitchFamily="18" charset="0"/>
                <a:sym typeface="Symbol" pitchFamily="18" charset="2"/>
              </a:rPr>
              <a:t>ahol</a:t>
            </a:r>
            <a:r>
              <a:rPr lang="hu-HU" i="1">
                <a:latin typeface="Times New Roman" pitchFamily="18" charset="0"/>
                <a:sym typeface="Symbol" pitchFamily="18" charset="2"/>
              </a:rPr>
              <a:t> =2f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tx2"/>
                </a:solidFill>
                <a:latin typeface="Tahoma" pitchFamily="34" charset="0"/>
              </a:rPr>
              <a:t>A hangérzet jellemzői</a:t>
            </a:r>
            <a:endParaRPr lang="en-US" sz="28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84213" y="2924175"/>
            <a:ext cx="795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>
                <a:latin typeface="Times New Roman" pitchFamily="18" charset="0"/>
              </a:rPr>
              <a:t>A </a:t>
            </a:r>
            <a:r>
              <a:rPr lang="hu-HU" i="1">
                <a:latin typeface="Times New Roman" pitchFamily="18" charset="0"/>
              </a:rPr>
              <a:t>zörej </a:t>
            </a:r>
            <a:r>
              <a:rPr lang="hu-HU">
                <a:latin typeface="Times New Roman" pitchFamily="18" charset="0"/>
              </a:rPr>
              <a:t>színképe folytonos.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1407-EA08-4A6D-BA71-3BD884833602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771178-B976-42C0-A232-AF274E097856}" type="slidenum">
              <a:rPr lang="hu-HU"/>
              <a:pPr/>
              <a:t>8</a:t>
            </a:fld>
            <a:endParaRPr lang="hu-H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teljes hang-tartomány</a:t>
            </a:r>
          </a:p>
        </p:txBody>
      </p:sp>
      <p:pic>
        <p:nvPicPr>
          <p:cNvPr id="49159" name="Picture 7" descr="HALT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715963"/>
            <a:ext cx="6480175" cy="55800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1D4B-CC94-41E6-B850-15889989EEFA}" type="datetime1">
              <a:rPr lang="hu-HU"/>
              <a:pPr/>
              <a:t>2011. 10. 07.</a:t>
            </a:fld>
            <a:endParaRPr lang="hu-HU"/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61DAB7-0D9F-4CD3-800F-62C97BA85CB4}" type="slidenum">
              <a:rPr lang="hu-HU"/>
              <a:pPr/>
              <a:t>9</a:t>
            </a:fld>
            <a:endParaRPr lang="hu-HU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11188" y="836613"/>
            <a:ext cx="795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hu-HU" b="1">
                <a:latin typeface="Times New Roman" pitchFamily="18" charset="0"/>
              </a:rPr>
              <a:t>5. A hallható hangok felosztása</a:t>
            </a:r>
            <a:endParaRPr lang="hu-HU" b="1" i="1" baseline="30000">
              <a:latin typeface="Times New Roman" pitchFamily="18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sz="2800">
                <a:solidFill>
                  <a:schemeClr val="tx2"/>
                </a:solidFill>
                <a:latin typeface="Tahoma" pitchFamily="34" charset="0"/>
              </a:rPr>
              <a:t>A hangérzet jellemzői</a:t>
            </a:r>
            <a:endParaRPr lang="en-US" sz="2800">
              <a:solidFill>
                <a:schemeClr val="tx2"/>
              </a:solidFill>
              <a:latin typeface="Tahoma" pitchFamily="34" charset="0"/>
            </a:endParaRPr>
          </a:p>
        </p:txBody>
      </p:sp>
      <p:pic>
        <p:nvPicPr>
          <p:cNvPr id="34820" name="Picture 4" descr="hallh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41438"/>
            <a:ext cx="5791200" cy="482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JAT">
  <a:themeElements>
    <a:clrScheme name="">
      <a:dk1>
        <a:srgbClr val="000000"/>
      </a:dk1>
      <a:lt1>
        <a:srgbClr val="FEF296"/>
      </a:lt1>
      <a:dk2>
        <a:srgbClr val="FF0000"/>
      </a:dk2>
      <a:lt2>
        <a:srgbClr val="777777"/>
      </a:lt2>
      <a:accent1>
        <a:srgbClr val="CCECFF"/>
      </a:accent1>
      <a:accent2>
        <a:srgbClr val="33CCCC"/>
      </a:accent2>
      <a:accent3>
        <a:srgbClr val="FEF7C9"/>
      </a:accent3>
      <a:accent4>
        <a:srgbClr val="000000"/>
      </a:accent4>
      <a:accent5>
        <a:srgbClr val="E2F4FF"/>
      </a:accent5>
      <a:accent6>
        <a:srgbClr val="2DB9B9"/>
      </a:accent6>
      <a:hlink>
        <a:srgbClr val="FF5050"/>
      </a:hlink>
      <a:folHlink>
        <a:srgbClr val="0033CC"/>
      </a:folHlink>
    </a:clrScheme>
    <a:fontScheme name="SAJ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charset="-18"/>
          </a:defRPr>
        </a:defPPr>
      </a:lstStyle>
    </a:lnDef>
  </a:objectDefaults>
  <a:extraClrSchemeLst>
    <a:extraClrScheme>
      <a:clrScheme name="SAJ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J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J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J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J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J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J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J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J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J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J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J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JAT 13">
        <a:dk1>
          <a:srgbClr val="0C0593"/>
        </a:dk1>
        <a:lt1>
          <a:srgbClr val="AAC2F2"/>
        </a:lt1>
        <a:dk2>
          <a:srgbClr val="FF3300"/>
        </a:dk2>
        <a:lt2>
          <a:srgbClr val="969696"/>
        </a:lt2>
        <a:accent1>
          <a:srgbClr val="FFFFCC"/>
        </a:accent1>
        <a:accent2>
          <a:srgbClr val="8DC6FF"/>
        </a:accent2>
        <a:accent3>
          <a:srgbClr val="D2DDF7"/>
        </a:accent3>
        <a:accent4>
          <a:srgbClr val="09037D"/>
        </a:accent4>
        <a:accent5>
          <a:srgbClr val="FFFFE2"/>
        </a:accent5>
        <a:accent6>
          <a:srgbClr val="7FB3E7"/>
        </a:accent6>
        <a:hlink>
          <a:srgbClr val="0066CC"/>
        </a:hlink>
        <a:folHlink>
          <a:srgbClr val="00E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JAT 14">
        <a:dk1>
          <a:srgbClr val="0C0593"/>
        </a:dk1>
        <a:lt1>
          <a:srgbClr val="AAC2F2"/>
        </a:lt1>
        <a:dk2>
          <a:srgbClr val="FF3300"/>
        </a:dk2>
        <a:lt2>
          <a:srgbClr val="B48678"/>
        </a:lt2>
        <a:accent1>
          <a:srgbClr val="FFFFCC"/>
        </a:accent1>
        <a:accent2>
          <a:srgbClr val="8DC6FF"/>
        </a:accent2>
        <a:accent3>
          <a:srgbClr val="D2DDF7"/>
        </a:accent3>
        <a:accent4>
          <a:srgbClr val="09037D"/>
        </a:accent4>
        <a:accent5>
          <a:srgbClr val="FFFFE2"/>
        </a:accent5>
        <a:accent6>
          <a:srgbClr val="7FB3E7"/>
        </a:accent6>
        <a:hlink>
          <a:srgbClr val="0066CC"/>
        </a:hlink>
        <a:folHlink>
          <a:srgbClr val="00E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JAT 15">
        <a:dk1>
          <a:srgbClr val="0C0593"/>
        </a:dk1>
        <a:lt1>
          <a:srgbClr val="4157F9"/>
        </a:lt1>
        <a:dk2>
          <a:srgbClr val="FF3300"/>
        </a:dk2>
        <a:lt2>
          <a:srgbClr val="B48678"/>
        </a:lt2>
        <a:accent1>
          <a:srgbClr val="FFFFCC"/>
        </a:accent1>
        <a:accent2>
          <a:srgbClr val="8DC6FF"/>
        </a:accent2>
        <a:accent3>
          <a:srgbClr val="B0B4FB"/>
        </a:accent3>
        <a:accent4>
          <a:srgbClr val="09037D"/>
        </a:accent4>
        <a:accent5>
          <a:srgbClr val="FFFFE2"/>
        </a:accent5>
        <a:accent6>
          <a:srgbClr val="7FB3E7"/>
        </a:accent6>
        <a:hlink>
          <a:srgbClr val="0066CC"/>
        </a:hlink>
        <a:folHlink>
          <a:srgbClr val="00E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JAT 16">
        <a:dk1>
          <a:srgbClr val="0C0593"/>
        </a:dk1>
        <a:lt1>
          <a:srgbClr val="BFC6FD"/>
        </a:lt1>
        <a:dk2>
          <a:srgbClr val="FF3300"/>
        </a:dk2>
        <a:lt2>
          <a:srgbClr val="B48678"/>
        </a:lt2>
        <a:accent1>
          <a:srgbClr val="FFFFCC"/>
        </a:accent1>
        <a:accent2>
          <a:srgbClr val="8DC6FF"/>
        </a:accent2>
        <a:accent3>
          <a:srgbClr val="DCDFFE"/>
        </a:accent3>
        <a:accent4>
          <a:srgbClr val="09037D"/>
        </a:accent4>
        <a:accent5>
          <a:srgbClr val="FFFFE2"/>
        </a:accent5>
        <a:accent6>
          <a:srgbClr val="7FB3E7"/>
        </a:accent6>
        <a:hlink>
          <a:srgbClr val="0066CC"/>
        </a:hlink>
        <a:folHlink>
          <a:srgbClr val="00E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INTERAKTIVKTVII</Template>
  <TotalTime>320</TotalTime>
  <Words>1455</Words>
  <Application>Microsoft Office PowerPoint</Application>
  <PresentationFormat>Diavetítés a képernyőre (4:3 oldalarány)</PresentationFormat>
  <Paragraphs>512</Paragraphs>
  <Slides>42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42</vt:i4>
      </vt:variant>
    </vt:vector>
  </HeadingPairs>
  <TitlesOfParts>
    <vt:vector size="45" baseType="lpstr">
      <vt:lpstr>SAJAT</vt:lpstr>
      <vt:lpstr>Equation</vt:lpstr>
      <vt:lpstr>Egyenlet</vt:lpstr>
      <vt:lpstr>HANGJELEK</vt:lpstr>
      <vt:lpstr>2. dia</vt:lpstr>
      <vt:lpstr>3. dia</vt:lpstr>
      <vt:lpstr>4. dia</vt:lpstr>
      <vt:lpstr>5. dia</vt:lpstr>
      <vt:lpstr>6. dia</vt:lpstr>
      <vt:lpstr>7. dia</vt:lpstr>
      <vt:lpstr>A teljes hang-tartomány</vt:lpstr>
      <vt:lpstr>9. dia</vt:lpstr>
      <vt:lpstr>A hallás érzékenysége</vt:lpstr>
      <vt:lpstr>A hangérzet jellemzői</vt:lpstr>
      <vt:lpstr>Az újabb kutatások eredménye</vt:lpstr>
      <vt:lpstr>13. dia</vt:lpstr>
      <vt:lpstr>A hangérzet jellemzői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A hallás fiziológiai jellemzői</vt:lpstr>
      <vt:lpstr>A hallás fiziológiai jellemzői</vt:lpstr>
      <vt:lpstr>A hallás fiziológiai jellemzői</vt:lpstr>
      <vt:lpstr>A tényleges hallásküszöb</vt:lpstr>
      <vt:lpstr>Érthetőség</vt:lpstr>
      <vt:lpstr>Érthetőség</vt:lpstr>
      <vt:lpstr>ANALÓG JEL</vt:lpstr>
      <vt:lpstr>DIGITÁLIS JEL</vt:lpstr>
      <vt:lpstr>DIGITALIZÁLÁS (ANALÓG-DIGITÁLIS ÁTALAKÍTÁS)</vt:lpstr>
      <vt:lpstr>KVANTÁLÁS</vt:lpstr>
      <vt:lpstr>SÁVHATÁROLÁS/DIGITÁLIS JELEK FORMÁLÁSA</vt:lpstr>
      <vt:lpstr>SÁVHATÁROLÁS/DIGITÁLIS JELEK FORMÁLÁSA</vt:lpstr>
      <vt:lpstr>DINAMIKA</vt:lpstr>
      <vt:lpstr>38. dia</vt:lpstr>
      <vt:lpstr>HANGTÖMÖRÍTÉS</vt:lpstr>
      <vt:lpstr>DINAMIKA KOMPRESSZIÓ</vt:lpstr>
      <vt:lpstr>DINAMIKA KOMPRESSZIÓ/EXPANZIÓ</vt:lpstr>
      <vt:lpstr>SÚLYOZÓ SZŰRŐK</vt:lpstr>
    </vt:vector>
  </TitlesOfParts>
  <Company>Távközlési Tanszék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HANGJELEK</dc:title>
  <dc:creator>honfy</dc:creator>
  <cp:lastModifiedBy>Vári Péter</cp:lastModifiedBy>
  <cp:revision>12</cp:revision>
  <dcterms:created xsi:type="dcterms:W3CDTF">2004-09-28T13:08:29Z</dcterms:created>
  <dcterms:modified xsi:type="dcterms:W3CDTF">2011-10-07T08:06:31Z</dcterms:modified>
</cp:coreProperties>
</file>