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9" r:id="rId1"/>
  </p:sldMasterIdLst>
  <p:notesMasterIdLst>
    <p:notesMasterId r:id="rId30"/>
  </p:notesMasterIdLst>
  <p:handoutMasterIdLst>
    <p:handoutMasterId r:id="rId31"/>
  </p:handoutMasterIdLst>
  <p:sldIdLst>
    <p:sldId id="367" r:id="rId2"/>
    <p:sldId id="287" r:id="rId3"/>
    <p:sldId id="317" r:id="rId4"/>
    <p:sldId id="334" r:id="rId5"/>
    <p:sldId id="335" r:id="rId6"/>
    <p:sldId id="336" r:id="rId7"/>
    <p:sldId id="327" r:id="rId8"/>
    <p:sldId id="389" r:id="rId9"/>
    <p:sldId id="291" r:id="rId10"/>
    <p:sldId id="290" r:id="rId11"/>
    <p:sldId id="293" r:id="rId12"/>
    <p:sldId id="298" r:id="rId13"/>
    <p:sldId id="299" r:id="rId14"/>
    <p:sldId id="390" r:id="rId15"/>
    <p:sldId id="391" r:id="rId16"/>
    <p:sldId id="405" r:id="rId17"/>
    <p:sldId id="403" r:id="rId18"/>
    <p:sldId id="404" r:id="rId19"/>
    <p:sldId id="392" r:id="rId20"/>
    <p:sldId id="393" r:id="rId21"/>
    <p:sldId id="394" r:id="rId22"/>
    <p:sldId id="395" r:id="rId23"/>
    <p:sldId id="402" r:id="rId24"/>
    <p:sldId id="397" r:id="rId25"/>
    <p:sldId id="398" r:id="rId26"/>
    <p:sldId id="399" r:id="rId27"/>
    <p:sldId id="400" r:id="rId28"/>
    <p:sldId id="401" r:id="rId29"/>
  </p:sldIdLst>
  <p:sldSz cx="9144000" cy="6858000" type="screen4x3"/>
  <p:notesSz cx="6858000" cy="9144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CE" charset="-18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CE" charset="-18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CE" charset="-18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CE" charset="-18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CE" charset="-18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CE" charset="-18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CE" charset="-18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CE" charset="-18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CE" charset="-18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AF63AF"/>
    <a:srgbClr val="FF6600"/>
    <a:srgbClr val="2E7CE4"/>
    <a:srgbClr val="D7B63B"/>
    <a:srgbClr val="01348F"/>
    <a:srgbClr val="072CA1"/>
    <a:srgbClr val="F6FA44"/>
    <a:srgbClr val="DCF23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5" autoAdjust="0"/>
    <p:restoredTop sz="94660" autoAdjust="0"/>
  </p:normalViewPr>
  <p:slideViewPr>
    <p:cSldViewPr snapToGrid="0">
      <p:cViewPr>
        <p:scale>
          <a:sx n="110" d="100"/>
          <a:sy n="110" d="100"/>
        </p:scale>
        <p:origin x="-72" y="-72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794"/>
    </p:cViewPr>
  </p:sorterViewPr>
  <p:notesViewPr>
    <p:cSldViewPr snapToGrid="0">
      <p:cViewPr>
        <p:scale>
          <a:sx n="75" d="100"/>
          <a:sy n="75" d="100"/>
        </p:scale>
        <p:origin x="-1404" y="21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 anchor="ctr">
            <a:spAutoFit/>
          </a:bodyPr>
          <a:lstStyle/>
          <a:p>
            <a:pPr algn="r">
              <a:defRPr/>
            </a:pPr>
            <a:fld id="{198E273D-50CF-417F-B09B-0D181B3025A4}" type="slidenum">
              <a:rPr lang="hu-HU" sz="1400">
                <a:latin typeface="Times New Roman" pitchFamily="18" charset="0"/>
              </a:rPr>
              <a:pPr algn="r">
                <a:defRPr/>
              </a:pPr>
              <a:t>‹#›</a:t>
            </a:fld>
            <a:endParaRPr lang="hu-HU" sz="1400"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 smtClean="0"/>
              <a:t>Click to edit Master notes styles</a:t>
            </a:r>
          </a:p>
          <a:p>
            <a:pPr lvl="1"/>
            <a:r>
              <a:rPr lang="hu-HU" noProof="0" smtClean="0"/>
              <a:t>Second Level</a:t>
            </a:r>
          </a:p>
          <a:p>
            <a:pPr lvl="2"/>
            <a:r>
              <a:rPr lang="hu-HU" noProof="0" smtClean="0"/>
              <a:t>Third Level</a:t>
            </a:r>
          </a:p>
          <a:p>
            <a:pPr lvl="3"/>
            <a:r>
              <a:rPr lang="hu-HU" noProof="0" smtClean="0"/>
              <a:t>Fourth Level</a:t>
            </a:r>
          </a:p>
          <a:p>
            <a:pPr lvl="4"/>
            <a:r>
              <a:rPr lang="hu-HU" noProof="0" smtClean="0"/>
              <a:t>Fifth Level</a:t>
            </a:r>
          </a:p>
        </p:txBody>
      </p:sp>
      <p:sp>
        <p:nvSpPr>
          <p:cNvPr id="31747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 anchor="ctr">
            <a:spAutoFit/>
          </a:bodyPr>
          <a:lstStyle/>
          <a:p>
            <a:pPr algn="r">
              <a:defRPr/>
            </a:pPr>
            <a:fld id="{5F01B7AD-7878-439D-AF96-47529F94092A}" type="slidenum">
              <a:rPr lang="hu-HU" sz="1400">
                <a:latin typeface="Times New Roman" pitchFamily="18" charset="0"/>
              </a:rPr>
              <a:pPr algn="r">
                <a:defRPr/>
              </a:pPr>
              <a:t>‹#›</a:t>
            </a:fld>
            <a:endParaRPr lang="hu-HU" sz="1400"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26D74-A98E-409A-AD0F-C296F51E020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D3A82-D6ED-488C-8C5E-29246FDF048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751638" y="188913"/>
            <a:ext cx="2141537" cy="5903912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323850" y="188913"/>
            <a:ext cx="6275388" cy="5903912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A1173-62DB-4E99-B235-E7CA4FA2532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4213" y="188913"/>
            <a:ext cx="7772400" cy="53657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323850" y="981075"/>
            <a:ext cx="4208463" cy="511175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84713" y="981075"/>
            <a:ext cx="4208462" cy="511175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640928-58ED-467D-9494-353E2CD646E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3CF4F0-EB24-4BA4-9B73-397382B4678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FFF74-404A-45D5-A486-8D1EFB637F7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323850" y="981075"/>
            <a:ext cx="4208463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84713" y="981075"/>
            <a:ext cx="4208462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09582-05F0-406A-81A2-6A3AFE4871E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E0CD2-EE44-4D8D-AF68-2B5536913A8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32262-8F91-4EB0-8617-6BDA8C949C8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72B838-237C-4F99-BD8B-F8A8804BDEC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5D8B2-8B71-4DDE-9A1F-9C905D2F7FD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6F7A3-64E4-4E65-8076-F4A0C6EDED7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bg1">
                <a:gamma/>
                <a:tint val="30196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ChangeArrowheads="1"/>
          </p:cNvSpPr>
          <p:nvPr/>
        </p:nvSpPr>
        <p:spPr bwMode="auto">
          <a:xfrm>
            <a:off x="6350" y="6381750"/>
            <a:ext cx="9137650" cy="292100"/>
          </a:xfrm>
          <a:prstGeom prst="rect">
            <a:avLst/>
          </a:prstGeom>
          <a:gradFill rotWithShape="0">
            <a:gsLst>
              <a:gs pos="0">
                <a:srgbClr val="FFFFFF">
                  <a:gamma/>
                  <a:shade val="80000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80000"/>
                  <a:invGamma/>
                </a:srgbClr>
              </a:gs>
            </a:gsLst>
            <a:lin ang="2700000" scaled="1"/>
          </a:gradFill>
          <a:ln w="12700">
            <a:solidFill>
              <a:schemeClr val="bg1"/>
            </a:solidFill>
            <a:miter lim="800000"/>
            <a:headEnd/>
            <a:tailEnd/>
          </a:ln>
          <a:effectLst>
            <a:outerShdw dist="53882" dir="189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hu-HU"/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6308725"/>
            <a:ext cx="9144000" cy="388938"/>
            <a:chOff x="144" y="3849"/>
            <a:chExt cx="5569" cy="335"/>
          </a:xfrm>
        </p:grpSpPr>
        <p:sp>
          <p:nvSpPr>
            <p:cNvPr id="264196" name="Freeform 4"/>
            <p:cNvSpPr>
              <a:spLocks/>
            </p:cNvSpPr>
            <p:nvPr/>
          </p:nvSpPr>
          <p:spPr bwMode="auto">
            <a:xfrm>
              <a:off x="144" y="3849"/>
              <a:ext cx="5569" cy="100"/>
            </a:xfrm>
            <a:custGeom>
              <a:avLst/>
              <a:gdLst/>
              <a:ahLst/>
              <a:cxnLst>
                <a:cxn ang="0">
                  <a:pos x="0" y="99"/>
                </a:cxn>
                <a:cxn ang="0">
                  <a:pos x="0" y="0"/>
                </a:cxn>
                <a:cxn ang="0">
                  <a:pos x="5568" y="0"/>
                </a:cxn>
              </a:cxnLst>
              <a:rect l="0" t="0" r="r" b="b"/>
              <a:pathLst>
                <a:path w="5569" h="100">
                  <a:moveTo>
                    <a:pt x="0" y="99"/>
                  </a:moveTo>
                  <a:lnTo>
                    <a:pt x="0" y="0"/>
                  </a:lnTo>
                  <a:lnTo>
                    <a:pt x="5568" y="0"/>
                  </a:lnTo>
                </a:path>
              </a:pathLst>
            </a:custGeom>
            <a:noFill/>
            <a:ln w="127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hu-HU"/>
            </a:p>
          </p:txBody>
        </p:sp>
        <p:sp>
          <p:nvSpPr>
            <p:cNvPr id="264197" name="Freeform 5"/>
            <p:cNvSpPr>
              <a:spLocks/>
            </p:cNvSpPr>
            <p:nvPr/>
          </p:nvSpPr>
          <p:spPr bwMode="auto">
            <a:xfrm>
              <a:off x="144" y="3962"/>
              <a:ext cx="5569" cy="101"/>
            </a:xfrm>
            <a:custGeom>
              <a:avLst/>
              <a:gdLst/>
              <a:ahLst/>
              <a:cxnLst>
                <a:cxn ang="0">
                  <a:pos x="0" y="99"/>
                </a:cxn>
                <a:cxn ang="0">
                  <a:pos x="0" y="0"/>
                </a:cxn>
                <a:cxn ang="0">
                  <a:pos x="5568" y="0"/>
                </a:cxn>
              </a:cxnLst>
              <a:rect l="0" t="0" r="r" b="b"/>
              <a:pathLst>
                <a:path w="5569" h="100">
                  <a:moveTo>
                    <a:pt x="0" y="99"/>
                  </a:moveTo>
                  <a:lnTo>
                    <a:pt x="0" y="0"/>
                  </a:lnTo>
                  <a:lnTo>
                    <a:pt x="5568" y="0"/>
                  </a:lnTo>
                </a:path>
              </a:pathLst>
            </a:custGeom>
            <a:noFill/>
            <a:ln w="127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hu-HU"/>
            </a:p>
          </p:txBody>
        </p:sp>
        <p:sp>
          <p:nvSpPr>
            <p:cNvPr id="264198" name="Freeform 6"/>
            <p:cNvSpPr>
              <a:spLocks/>
            </p:cNvSpPr>
            <p:nvPr/>
          </p:nvSpPr>
          <p:spPr bwMode="auto">
            <a:xfrm>
              <a:off x="144" y="4077"/>
              <a:ext cx="5569" cy="100"/>
            </a:xfrm>
            <a:custGeom>
              <a:avLst/>
              <a:gdLst/>
              <a:ahLst/>
              <a:cxnLst>
                <a:cxn ang="0">
                  <a:pos x="0" y="99"/>
                </a:cxn>
                <a:cxn ang="0">
                  <a:pos x="0" y="0"/>
                </a:cxn>
                <a:cxn ang="0">
                  <a:pos x="5568" y="0"/>
                </a:cxn>
              </a:cxnLst>
              <a:rect l="0" t="0" r="r" b="b"/>
              <a:pathLst>
                <a:path w="5569" h="100">
                  <a:moveTo>
                    <a:pt x="0" y="99"/>
                  </a:moveTo>
                  <a:lnTo>
                    <a:pt x="0" y="0"/>
                  </a:lnTo>
                  <a:lnTo>
                    <a:pt x="5568" y="0"/>
                  </a:lnTo>
                </a:path>
              </a:pathLst>
            </a:custGeom>
            <a:noFill/>
            <a:ln w="12700" cap="rnd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hu-HU"/>
            </a:p>
          </p:txBody>
        </p:sp>
        <p:sp>
          <p:nvSpPr>
            <p:cNvPr id="264199" name="Freeform 7"/>
            <p:cNvSpPr>
              <a:spLocks/>
            </p:cNvSpPr>
            <p:nvPr/>
          </p:nvSpPr>
          <p:spPr bwMode="auto">
            <a:xfrm>
              <a:off x="144" y="3856"/>
              <a:ext cx="5569" cy="100"/>
            </a:xfrm>
            <a:custGeom>
              <a:avLst/>
              <a:gdLst/>
              <a:ahLst/>
              <a:cxnLst>
                <a:cxn ang="0">
                  <a:pos x="5568" y="0"/>
                </a:cxn>
                <a:cxn ang="0">
                  <a:pos x="5568" y="99"/>
                </a:cxn>
                <a:cxn ang="0">
                  <a:pos x="0" y="99"/>
                </a:cxn>
              </a:cxnLst>
              <a:rect l="0" t="0" r="r" b="b"/>
              <a:pathLst>
                <a:path w="5569" h="100">
                  <a:moveTo>
                    <a:pt x="5568" y="0"/>
                  </a:moveTo>
                  <a:lnTo>
                    <a:pt x="5568" y="99"/>
                  </a:lnTo>
                  <a:lnTo>
                    <a:pt x="0" y="99"/>
                  </a:lnTo>
                </a:path>
              </a:pathLst>
            </a:custGeom>
            <a:noFill/>
            <a:ln w="12700" cap="rnd" cmpd="sng">
              <a:solidFill>
                <a:srgbClr val="67676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hu-HU"/>
            </a:p>
          </p:txBody>
        </p:sp>
        <p:sp>
          <p:nvSpPr>
            <p:cNvPr id="264200" name="Freeform 8"/>
            <p:cNvSpPr>
              <a:spLocks/>
            </p:cNvSpPr>
            <p:nvPr/>
          </p:nvSpPr>
          <p:spPr bwMode="auto">
            <a:xfrm>
              <a:off x="144" y="3969"/>
              <a:ext cx="5569" cy="101"/>
            </a:xfrm>
            <a:custGeom>
              <a:avLst/>
              <a:gdLst/>
              <a:ahLst/>
              <a:cxnLst>
                <a:cxn ang="0">
                  <a:pos x="5568" y="0"/>
                </a:cxn>
                <a:cxn ang="0">
                  <a:pos x="5568" y="99"/>
                </a:cxn>
                <a:cxn ang="0">
                  <a:pos x="0" y="99"/>
                </a:cxn>
              </a:cxnLst>
              <a:rect l="0" t="0" r="r" b="b"/>
              <a:pathLst>
                <a:path w="5569" h="100">
                  <a:moveTo>
                    <a:pt x="5568" y="0"/>
                  </a:moveTo>
                  <a:lnTo>
                    <a:pt x="5568" y="99"/>
                  </a:lnTo>
                  <a:lnTo>
                    <a:pt x="0" y="99"/>
                  </a:lnTo>
                </a:path>
              </a:pathLst>
            </a:custGeom>
            <a:noFill/>
            <a:ln w="12700" cap="rnd" cmpd="sng">
              <a:solidFill>
                <a:srgbClr val="47474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hu-HU"/>
            </a:p>
          </p:txBody>
        </p:sp>
        <p:sp>
          <p:nvSpPr>
            <p:cNvPr id="264201" name="Freeform 9"/>
            <p:cNvSpPr>
              <a:spLocks/>
            </p:cNvSpPr>
            <p:nvPr/>
          </p:nvSpPr>
          <p:spPr bwMode="auto">
            <a:xfrm>
              <a:off x="144" y="4084"/>
              <a:ext cx="5569" cy="100"/>
            </a:xfrm>
            <a:custGeom>
              <a:avLst/>
              <a:gdLst/>
              <a:ahLst/>
              <a:cxnLst>
                <a:cxn ang="0">
                  <a:pos x="5568" y="0"/>
                </a:cxn>
                <a:cxn ang="0">
                  <a:pos x="5568" y="99"/>
                </a:cxn>
                <a:cxn ang="0">
                  <a:pos x="0" y="99"/>
                </a:cxn>
              </a:cxnLst>
              <a:rect l="0" t="0" r="r" b="b"/>
              <a:pathLst>
                <a:path w="5569" h="100">
                  <a:moveTo>
                    <a:pt x="5568" y="0"/>
                  </a:moveTo>
                  <a:lnTo>
                    <a:pt x="5568" y="99"/>
                  </a:lnTo>
                  <a:lnTo>
                    <a:pt x="0" y="99"/>
                  </a:lnTo>
                </a:path>
              </a:pathLst>
            </a:custGeom>
            <a:noFill/>
            <a:ln w="12700" cap="rnd" cmpd="sng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hu-HU"/>
            </a:p>
          </p:txBody>
        </p:sp>
      </p:grpSp>
      <p:grpSp>
        <p:nvGrpSpPr>
          <p:cNvPr id="1028" name="Group 10"/>
          <p:cNvGrpSpPr>
            <a:grpSpLocks/>
          </p:cNvGrpSpPr>
          <p:nvPr/>
        </p:nvGrpSpPr>
        <p:grpSpPr bwMode="auto">
          <a:xfrm>
            <a:off x="0" y="6200775"/>
            <a:ext cx="1441450" cy="657225"/>
            <a:chOff x="5122" y="3745"/>
            <a:chExt cx="443" cy="525"/>
          </a:xfrm>
        </p:grpSpPr>
        <p:sp>
          <p:nvSpPr>
            <p:cNvPr id="264203" name="Rectangle 11"/>
            <p:cNvSpPr>
              <a:spLocks noChangeArrowheads="1"/>
            </p:cNvSpPr>
            <p:nvPr/>
          </p:nvSpPr>
          <p:spPr bwMode="auto">
            <a:xfrm>
              <a:off x="5148" y="3745"/>
              <a:ext cx="392" cy="517"/>
            </a:xfrm>
            <a:prstGeom prst="rect">
              <a:avLst/>
            </a:prstGeom>
            <a:gradFill rotWithShape="0">
              <a:gsLst>
                <a:gs pos="0">
                  <a:srgbClr val="FFFFFF">
                    <a:gamma/>
                    <a:shade val="80000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solidFill>
                <a:srgbClr val="DADADA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hu-HU"/>
            </a:p>
          </p:txBody>
        </p:sp>
        <p:sp>
          <p:nvSpPr>
            <p:cNvPr id="264204" name="Rectangle 12"/>
            <p:cNvSpPr>
              <a:spLocks noChangeArrowheads="1"/>
            </p:cNvSpPr>
            <p:nvPr/>
          </p:nvSpPr>
          <p:spPr bwMode="auto">
            <a:xfrm>
              <a:off x="5122" y="3784"/>
              <a:ext cx="443" cy="4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algn="ctr">
                <a:defRPr/>
              </a:pPr>
              <a:r>
                <a:rPr lang="hu-HU" sz="1000" b="1">
                  <a:solidFill>
                    <a:srgbClr val="000000"/>
                  </a:solidFill>
                  <a:latin typeface="Book Antiqua" pitchFamily="18" charset="0"/>
                </a:rPr>
                <a:t>Honfy József</a:t>
              </a:r>
            </a:p>
            <a:p>
              <a:pPr algn="ctr" latinLnBrk="1">
                <a:defRPr/>
              </a:pPr>
              <a:r>
                <a:rPr lang="hu-HU" sz="800" b="1">
                  <a:solidFill>
                    <a:srgbClr val="000000"/>
                  </a:solidFill>
                  <a:latin typeface="Book Antiqua" pitchFamily="18" charset="0"/>
                </a:rPr>
                <a:t>egyetemi adjunktus</a:t>
              </a:r>
            </a:p>
            <a:p>
              <a:pPr algn="ctr" latinLnBrk="1">
                <a:defRPr/>
              </a:pPr>
              <a:r>
                <a:rPr lang="hu-HU" sz="800" b="1">
                  <a:solidFill>
                    <a:srgbClr val="000000"/>
                  </a:solidFill>
                  <a:latin typeface="Book Antiqua" pitchFamily="18" charset="0"/>
                </a:rPr>
                <a:t>SZÉCHENYI I. EGYETEM</a:t>
              </a:r>
            </a:p>
            <a:p>
              <a:pPr algn="ctr" latinLnBrk="1">
                <a:defRPr/>
              </a:pPr>
              <a:r>
                <a:rPr lang="hu-HU" sz="800" b="1">
                  <a:solidFill>
                    <a:srgbClr val="000000"/>
                  </a:solidFill>
                  <a:latin typeface="Book Antiqua" pitchFamily="18" charset="0"/>
                </a:rPr>
                <a:t>Távközlési Tanszék</a:t>
              </a:r>
            </a:p>
          </p:txBody>
        </p:sp>
      </p:grpSp>
      <p:sp>
        <p:nvSpPr>
          <p:cNvPr id="1029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188913"/>
            <a:ext cx="7772400" cy="536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30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981075"/>
            <a:ext cx="8569325" cy="5111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264207" name="Rectangle 15"/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/>
          </a:p>
        </p:txBody>
      </p:sp>
      <p:sp>
        <p:nvSpPr>
          <p:cNvPr id="264208" name="Rectangle 16"/>
          <p:cNvSpPr>
            <a:spLocks noChangeArrowheads="1"/>
          </p:cNvSpPr>
          <p:nvPr/>
        </p:nvSpPr>
        <p:spPr bwMode="auto">
          <a:xfrm>
            <a:off x="4724400" y="3200400"/>
            <a:ext cx="1143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/>
          </a:p>
        </p:txBody>
      </p:sp>
      <p:sp>
        <p:nvSpPr>
          <p:cNvPr id="264209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812088" y="6381750"/>
            <a:ext cx="1331912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smtClean="0">
                <a:latin typeface="Arial Narrow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26421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427538" y="6381750"/>
            <a:ext cx="504825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latin typeface="Arial Narrow" pitchFamily="34" charset="0"/>
              </a:defRPr>
            </a:lvl1pPr>
          </a:lstStyle>
          <a:p>
            <a:pPr>
              <a:defRPr/>
            </a:pPr>
            <a:fld id="{D2F52CDA-F9FD-480B-96F8-D8B6CC3D13C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grpSp>
        <p:nvGrpSpPr>
          <p:cNvPr id="1035" name="Group 19"/>
          <p:cNvGrpSpPr>
            <a:grpSpLocks/>
          </p:cNvGrpSpPr>
          <p:nvPr/>
        </p:nvGrpSpPr>
        <p:grpSpPr bwMode="auto">
          <a:xfrm>
            <a:off x="0" y="6469063"/>
            <a:ext cx="9144000" cy="388937"/>
            <a:chOff x="144" y="3849"/>
            <a:chExt cx="5569" cy="335"/>
          </a:xfrm>
        </p:grpSpPr>
        <p:sp>
          <p:nvSpPr>
            <p:cNvPr id="264212" name="Freeform 20"/>
            <p:cNvSpPr>
              <a:spLocks/>
            </p:cNvSpPr>
            <p:nvPr/>
          </p:nvSpPr>
          <p:spPr bwMode="auto">
            <a:xfrm>
              <a:off x="144" y="3849"/>
              <a:ext cx="5569" cy="100"/>
            </a:xfrm>
            <a:custGeom>
              <a:avLst/>
              <a:gdLst/>
              <a:ahLst/>
              <a:cxnLst>
                <a:cxn ang="0">
                  <a:pos x="0" y="99"/>
                </a:cxn>
                <a:cxn ang="0">
                  <a:pos x="0" y="0"/>
                </a:cxn>
                <a:cxn ang="0">
                  <a:pos x="5568" y="0"/>
                </a:cxn>
              </a:cxnLst>
              <a:rect l="0" t="0" r="r" b="b"/>
              <a:pathLst>
                <a:path w="5569" h="100">
                  <a:moveTo>
                    <a:pt x="0" y="99"/>
                  </a:moveTo>
                  <a:lnTo>
                    <a:pt x="0" y="0"/>
                  </a:lnTo>
                  <a:lnTo>
                    <a:pt x="5568" y="0"/>
                  </a:lnTo>
                </a:path>
              </a:pathLst>
            </a:custGeom>
            <a:noFill/>
            <a:ln w="127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hu-HU"/>
            </a:p>
          </p:txBody>
        </p:sp>
        <p:sp>
          <p:nvSpPr>
            <p:cNvPr id="264213" name="Freeform 21"/>
            <p:cNvSpPr>
              <a:spLocks/>
            </p:cNvSpPr>
            <p:nvPr/>
          </p:nvSpPr>
          <p:spPr bwMode="auto">
            <a:xfrm>
              <a:off x="144" y="3962"/>
              <a:ext cx="5569" cy="101"/>
            </a:xfrm>
            <a:custGeom>
              <a:avLst/>
              <a:gdLst/>
              <a:ahLst/>
              <a:cxnLst>
                <a:cxn ang="0">
                  <a:pos x="0" y="99"/>
                </a:cxn>
                <a:cxn ang="0">
                  <a:pos x="0" y="0"/>
                </a:cxn>
                <a:cxn ang="0">
                  <a:pos x="5568" y="0"/>
                </a:cxn>
              </a:cxnLst>
              <a:rect l="0" t="0" r="r" b="b"/>
              <a:pathLst>
                <a:path w="5569" h="100">
                  <a:moveTo>
                    <a:pt x="0" y="99"/>
                  </a:moveTo>
                  <a:lnTo>
                    <a:pt x="0" y="0"/>
                  </a:lnTo>
                  <a:lnTo>
                    <a:pt x="5568" y="0"/>
                  </a:lnTo>
                </a:path>
              </a:pathLst>
            </a:custGeom>
            <a:noFill/>
            <a:ln w="127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hu-HU"/>
            </a:p>
          </p:txBody>
        </p:sp>
        <p:sp>
          <p:nvSpPr>
            <p:cNvPr id="264214" name="Freeform 22"/>
            <p:cNvSpPr>
              <a:spLocks/>
            </p:cNvSpPr>
            <p:nvPr/>
          </p:nvSpPr>
          <p:spPr bwMode="auto">
            <a:xfrm>
              <a:off x="144" y="4077"/>
              <a:ext cx="5569" cy="100"/>
            </a:xfrm>
            <a:custGeom>
              <a:avLst/>
              <a:gdLst/>
              <a:ahLst/>
              <a:cxnLst>
                <a:cxn ang="0">
                  <a:pos x="0" y="99"/>
                </a:cxn>
                <a:cxn ang="0">
                  <a:pos x="0" y="0"/>
                </a:cxn>
                <a:cxn ang="0">
                  <a:pos x="5568" y="0"/>
                </a:cxn>
              </a:cxnLst>
              <a:rect l="0" t="0" r="r" b="b"/>
              <a:pathLst>
                <a:path w="5569" h="100">
                  <a:moveTo>
                    <a:pt x="0" y="99"/>
                  </a:moveTo>
                  <a:lnTo>
                    <a:pt x="0" y="0"/>
                  </a:lnTo>
                  <a:lnTo>
                    <a:pt x="5568" y="0"/>
                  </a:lnTo>
                </a:path>
              </a:pathLst>
            </a:custGeom>
            <a:noFill/>
            <a:ln w="12700" cap="rnd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hu-HU"/>
            </a:p>
          </p:txBody>
        </p:sp>
        <p:sp>
          <p:nvSpPr>
            <p:cNvPr id="264215" name="Freeform 23"/>
            <p:cNvSpPr>
              <a:spLocks/>
            </p:cNvSpPr>
            <p:nvPr/>
          </p:nvSpPr>
          <p:spPr bwMode="auto">
            <a:xfrm>
              <a:off x="144" y="3856"/>
              <a:ext cx="5569" cy="100"/>
            </a:xfrm>
            <a:custGeom>
              <a:avLst/>
              <a:gdLst/>
              <a:ahLst/>
              <a:cxnLst>
                <a:cxn ang="0">
                  <a:pos x="5568" y="0"/>
                </a:cxn>
                <a:cxn ang="0">
                  <a:pos x="5568" y="99"/>
                </a:cxn>
                <a:cxn ang="0">
                  <a:pos x="0" y="99"/>
                </a:cxn>
              </a:cxnLst>
              <a:rect l="0" t="0" r="r" b="b"/>
              <a:pathLst>
                <a:path w="5569" h="100">
                  <a:moveTo>
                    <a:pt x="5568" y="0"/>
                  </a:moveTo>
                  <a:lnTo>
                    <a:pt x="5568" y="99"/>
                  </a:lnTo>
                  <a:lnTo>
                    <a:pt x="0" y="99"/>
                  </a:lnTo>
                </a:path>
              </a:pathLst>
            </a:custGeom>
            <a:noFill/>
            <a:ln w="12700" cap="rnd" cmpd="sng">
              <a:solidFill>
                <a:srgbClr val="67676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hu-HU"/>
            </a:p>
          </p:txBody>
        </p:sp>
        <p:sp>
          <p:nvSpPr>
            <p:cNvPr id="264216" name="Freeform 24"/>
            <p:cNvSpPr>
              <a:spLocks/>
            </p:cNvSpPr>
            <p:nvPr/>
          </p:nvSpPr>
          <p:spPr bwMode="auto">
            <a:xfrm>
              <a:off x="144" y="3969"/>
              <a:ext cx="5569" cy="101"/>
            </a:xfrm>
            <a:custGeom>
              <a:avLst/>
              <a:gdLst/>
              <a:ahLst/>
              <a:cxnLst>
                <a:cxn ang="0">
                  <a:pos x="5568" y="0"/>
                </a:cxn>
                <a:cxn ang="0">
                  <a:pos x="5568" y="99"/>
                </a:cxn>
                <a:cxn ang="0">
                  <a:pos x="0" y="99"/>
                </a:cxn>
              </a:cxnLst>
              <a:rect l="0" t="0" r="r" b="b"/>
              <a:pathLst>
                <a:path w="5569" h="100">
                  <a:moveTo>
                    <a:pt x="5568" y="0"/>
                  </a:moveTo>
                  <a:lnTo>
                    <a:pt x="5568" y="99"/>
                  </a:lnTo>
                  <a:lnTo>
                    <a:pt x="0" y="99"/>
                  </a:lnTo>
                </a:path>
              </a:pathLst>
            </a:custGeom>
            <a:noFill/>
            <a:ln w="12700" cap="rnd" cmpd="sng">
              <a:solidFill>
                <a:srgbClr val="47474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hu-HU"/>
            </a:p>
          </p:txBody>
        </p:sp>
        <p:sp>
          <p:nvSpPr>
            <p:cNvPr id="264217" name="Freeform 25"/>
            <p:cNvSpPr>
              <a:spLocks/>
            </p:cNvSpPr>
            <p:nvPr/>
          </p:nvSpPr>
          <p:spPr bwMode="auto">
            <a:xfrm>
              <a:off x="144" y="4084"/>
              <a:ext cx="5569" cy="100"/>
            </a:xfrm>
            <a:custGeom>
              <a:avLst/>
              <a:gdLst/>
              <a:ahLst/>
              <a:cxnLst>
                <a:cxn ang="0">
                  <a:pos x="5568" y="0"/>
                </a:cxn>
                <a:cxn ang="0">
                  <a:pos x="5568" y="99"/>
                </a:cxn>
                <a:cxn ang="0">
                  <a:pos x="0" y="99"/>
                </a:cxn>
              </a:cxnLst>
              <a:rect l="0" t="0" r="r" b="b"/>
              <a:pathLst>
                <a:path w="5569" h="100">
                  <a:moveTo>
                    <a:pt x="5568" y="0"/>
                  </a:moveTo>
                  <a:lnTo>
                    <a:pt x="5568" y="99"/>
                  </a:lnTo>
                  <a:lnTo>
                    <a:pt x="0" y="99"/>
                  </a:lnTo>
                </a:path>
              </a:pathLst>
            </a:custGeom>
            <a:noFill/>
            <a:ln w="12700" cap="rnd" cmpd="sng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hu-HU"/>
            </a:p>
          </p:txBody>
        </p:sp>
      </p:grpSp>
      <p:grpSp>
        <p:nvGrpSpPr>
          <p:cNvPr id="1036" name="Group 26"/>
          <p:cNvGrpSpPr>
            <a:grpSpLocks/>
          </p:cNvGrpSpPr>
          <p:nvPr/>
        </p:nvGrpSpPr>
        <p:grpSpPr bwMode="auto">
          <a:xfrm>
            <a:off x="0" y="6200775"/>
            <a:ext cx="1441450" cy="647700"/>
            <a:chOff x="5122" y="3745"/>
            <a:chExt cx="443" cy="517"/>
          </a:xfrm>
        </p:grpSpPr>
        <p:sp>
          <p:nvSpPr>
            <p:cNvPr id="264219" name="Rectangle 27"/>
            <p:cNvSpPr>
              <a:spLocks noChangeArrowheads="1"/>
            </p:cNvSpPr>
            <p:nvPr/>
          </p:nvSpPr>
          <p:spPr bwMode="auto">
            <a:xfrm>
              <a:off x="5148" y="3745"/>
              <a:ext cx="392" cy="517"/>
            </a:xfrm>
            <a:prstGeom prst="rect">
              <a:avLst/>
            </a:prstGeom>
            <a:gradFill rotWithShape="0">
              <a:gsLst>
                <a:gs pos="0">
                  <a:srgbClr val="FFFFFF">
                    <a:gamma/>
                    <a:shade val="80000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solidFill>
                <a:srgbClr val="DADADA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hu-HU"/>
            </a:p>
          </p:txBody>
        </p:sp>
        <p:sp>
          <p:nvSpPr>
            <p:cNvPr id="264220" name="Rectangle 28"/>
            <p:cNvSpPr>
              <a:spLocks noChangeArrowheads="1"/>
            </p:cNvSpPr>
            <p:nvPr/>
          </p:nvSpPr>
          <p:spPr bwMode="auto">
            <a:xfrm>
              <a:off x="5122" y="3784"/>
              <a:ext cx="443" cy="46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algn="ctr">
                <a:defRPr/>
              </a:pPr>
              <a:r>
                <a:rPr lang="hu-HU" sz="800" b="1">
                  <a:solidFill>
                    <a:srgbClr val="000000"/>
                  </a:solidFill>
                  <a:latin typeface="Arial Narrow" pitchFamily="34" charset="0"/>
                </a:rPr>
                <a:t>Vári Péter</a:t>
              </a:r>
            </a:p>
            <a:p>
              <a:pPr algn="ctr" latinLnBrk="1">
                <a:defRPr/>
              </a:pPr>
              <a:r>
                <a:rPr lang="hu-HU" sz="800" b="1">
                  <a:solidFill>
                    <a:srgbClr val="000000"/>
                  </a:solidFill>
                  <a:latin typeface="Arial Narrow" pitchFamily="34" charset="0"/>
                </a:rPr>
                <a:t>Külső oktató</a:t>
              </a:r>
            </a:p>
            <a:p>
              <a:pPr algn="ctr" latinLnBrk="1">
                <a:defRPr/>
              </a:pPr>
              <a:r>
                <a:rPr lang="hu-HU" sz="800" b="1">
                  <a:solidFill>
                    <a:srgbClr val="000000"/>
                  </a:solidFill>
                  <a:latin typeface="Arial Narrow" pitchFamily="34" charset="0"/>
                </a:rPr>
                <a:t>SZÉCHENYI I. EGYETEM</a:t>
              </a:r>
            </a:p>
            <a:p>
              <a:pPr algn="ctr" latinLnBrk="1">
                <a:defRPr/>
              </a:pPr>
              <a:r>
                <a:rPr lang="hu-HU" sz="800" b="1">
                  <a:solidFill>
                    <a:srgbClr val="000000"/>
                  </a:solidFill>
                  <a:latin typeface="Arial Narrow" pitchFamily="34" charset="0"/>
                </a:rPr>
                <a:t>Távközlési Tanszék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EF5A0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EF5A0F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EF5A0F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EF5A0F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EF5A0F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EF5A0F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EF5A0F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EF5A0F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EF5A0F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l"/>
        <a:defRPr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Ø"/>
        <a:defRPr sz="16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Wingdings" pitchFamily="2" charset="2"/>
        <a:buChar char="v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40000"/>
        <a:buFont typeface="Wingdings" pitchFamily="2" charset="2"/>
        <a:buChar char="q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163513" y="741363"/>
            <a:ext cx="8980487" cy="1920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457200" indent="-457200" algn="ctr"/>
            <a:r>
              <a:rPr lang="hu-HU" sz="4000"/>
              <a:t>Szinuszos vivőjű hírközlési rendszerek</a:t>
            </a:r>
          </a:p>
          <a:p>
            <a:pPr marL="457200" indent="-457200" algn="ctr"/>
            <a:endParaRPr lang="hu-HU" sz="4000"/>
          </a:p>
          <a:p>
            <a:pPr marL="457200" indent="-457200" algn="ctr"/>
            <a:r>
              <a:rPr lang="hu-HU" sz="4000"/>
              <a:t>AM moduláció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9"/>
          <p:cNvSpPr>
            <a:spLocks noChangeArrowheads="1"/>
          </p:cNvSpPr>
          <p:nvPr/>
        </p:nvSpPr>
        <p:spPr bwMode="auto">
          <a:xfrm>
            <a:off x="0" y="2109788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1267" name="Rectangle 10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hu-HU" smtClean="0"/>
              <a:t>Szögmoduláció</a:t>
            </a:r>
          </a:p>
        </p:txBody>
      </p:sp>
      <p:pic>
        <p:nvPicPr>
          <p:cNvPr id="11268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38" y="987425"/>
            <a:ext cx="221932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38" y="2105025"/>
            <a:ext cx="503872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4650" y="4013200"/>
            <a:ext cx="4305300" cy="156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0425" y="3994150"/>
            <a:ext cx="386715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hu-HU" smtClean="0"/>
              <a:t>Szögmoduláció</a:t>
            </a:r>
          </a:p>
        </p:txBody>
      </p:sp>
      <p:pic>
        <p:nvPicPr>
          <p:cNvPr id="1229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5600" y="663575"/>
            <a:ext cx="5335588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2341563"/>
            <a:ext cx="5284787" cy="298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5289550"/>
            <a:ext cx="5310188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Szögmoduláció</a:t>
            </a:r>
          </a:p>
        </p:txBody>
      </p:sp>
      <p:sp>
        <p:nvSpPr>
          <p:cNvPr id="13315" name="Rectangle 22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hu-HU" sz="1600" smtClean="0"/>
              <a:t>Fázislöket</a:t>
            </a:r>
          </a:p>
        </p:txBody>
      </p:sp>
      <p:pic>
        <p:nvPicPr>
          <p:cNvPr id="13316" name="Picture 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" y="1347788"/>
            <a:ext cx="6719888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50" y="3694113"/>
            <a:ext cx="669448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9175" y="4999038"/>
            <a:ext cx="360045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533400"/>
            <a:ext cx="7620000" cy="685800"/>
          </a:xfrm>
        </p:spPr>
        <p:txBody>
          <a:bodyPr/>
          <a:lstStyle/>
          <a:p>
            <a:r>
              <a:rPr lang="hu-HU" smtClean="0"/>
              <a:t>FM jel sávszélessége</a:t>
            </a:r>
            <a:br>
              <a:rPr lang="hu-HU" smtClean="0"/>
            </a:br>
            <a:endParaRPr lang="hu-HU" smtClean="0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mtClean="0"/>
              <a:t>Szögmodulált jel spektruma</a:t>
            </a:r>
          </a:p>
          <a:p>
            <a:endParaRPr lang="hu-HU" smtClean="0"/>
          </a:p>
          <a:p>
            <a:endParaRPr lang="hu-HU" smtClean="0"/>
          </a:p>
          <a:p>
            <a:endParaRPr lang="hu-HU" smtClean="0"/>
          </a:p>
          <a:p>
            <a:endParaRPr lang="hu-HU" smtClean="0"/>
          </a:p>
          <a:p>
            <a:endParaRPr lang="hu-HU" smtClean="0"/>
          </a:p>
          <a:p>
            <a:endParaRPr lang="hu-HU" smtClean="0"/>
          </a:p>
          <a:p>
            <a:endParaRPr lang="hu-HU" smtClean="0"/>
          </a:p>
          <a:p>
            <a:endParaRPr lang="hu-HU" smtClean="0"/>
          </a:p>
          <a:p>
            <a:endParaRPr lang="hu-HU" smtClean="0"/>
          </a:p>
          <a:p>
            <a:endParaRPr lang="hu-HU" smtClean="0"/>
          </a:p>
          <a:p>
            <a:endParaRPr lang="hu-HU" smtClean="0"/>
          </a:p>
          <a:p>
            <a:r>
              <a:rPr lang="hu-HU" smtClean="0"/>
              <a:t>A sávszélen elhelyezkedő 1 %-nál kisebb amplitudójú komponensek levágása esetén az FM jel elhanyagolható mértékben torzul. A jelösszetevők amplitudóit az első fajú Bessel függvények adják meg.</a:t>
            </a:r>
          </a:p>
          <a:p>
            <a:pPr>
              <a:buFont typeface="Monotype Sorts" pitchFamily="2" charset="2"/>
              <a:buNone/>
            </a:pPr>
            <a:endParaRPr lang="hu-HU" smtClean="0"/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1625" y="1604963"/>
            <a:ext cx="4868863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30338"/>
            <a:ext cx="4149725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5363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53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5365" name="Rectangle 15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hu-HU" smtClean="0"/>
              <a:t>FM jel sávszélessége</a:t>
            </a:r>
          </a:p>
        </p:txBody>
      </p:sp>
      <p:sp>
        <p:nvSpPr>
          <p:cNvPr id="15366" name="Rectangle 18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981075"/>
            <a:ext cx="5986463" cy="5111750"/>
          </a:xfrm>
        </p:spPr>
        <p:txBody>
          <a:bodyPr/>
          <a:lstStyle/>
          <a:p>
            <a:r>
              <a:rPr lang="hu-HU" sz="1600" smtClean="0"/>
              <a:t>FM jel sávszélessége:</a:t>
            </a:r>
          </a:p>
          <a:p>
            <a:endParaRPr lang="hu-HU" sz="1600" smtClean="0"/>
          </a:p>
          <a:p>
            <a:endParaRPr lang="hu-HU" sz="1600" smtClean="0"/>
          </a:p>
          <a:p>
            <a:r>
              <a:rPr lang="hu-HU" sz="1600" smtClean="0"/>
              <a:t>Keskenysávú FM jel ha mf &lt;&lt;1 (NBFM: mf &lt;=0,2 ekkor a sávszélesség megegyezik az AM jel sávszélességével =2W</a:t>
            </a:r>
            <a:r>
              <a:rPr lang="hu-HU" sz="1000" smtClean="0"/>
              <a:t>m</a:t>
            </a:r>
          </a:p>
        </p:txBody>
      </p:sp>
      <p:pic>
        <p:nvPicPr>
          <p:cNvPr id="15367" name="Picture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3088" y="1111250"/>
            <a:ext cx="2574925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19388"/>
            <a:ext cx="4654550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9475" y="2719388"/>
            <a:ext cx="4454525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47100" y="5816600"/>
            <a:ext cx="444500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638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6388" name="Rectangle 9"/>
          <p:cNvSpPr>
            <a:spLocks noChangeArrowheads="1"/>
          </p:cNvSpPr>
          <p:nvPr/>
        </p:nvSpPr>
        <p:spPr bwMode="auto">
          <a:xfrm>
            <a:off x="0" y="3333750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6389" name="Rectangle 11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6390" name="Rectangle 20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6391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6392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6393" name="Rectangle 25"/>
          <p:cNvSpPr>
            <a:spLocks noChangeArrowheads="1"/>
          </p:cNvSpPr>
          <p:nvPr/>
        </p:nvSpPr>
        <p:spPr bwMode="auto">
          <a:xfrm>
            <a:off x="2946400" y="254000"/>
            <a:ext cx="3251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>
                <a:solidFill>
                  <a:srgbClr val="EF5A0F"/>
                </a:solidFill>
              </a:rPr>
              <a:t>FM jel sávszélessége</a:t>
            </a:r>
          </a:p>
        </p:txBody>
      </p:sp>
      <p:sp>
        <p:nvSpPr>
          <p:cNvPr id="16394" name="Rectangle 27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981075"/>
            <a:ext cx="4945063" cy="5111750"/>
          </a:xfrm>
        </p:spPr>
        <p:txBody>
          <a:bodyPr/>
          <a:lstStyle/>
          <a:p>
            <a:r>
              <a:rPr lang="hu-HU" sz="1600" smtClean="0"/>
              <a:t>Szélessávú FM ha mf&gt;&gt;1 WBFM: mf &gt;&gt;5</a:t>
            </a:r>
          </a:p>
        </p:txBody>
      </p:sp>
      <p:pic>
        <p:nvPicPr>
          <p:cNvPr id="16395" name="Picture 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3638" y="1068388"/>
            <a:ext cx="4002087" cy="481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6" name="Picture 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125" y="1476375"/>
            <a:ext cx="3600450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FM jel sávszélessége</a:t>
            </a:r>
          </a:p>
        </p:txBody>
      </p:sp>
      <p:pic>
        <p:nvPicPr>
          <p:cNvPr id="17411" name="Tartalom helye 4" descr="fm sáv.g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0950" y="892175"/>
            <a:ext cx="6632575" cy="53451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000" smtClean="0"/>
              <a:t>A moduláló rezgés amplitúdójának és frekvenciájának hatása az FM-rezgésre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800100"/>
            <a:ext cx="6062663" cy="5540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FM műsorszórás</a:t>
            </a:r>
          </a:p>
        </p:txBody>
      </p:sp>
      <p:sp>
        <p:nvSpPr>
          <p:cNvPr id="19459" name="Szöveg helye 2"/>
          <p:cNvSpPr>
            <a:spLocks noGrp="1"/>
          </p:cNvSpPr>
          <p:nvPr>
            <p:ph type="body" sz="half" idx="1"/>
          </p:nvPr>
        </p:nvSpPr>
        <p:spPr>
          <a:xfrm>
            <a:off x="323850" y="981075"/>
            <a:ext cx="8518525" cy="5111750"/>
          </a:xfrm>
        </p:spPr>
        <p:txBody>
          <a:bodyPr/>
          <a:lstStyle/>
          <a:p>
            <a:r>
              <a:rPr lang="hu-HU" smtClean="0"/>
              <a:t>A frekvencialöket arányos a moduláló feszültség amplitúdójával.</a:t>
            </a:r>
          </a:p>
          <a:p>
            <a:r>
              <a:rPr lang="hu-HU" smtClean="0"/>
              <a:t>A frekvencialöket arányos a hangerővel.</a:t>
            </a:r>
          </a:p>
          <a:p>
            <a:r>
              <a:rPr lang="hu-HU" smtClean="0"/>
              <a:t>A hangmagasság meghatározza a maximális és minimális pillanatnyi frekvencia váltakozási gyakoriságát.</a:t>
            </a:r>
          </a:p>
          <a:p>
            <a:endParaRPr lang="hu-HU" smtClean="0"/>
          </a:p>
          <a:p>
            <a:r>
              <a:rPr lang="hu-HU" smtClean="0"/>
              <a:t>MPX probléma!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Digitális jelátvitel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mtClean="0"/>
              <a:t>FSK, PSK billentyűzés</a:t>
            </a:r>
          </a:p>
          <a:p>
            <a:r>
              <a:rPr lang="hu-HU" smtClean="0"/>
              <a:t>Hibaarány, jitter</a:t>
            </a:r>
          </a:p>
          <a:p>
            <a:endParaRPr lang="hu-HU" smtClean="0"/>
          </a:p>
          <a:p>
            <a:pPr>
              <a:buFont typeface="Monotype Sorts" pitchFamily="2" charset="2"/>
              <a:buNone/>
            </a:pPr>
            <a:endParaRPr lang="hu-HU" smtClean="0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5838" y="2274888"/>
            <a:ext cx="5091112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0250" y="1247775"/>
            <a:ext cx="5399088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238125" y="533400"/>
            <a:ext cx="5133975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u-HU" sz="20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Szinuszos vivőhullám:</a:t>
            </a:r>
          </a:p>
          <a:p>
            <a:pPr>
              <a:defRPr/>
            </a:pPr>
            <a:endParaRPr lang="hu-HU" sz="200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3075" name="Rectangle 1036"/>
          <p:cNvSpPr>
            <a:spLocks noChangeArrowheads="1"/>
          </p:cNvSpPr>
          <p:nvPr/>
        </p:nvSpPr>
        <p:spPr bwMode="auto">
          <a:xfrm>
            <a:off x="0" y="1576388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pic>
        <p:nvPicPr>
          <p:cNvPr id="3076" name="Picture 10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9250" y="550863"/>
            <a:ext cx="25527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03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3925" y="2838450"/>
            <a:ext cx="150495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0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3425" y="2717800"/>
            <a:ext cx="20383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104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08600" y="2895600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ASK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163" y="844550"/>
            <a:ext cx="7789862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650" y="3005138"/>
            <a:ext cx="7913688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ASK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Mint </a:t>
            </a:r>
            <a:r>
              <a:rPr lang="hu-HU" dirty="0" err="1" smtClean="0"/>
              <a:t>AM-nél</a:t>
            </a:r>
            <a:r>
              <a:rPr lang="hu-HU" dirty="0" smtClean="0"/>
              <a:t>, de a moduláló jel négyszögjel (maximális frekvenciája f</a:t>
            </a:r>
            <a:r>
              <a:rPr lang="hu-HU" sz="1000" dirty="0" smtClean="0"/>
              <a:t>0</a:t>
            </a:r>
            <a:r>
              <a:rPr lang="hu-HU" dirty="0" smtClean="0"/>
              <a:t>)</a:t>
            </a:r>
          </a:p>
          <a:p>
            <a:r>
              <a:rPr lang="hu-HU" dirty="0" smtClean="0"/>
              <a:t>1.2.10 </a:t>
            </a:r>
            <a:r>
              <a:rPr lang="hu-HU" dirty="0" smtClean="0"/>
              <a:t>ábra (Kalász jegyzet)</a:t>
            </a:r>
            <a:endParaRPr lang="hu-HU" dirty="0" smtClean="0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3100" y="2373313"/>
            <a:ext cx="45720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FSK</a:t>
            </a:r>
          </a:p>
        </p:txBody>
      </p:sp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" y="952500"/>
            <a:ext cx="52006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325" y="3567113"/>
            <a:ext cx="5543550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FSK modulátor</a:t>
            </a:r>
            <a:endParaRPr lang="en-US" smtClean="0"/>
          </a:p>
        </p:txBody>
      </p:sp>
      <p:pic>
        <p:nvPicPr>
          <p:cNvPr id="25603" name="Picture 5" descr="fsk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1075" y="1316038"/>
            <a:ext cx="6477000" cy="503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PSK</a:t>
            </a: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" y="903288"/>
            <a:ext cx="4572000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513" y="3419475"/>
            <a:ext cx="2924175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2PSK = BPSK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mtClean="0"/>
              <a:t>Fázis löket +/- 90 fok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95700" y="1003300"/>
            <a:ext cx="3695700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1013" y="3543300"/>
            <a:ext cx="4625975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4PSK=QPSK</a:t>
            </a:r>
          </a:p>
        </p:txBody>
      </p:sp>
      <p:pic>
        <p:nvPicPr>
          <p:cNvPr id="2867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8" y="869950"/>
            <a:ext cx="4862512" cy="257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3825" y="877888"/>
            <a:ext cx="2454275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QPSK előállítása</a:t>
            </a:r>
          </a:p>
        </p:txBody>
      </p:sp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6475" y="806450"/>
            <a:ext cx="5748338" cy="387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2650" y="4430713"/>
            <a:ext cx="5030788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xPSK előállítás</a:t>
            </a:r>
          </a:p>
        </p:txBody>
      </p:sp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500" y="722313"/>
            <a:ext cx="6030913" cy="27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r>
              <a:rPr lang="hu-HU" dirty="0" smtClean="0"/>
              <a:t>1.2.40 ábra </a:t>
            </a:r>
            <a:r>
              <a:rPr lang="hu-HU" dirty="0" smtClean="0"/>
              <a:t>rajz (Kalász jegyzet)</a:t>
            </a:r>
            <a:endParaRPr lang="hu-H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715250" cy="533400"/>
          </a:xfrm>
        </p:spPr>
        <p:txBody>
          <a:bodyPr/>
          <a:lstStyle/>
          <a:p>
            <a:pPr>
              <a:defRPr/>
            </a:pPr>
            <a:r>
              <a:rPr lang="hu-HU" b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Amplitudó modulációról beszélünk ha:</a:t>
            </a:r>
          </a:p>
        </p:txBody>
      </p:sp>
      <p:sp>
        <p:nvSpPr>
          <p:cNvPr id="4099" name="Rectangle 7"/>
          <p:cNvSpPr>
            <a:spLocks noChangeArrowheads="1"/>
          </p:cNvSpPr>
          <p:nvPr/>
        </p:nvSpPr>
        <p:spPr bwMode="auto">
          <a:xfrm>
            <a:off x="0" y="2209800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pic>
        <p:nvPicPr>
          <p:cNvPr id="4100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500" y="1192213"/>
            <a:ext cx="7570788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Vektorábrája</a:t>
            </a:r>
          </a:p>
        </p:txBody>
      </p:sp>
      <p:pic>
        <p:nvPicPr>
          <p:cNvPr id="512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9350" y="2314575"/>
            <a:ext cx="4229100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357187"/>
          </a:xfrm>
        </p:spPr>
        <p:txBody>
          <a:bodyPr/>
          <a:lstStyle/>
          <a:p>
            <a:r>
              <a:rPr lang="hu-HU" smtClean="0"/>
              <a:t>Idő függvénye</a:t>
            </a:r>
          </a:p>
        </p:txBody>
      </p:sp>
      <p:sp>
        <p:nvSpPr>
          <p:cNvPr id="98312" name="Rectangle 1032"/>
          <p:cNvSpPr>
            <a:spLocks noChangeArrowheads="1"/>
          </p:cNvSpPr>
          <p:nvPr/>
        </p:nvSpPr>
        <p:spPr bwMode="auto">
          <a:xfrm>
            <a:off x="7772400" y="6400800"/>
            <a:ext cx="838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  <a:defRPr/>
            </a:pPr>
            <a:r>
              <a:rPr lang="hu-HU" sz="700" b="1">
                <a:latin typeface="Arial" pitchFamily="34" charset="0"/>
              </a:rPr>
              <a:t>Folyt.</a:t>
            </a:r>
            <a:r>
              <a:rPr lang="hu-HU" sz="1600" b="1">
                <a:latin typeface="Arial" pitchFamily="34" charset="0"/>
              </a:rPr>
              <a:t> </a:t>
            </a:r>
          </a:p>
        </p:txBody>
      </p:sp>
      <p:pic>
        <p:nvPicPr>
          <p:cNvPr id="6148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0300" y="1709738"/>
            <a:ext cx="4343400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12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ChangeArrowheads="1"/>
          </p:cNvSpPr>
          <p:nvPr/>
        </p:nvSpPr>
        <p:spPr bwMode="auto">
          <a:xfrm>
            <a:off x="684213" y="188913"/>
            <a:ext cx="7772400" cy="357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b"/>
          <a:lstStyle/>
          <a:p>
            <a:pPr algn="ctr"/>
            <a:r>
              <a:rPr lang="hu-HU" sz="2800" b="1">
                <a:solidFill>
                  <a:srgbClr val="EF5A0F"/>
                </a:solidFill>
                <a:latin typeface="Arial" pitchFamily="34" charset="0"/>
              </a:rPr>
              <a:t>Spektruma</a:t>
            </a:r>
          </a:p>
        </p:txBody>
      </p:sp>
      <p:pic>
        <p:nvPicPr>
          <p:cNvPr id="7171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338" y="754063"/>
            <a:ext cx="8621712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196850" y="3292475"/>
            <a:ext cx="8569325" cy="2876550"/>
          </a:xfrm>
        </p:spPr>
        <p:txBody>
          <a:bodyPr/>
          <a:lstStyle/>
          <a:p>
            <a:r>
              <a:rPr lang="hu-HU" smtClean="0"/>
              <a:t>A jel sávszélessége </a:t>
            </a:r>
          </a:p>
          <a:p>
            <a:endParaRPr lang="hu-HU" sz="1000" smtClean="0"/>
          </a:p>
          <a:p>
            <a:endParaRPr lang="hu-HU" sz="1000" smtClean="0"/>
          </a:p>
          <a:p>
            <a:r>
              <a:rPr lang="hu-HU" smtClean="0"/>
              <a:t>Modulációs tényező: </a:t>
            </a:r>
          </a:p>
          <a:p>
            <a:endParaRPr lang="hu-HU" smtClean="0"/>
          </a:p>
          <a:p>
            <a:r>
              <a:rPr lang="hu-HU" smtClean="0"/>
              <a:t>Az információt csak az oldalsávok tartalmazzák.</a:t>
            </a:r>
          </a:p>
          <a:p>
            <a:endParaRPr lang="hu-HU" smtClean="0"/>
          </a:p>
          <a:p>
            <a:r>
              <a:rPr lang="hu-HU" smtClean="0"/>
              <a:t>Ha a vivőt nem továbbítjuk akkor AM-DSB/SC jelet kapunk.</a:t>
            </a:r>
          </a:p>
          <a:p>
            <a:endParaRPr lang="hu-HU" smtClean="0"/>
          </a:p>
        </p:txBody>
      </p:sp>
      <p:pic>
        <p:nvPicPr>
          <p:cNvPr id="7173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5150" y="3919538"/>
            <a:ext cx="1117600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9738" y="3357563"/>
            <a:ext cx="1495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4011613"/>
            <a:ext cx="3175000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mtClean="0"/>
              <a:t>Ha az egyik oldalsávot elhagyjuk akkor SSB jelet kapunk. (A burkoló görbe itt nem jellemzi a moduláló jel pillanatnyi értékét. </a:t>
            </a:r>
          </a:p>
          <a:p>
            <a:endParaRPr lang="hu-HU" smtClean="0"/>
          </a:p>
          <a:p>
            <a:endParaRPr lang="hu-HU" smtClean="0"/>
          </a:p>
        </p:txBody>
      </p:sp>
      <p:pic>
        <p:nvPicPr>
          <p:cNvPr id="8195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0475" y="1716088"/>
            <a:ext cx="5062538" cy="424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AM jel teljesítménye</a:t>
            </a:r>
          </a:p>
        </p:txBody>
      </p:sp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9220" name="Rectangle 9"/>
          <p:cNvSpPr>
            <a:spLocks noChangeArrowheads="1"/>
          </p:cNvSpPr>
          <p:nvPr/>
        </p:nvSpPr>
        <p:spPr bwMode="auto">
          <a:xfrm>
            <a:off x="0" y="1033463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pic>
        <p:nvPicPr>
          <p:cNvPr id="9221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588" y="1092200"/>
            <a:ext cx="7466012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463" y="2417763"/>
            <a:ext cx="227647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7213" y="2643188"/>
            <a:ext cx="6046787" cy="354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433888"/>
            <a:ext cx="2914650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9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hu-HU" smtClean="0"/>
              <a:t>AM jel teljesítménye</a:t>
            </a:r>
          </a:p>
        </p:txBody>
      </p:sp>
      <p:sp>
        <p:nvSpPr>
          <p:cNvPr id="10243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323850" y="4651375"/>
            <a:ext cx="8569325" cy="1441450"/>
          </a:xfrm>
        </p:spPr>
        <p:txBody>
          <a:bodyPr/>
          <a:lstStyle/>
          <a:p>
            <a:r>
              <a:rPr lang="hu-HU" smtClean="0"/>
              <a:t>Szinuszos teljes kimodulálás esetén:</a:t>
            </a:r>
          </a:p>
        </p:txBody>
      </p:sp>
      <p:pic>
        <p:nvPicPr>
          <p:cNvPr id="10244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938" y="835025"/>
            <a:ext cx="3209925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950" y="1778000"/>
            <a:ext cx="48387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5213" y="4681538"/>
            <a:ext cx="223837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JAT">
  <a:themeElements>
    <a:clrScheme name="">
      <a:dk1>
        <a:srgbClr val="0C0593"/>
      </a:dk1>
      <a:lt1>
        <a:srgbClr val="AAC2F2"/>
      </a:lt1>
      <a:dk2>
        <a:srgbClr val="FF3300"/>
      </a:dk2>
      <a:lt2>
        <a:srgbClr val="969696"/>
      </a:lt2>
      <a:accent1>
        <a:srgbClr val="FF6600"/>
      </a:accent1>
      <a:accent2>
        <a:srgbClr val="FC527A"/>
      </a:accent2>
      <a:accent3>
        <a:srgbClr val="D2DDF7"/>
      </a:accent3>
      <a:accent4>
        <a:srgbClr val="09037D"/>
      </a:accent4>
      <a:accent5>
        <a:srgbClr val="FFB8AA"/>
      </a:accent5>
      <a:accent6>
        <a:srgbClr val="E4496E"/>
      </a:accent6>
      <a:hlink>
        <a:srgbClr val="00CC00"/>
      </a:hlink>
      <a:folHlink>
        <a:srgbClr val="71FF71"/>
      </a:folHlink>
    </a:clrScheme>
    <a:fontScheme name="SAJA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CE" charset="-1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CE" charset="-18"/>
          </a:defRPr>
        </a:defPPr>
      </a:lstStyle>
    </a:lnDef>
  </a:objectDefaults>
  <a:extraClrSchemeLst>
    <a:extraClrScheme>
      <a:clrScheme name="SAJA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JA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JA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JA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JA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JA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JA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JA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JA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JA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JA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JA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JAT 13">
        <a:dk1>
          <a:srgbClr val="0C0593"/>
        </a:dk1>
        <a:lt1>
          <a:srgbClr val="AAC2F2"/>
        </a:lt1>
        <a:dk2>
          <a:srgbClr val="FF3300"/>
        </a:dk2>
        <a:lt2>
          <a:srgbClr val="969696"/>
        </a:lt2>
        <a:accent1>
          <a:srgbClr val="FFFFCC"/>
        </a:accent1>
        <a:accent2>
          <a:srgbClr val="8DC6FF"/>
        </a:accent2>
        <a:accent3>
          <a:srgbClr val="D2DDF7"/>
        </a:accent3>
        <a:accent4>
          <a:srgbClr val="09037D"/>
        </a:accent4>
        <a:accent5>
          <a:srgbClr val="FFFFE2"/>
        </a:accent5>
        <a:accent6>
          <a:srgbClr val="7FB3E7"/>
        </a:accent6>
        <a:hlink>
          <a:srgbClr val="0066CC"/>
        </a:hlink>
        <a:folHlink>
          <a:srgbClr val="00E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JAT 14">
        <a:dk1>
          <a:srgbClr val="0C0593"/>
        </a:dk1>
        <a:lt1>
          <a:srgbClr val="AAC2F2"/>
        </a:lt1>
        <a:dk2>
          <a:srgbClr val="FF3300"/>
        </a:dk2>
        <a:lt2>
          <a:srgbClr val="B48678"/>
        </a:lt2>
        <a:accent1>
          <a:srgbClr val="FFFFCC"/>
        </a:accent1>
        <a:accent2>
          <a:srgbClr val="8DC6FF"/>
        </a:accent2>
        <a:accent3>
          <a:srgbClr val="D2DDF7"/>
        </a:accent3>
        <a:accent4>
          <a:srgbClr val="09037D"/>
        </a:accent4>
        <a:accent5>
          <a:srgbClr val="FFFFE2"/>
        </a:accent5>
        <a:accent6>
          <a:srgbClr val="7FB3E7"/>
        </a:accent6>
        <a:hlink>
          <a:srgbClr val="0066CC"/>
        </a:hlink>
        <a:folHlink>
          <a:srgbClr val="00E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JAT 15">
        <a:dk1>
          <a:srgbClr val="0C0593"/>
        </a:dk1>
        <a:lt1>
          <a:srgbClr val="4157F9"/>
        </a:lt1>
        <a:dk2>
          <a:srgbClr val="FF3300"/>
        </a:dk2>
        <a:lt2>
          <a:srgbClr val="B48678"/>
        </a:lt2>
        <a:accent1>
          <a:srgbClr val="FFFFCC"/>
        </a:accent1>
        <a:accent2>
          <a:srgbClr val="8DC6FF"/>
        </a:accent2>
        <a:accent3>
          <a:srgbClr val="B0B4FB"/>
        </a:accent3>
        <a:accent4>
          <a:srgbClr val="09037D"/>
        </a:accent4>
        <a:accent5>
          <a:srgbClr val="FFFFE2"/>
        </a:accent5>
        <a:accent6>
          <a:srgbClr val="7FB3E7"/>
        </a:accent6>
        <a:hlink>
          <a:srgbClr val="0066CC"/>
        </a:hlink>
        <a:folHlink>
          <a:srgbClr val="00E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JAT 16">
        <a:dk1>
          <a:srgbClr val="0C0593"/>
        </a:dk1>
        <a:lt1>
          <a:srgbClr val="BFC6FD"/>
        </a:lt1>
        <a:dk2>
          <a:srgbClr val="FF3300"/>
        </a:dk2>
        <a:lt2>
          <a:srgbClr val="B48678"/>
        </a:lt2>
        <a:accent1>
          <a:srgbClr val="FFFFCC"/>
        </a:accent1>
        <a:accent2>
          <a:srgbClr val="8DC6FF"/>
        </a:accent2>
        <a:accent3>
          <a:srgbClr val="DCDFFE"/>
        </a:accent3>
        <a:accent4>
          <a:srgbClr val="09037D"/>
        </a:accent4>
        <a:accent5>
          <a:srgbClr val="FFFFE2"/>
        </a:accent5>
        <a:accent6>
          <a:srgbClr val="7FB3E7"/>
        </a:accent6>
        <a:hlink>
          <a:srgbClr val="0066CC"/>
        </a:hlink>
        <a:folHlink>
          <a:srgbClr val="00E4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1_ANALÓG_JELEK</Template>
  <TotalTime>47</TotalTime>
  <Pages>30</Pages>
  <Words>257</Words>
  <Application>Microsoft Office PowerPoint</Application>
  <PresentationFormat>Diavetítés a képernyőre (4:3 oldalarány)</PresentationFormat>
  <Paragraphs>79</Paragraphs>
  <Slides>28</Slides>
  <Notes>1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28</vt:i4>
      </vt:variant>
    </vt:vector>
  </HeadingPairs>
  <TitlesOfParts>
    <vt:vector size="29" baseType="lpstr">
      <vt:lpstr>SAJAT</vt:lpstr>
      <vt:lpstr>1. dia</vt:lpstr>
      <vt:lpstr>2. dia</vt:lpstr>
      <vt:lpstr>Amplitudó modulációról beszélünk ha:</vt:lpstr>
      <vt:lpstr>Vektorábrája</vt:lpstr>
      <vt:lpstr>Idő függvénye</vt:lpstr>
      <vt:lpstr>6. dia</vt:lpstr>
      <vt:lpstr>7. dia</vt:lpstr>
      <vt:lpstr>AM jel teljesítménye</vt:lpstr>
      <vt:lpstr>AM jel teljesítménye</vt:lpstr>
      <vt:lpstr>Szögmoduláció</vt:lpstr>
      <vt:lpstr>Szögmoduláció</vt:lpstr>
      <vt:lpstr>Szögmoduláció</vt:lpstr>
      <vt:lpstr>FM jel sávszélessége </vt:lpstr>
      <vt:lpstr>FM jel sávszélessége</vt:lpstr>
      <vt:lpstr>15. dia</vt:lpstr>
      <vt:lpstr>FM jel sávszélessége</vt:lpstr>
      <vt:lpstr>A moduláló rezgés amplitúdójának és frekvenciájának hatása az FM-rezgésre</vt:lpstr>
      <vt:lpstr>FM műsorszórás</vt:lpstr>
      <vt:lpstr>Digitális jelátvitel</vt:lpstr>
      <vt:lpstr>ASK</vt:lpstr>
      <vt:lpstr>ASK</vt:lpstr>
      <vt:lpstr>FSK</vt:lpstr>
      <vt:lpstr>FSK modulátor</vt:lpstr>
      <vt:lpstr>PSK</vt:lpstr>
      <vt:lpstr>2PSK = BPSK</vt:lpstr>
      <vt:lpstr>4PSK=QPSK</vt:lpstr>
      <vt:lpstr>QPSK előállítása</vt:lpstr>
      <vt:lpstr>xPSK előállítás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MOBIL TÁVKÖZLÉS ANTENNA RENDSZEREI</dc:title>
  <dc:subject/>
  <dc:creator>HONFY</dc:creator>
  <cp:keywords/>
  <dc:description/>
  <cp:lastModifiedBy>Vári Péter</cp:lastModifiedBy>
  <cp:revision>96</cp:revision>
  <cp:lastPrinted>1601-01-01T00:00:00Z</cp:lastPrinted>
  <dcterms:created xsi:type="dcterms:W3CDTF">2001-03-25T19:09:54Z</dcterms:created>
  <dcterms:modified xsi:type="dcterms:W3CDTF">2011-10-07T08:04:40Z</dcterms:modified>
</cp:coreProperties>
</file>