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Default Extension="doc" ContentType="application/msword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105"/>
  </p:notesMasterIdLst>
  <p:handoutMasterIdLst>
    <p:handoutMasterId r:id="rId106"/>
  </p:handoutMasterIdLst>
  <p:sldIdLst>
    <p:sldId id="256" r:id="rId2"/>
    <p:sldId id="258" r:id="rId3"/>
    <p:sldId id="257" r:id="rId4"/>
    <p:sldId id="322" r:id="rId5"/>
    <p:sldId id="323" r:id="rId6"/>
    <p:sldId id="368" r:id="rId7"/>
    <p:sldId id="259" r:id="rId8"/>
    <p:sldId id="288" r:id="rId9"/>
    <p:sldId id="392" r:id="rId10"/>
    <p:sldId id="39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337" r:id="rId20"/>
    <p:sldId id="402" r:id="rId21"/>
    <p:sldId id="403" r:id="rId22"/>
    <p:sldId id="404" r:id="rId23"/>
    <p:sldId id="405" r:id="rId24"/>
    <p:sldId id="295" r:id="rId25"/>
    <p:sldId id="408" r:id="rId26"/>
    <p:sldId id="410" r:id="rId27"/>
    <p:sldId id="296" r:id="rId28"/>
    <p:sldId id="297" r:id="rId29"/>
    <p:sldId id="294" r:id="rId30"/>
    <p:sldId id="310" r:id="rId31"/>
    <p:sldId id="312" r:id="rId32"/>
    <p:sldId id="314" r:id="rId33"/>
    <p:sldId id="316" r:id="rId34"/>
    <p:sldId id="318" r:id="rId35"/>
    <p:sldId id="319" r:id="rId36"/>
    <p:sldId id="320" r:id="rId37"/>
    <p:sldId id="321" r:id="rId38"/>
    <p:sldId id="328" r:id="rId39"/>
    <p:sldId id="324" r:id="rId40"/>
    <p:sldId id="417" r:id="rId41"/>
    <p:sldId id="418" r:id="rId42"/>
    <p:sldId id="419" r:id="rId43"/>
    <p:sldId id="409" r:id="rId44"/>
    <p:sldId id="263" r:id="rId45"/>
    <p:sldId id="264" r:id="rId46"/>
    <p:sldId id="329" r:id="rId47"/>
    <p:sldId id="411" r:id="rId48"/>
    <p:sldId id="413" r:id="rId49"/>
    <p:sldId id="412" r:id="rId50"/>
    <p:sldId id="330" r:id="rId51"/>
    <p:sldId id="331" r:id="rId52"/>
    <p:sldId id="332" r:id="rId53"/>
    <p:sldId id="326" r:id="rId54"/>
    <p:sldId id="338" r:id="rId55"/>
    <p:sldId id="340" r:id="rId56"/>
    <p:sldId id="346" r:id="rId57"/>
    <p:sldId id="347" r:id="rId58"/>
    <p:sldId id="345" r:id="rId59"/>
    <p:sldId id="348" r:id="rId60"/>
    <p:sldId id="351" r:id="rId61"/>
    <p:sldId id="349" r:id="rId62"/>
    <p:sldId id="341" r:id="rId63"/>
    <p:sldId id="352" r:id="rId64"/>
    <p:sldId id="353" r:id="rId65"/>
    <p:sldId id="342" r:id="rId66"/>
    <p:sldId id="354" r:id="rId67"/>
    <p:sldId id="355" r:id="rId68"/>
    <p:sldId id="356" r:id="rId69"/>
    <p:sldId id="357" r:id="rId70"/>
    <p:sldId id="358" r:id="rId71"/>
    <p:sldId id="360" r:id="rId72"/>
    <p:sldId id="361" r:id="rId73"/>
    <p:sldId id="362" r:id="rId74"/>
    <p:sldId id="363" r:id="rId75"/>
    <p:sldId id="386" r:id="rId76"/>
    <p:sldId id="387" r:id="rId77"/>
    <p:sldId id="359" r:id="rId78"/>
    <p:sldId id="344" r:id="rId79"/>
    <p:sldId id="388" r:id="rId80"/>
    <p:sldId id="390" r:id="rId81"/>
    <p:sldId id="364" r:id="rId82"/>
    <p:sldId id="415" r:id="rId83"/>
    <p:sldId id="416" r:id="rId84"/>
    <p:sldId id="414" r:id="rId85"/>
    <p:sldId id="365" r:id="rId86"/>
    <p:sldId id="366" r:id="rId87"/>
    <p:sldId id="372" r:id="rId88"/>
    <p:sldId id="377" r:id="rId89"/>
    <p:sldId id="373" r:id="rId90"/>
    <p:sldId id="370" r:id="rId91"/>
    <p:sldId id="374" r:id="rId92"/>
    <p:sldId id="375" r:id="rId93"/>
    <p:sldId id="376" r:id="rId94"/>
    <p:sldId id="378" r:id="rId95"/>
    <p:sldId id="379" r:id="rId96"/>
    <p:sldId id="380" r:id="rId97"/>
    <p:sldId id="381" r:id="rId98"/>
    <p:sldId id="383" r:id="rId99"/>
    <p:sldId id="384" r:id="rId100"/>
    <p:sldId id="406" r:id="rId101"/>
    <p:sldId id="407" r:id="rId102"/>
    <p:sldId id="385" r:id="rId103"/>
    <p:sldId id="367" r:id="rId104"/>
  </p:sldIdLst>
  <p:sldSz cx="9144000" cy="6858000" type="screen4x3"/>
  <p:notesSz cx="6669088" cy="992822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CE" charset="-1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CE" charset="-18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arip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AF63AF"/>
    <a:srgbClr val="FF6600"/>
    <a:srgbClr val="2E7CE4"/>
    <a:srgbClr val="D7B63B"/>
    <a:srgbClr val="01348F"/>
    <a:srgbClr val="072CA1"/>
    <a:srgbClr val="F6FA44"/>
    <a:srgbClr val="DCF23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1164" y="-3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94"/>
    </p:cViewPr>
  </p:sorterViewPr>
  <p:notesViewPr>
    <p:cSldViewPr snapToGrid="0">
      <p:cViewPr>
        <p:scale>
          <a:sx n="75" d="100"/>
          <a:sy n="75" d="100"/>
        </p:scale>
        <p:origin x="-1404" y="216"/>
      </p:cViewPr>
      <p:guideLst>
        <p:guide orient="horz" pos="3127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commentAuthors" Target="commentAuthor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4" Type="http://schemas.openxmlformats.org/officeDocument/2006/relationships/image" Target="../media/image76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0.wmf"/><Relationship Id="rId5" Type="http://schemas.openxmlformats.org/officeDocument/2006/relationships/image" Target="../media/image98.wmf"/><Relationship Id="rId4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e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emf"/><Relationship Id="rId4" Type="http://schemas.openxmlformats.org/officeDocument/2006/relationships/image" Target="../media/image9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0.wmf"/><Relationship Id="rId4" Type="http://schemas.openxmlformats.org/officeDocument/2006/relationships/image" Target="../media/image102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4" Type="http://schemas.openxmlformats.org/officeDocument/2006/relationships/image" Target="../media/image110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11.emf"/><Relationship Id="rId4" Type="http://schemas.openxmlformats.org/officeDocument/2006/relationships/image" Target="../media/image114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5" Type="http://schemas.openxmlformats.org/officeDocument/2006/relationships/image" Target="../media/image118.wmf"/><Relationship Id="rId4" Type="http://schemas.openxmlformats.org/officeDocument/2006/relationships/image" Target="../media/image123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4" Type="http://schemas.openxmlformats.org/officeDocument/2006/relationships/image" Target="../media/image137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4" Type="http://schemas.openxmlformats.org/officeDocument/2006/relationships/image" Target="../media/image141.w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4" Type="http://schemas.openxmlformats.org/officeDocument/2006/relationships/image" Target="../media/image145.wmf"/></Relationships>
</file>

<file path=ppt/drawings/_rels/vmlDrawing4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38.w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w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drawings/_rels/vmlDrawing5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image" Target="../media/image158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wmf"/><Relationship Id="rId2" Type="http://schemas.openxmlformats.org/officeDocument/2006/relationships/image" Target="../media/image162.wmf"/><Relationship Id="rId1" Type="http://schemas.openxmlformats.org/officeDocument/2006/relationships/image" Target="../media/image161.w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image" Target="../media/image164.wmf"/><Relationship Id="rId5" Type="http://schemas.openxmlformats.org/officeDocument/2006/relationships/image" Target="../media/image168.wmf"/><Relationship Id="rId4" Type="http://schemas.openxmlformats.org/officeDocument/2006/relationships/image" Target="../media/image167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4" Type="http://schemas.openxmlformats.org/officeDocument/2006/relationships/image" Target="../media/image18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e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wmf"/><Relationship Id="rId1" Type="http://schemas.openxmlformats.org/officeDocument/2006/relationships/image" Target="../media/image184.wmf"/><Relationship Id="rId6" Type="http://schemas.openxmlformats.org/officeDocument/2006/relationships/image" Target="../media/image189.wmf"/><Relationship Id="rId5" Type="http://schemas.openxmlformats.org/officeDocument/2006/relationships/image" Target="../media/image188.wmf"/><Relationship Id="rId4" Type="http://schemas.openxmlformats.org/officeDocument/2006/relationships/image" Target="../media/image187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w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png"/></Relationships>
</file>

<file path=ppt/drawings/_rels/vmlDrawing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wmf"/><Relationship Id="rId2" Type="http://schemas.openxmlformats.org/officeDocument/2006/relationships/image" Target="../media/image203.wmf"/><Relationship Id="rId1" Type="http://schemas.openxmlformats.org/officeDocument/2006/relationships/image" Target="../media/image202.wmf"/><Relationship Id="rId6" Type="http://schemas.openxmlformats.org/officeDocument/2006/relationships/image" Target="../media/image207.wmf"/><Relationship Id="rId5" Type="http://schemas.openxmlformats.org/officeDocument/2006/relationships/image" Target="../media/image206.wmf"/><Relationship Id="rId4" Type="http://schemas.openxmlformats.org/officeDocument/2006/relationships/image" Target="../media/image205.w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w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8.png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224588" y="9501188"/>
            <a:ext cx="376237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/>
            <a:fld id="{2F203996-F010-4B01-A71D-D712E955E81C}" type="slidenum">
              <a:rPr lang="hu-HU" sz="1400">
                <a:latin typeface="Times New Roman" pitchFamily="18" charset="0"/>
              </a:rPr>
              <a:pPr algn="r"/>
              <a:t>‹#›</a:t>
            </a:fld>
            <a:endParaRPr lang="hu-HU"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Click to edit Master notes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2013" y="750888"/>
            <a:ext cx="4946650" cy="37099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224588" y="9501188"/>
            <a:ext cx="376237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/>
            <a:fld id="{39B4D641-E8DA-4065-87D4-80E142DF64F2}" type="slidenum">
              <a:rPr lang="hu-HU" sz="1400">
                <a:latin typeface="Times New Roman" pitchFamily="18" charset="0"/>
              </a:rPr>
              <a:pPr algn="r"/>
              <a:t>‹#›</a:t>
            </a:fld>
            <a:endParaRPr lang="hu-HU" sz="1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3" Type="http://schemas.openxmlformats.org/officeDocument/2006/relationships/slide" Target="../slides/slide54.xml"/><Relationship Id="rId7" Type="http://schemas.openxmlformats.org/officeDocument/2006/relationships/oleObject" Target="../embeddings/oleObject87.bin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86.bin"/><Relationship Id="rId5" Type="http://schemas.openxmlformats.org/officeDocument/2006/relationships/oleObject" Target="../embeddings/oleObject85.bin"/><Relationship Id="rId4" Type="http://schemas.openxmlformats.org/officeDocument/2006/relationships/oleObject" Target="../embeddings/oleObject84.bin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1.bin"/><Relationship Id="rId3" Type="http://schemas.openxmlformats.org/officeDocument/2006/relationships/slide" Target="../slides/slide60.xml"/><Relationship Id="rId7" Type="http://schemas.openxmlformats.org/officeDocument/2006/relationships/oleObject" Target="../embeddings/oleObject100.bin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99.bin"/><Relationship Id="rId5" Type="http://schemas.openxmlformats.org/officeDocument/2006/relationships/oleObject" Target="../embeddings/oleObject98.bin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102.bin"/></Relationships>
</file>

<file path=ppt/notesSlides/_rels/notes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0.bin"/><Relationship Id="rId3" Type="http://schemas.openxmlformats.org/officeDocument/2006/relationships/slide" Target="../slides/slide61.xml"/><Relationship Id="rId7" Type="http://schemas.openxmlformats.org/officeDocument/2006/relationships/oleObject" Target="../embeddings/oleObject109.bin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108.bin"/><Relationship Id="rId5" Type="http://schemas.openxmlformats.org/officeDocument/2006/relationships/oleObject" Target="../embeddings/oleObject107.bin"/><Relationship Id="rId4" Type="http://schemas.openxmlformats.org/officeDocument/2006/relationships/oleObject" Target="../embeddings/oleObject106.bin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8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124.bin"/><Relationship Id="rId5" Type="http://schemas.openxmlformats.org/officeDocument/2006/relationships/oleObject" Target="../embeddings/oleObject123.bin"/><Relationship Id="rId4" Type="http://schemas.openxmlformats.org/officeDocument/2006/relationships/oleObject" Target="../embeddings/oleObject122.bin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0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3.vml"/><Relationship Id="rId4" Type="http://schemas.openxmlformats.org/officeDocument/2006/relationships/oleObject" Target="../embeddings/oleObject131.bin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1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4.vml"/><Relationship Id="rId4" Type="http://schemas.openxmlformats.org/officeDocument/2006/relationships/oleObject" Target="../embeddings/oleObject132.bin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2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5.vml"/><Relationship Id="rId4" Type="http://schemas.openxmlformats.org/officeDocument/2006/relationships/oleObject" Target="../embeddings/oleObject133.bin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3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6.vml"/><Relationship Id="rId4" Type="http://schemas.openxmlformats.org/officeDocument/2006/relationships/oleObject" Target="../embeddings/oleObject134.bin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4.xml"/><Relationship Id="rId2" Type="http://schemas.openxmlformats.org/officeDocument/2006/relationships/notesMaster" Target="../notesMasters/notesMaster1.xml"/><Relationship Id="rId1" Type="http://schemas.openxmlformats.org/officeDocument/2006/relationships/vmlDrawing" Target="../drawings/vmlDrawing57.vml"/><Relationship Id="rId4" Type="http://schemas.openxmlformats.org/officeDocument/2006/relationships/oleObject" Target="../embeddings/oleObject135.bin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61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ábra jelölései szerint: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			és 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A  hasonló háromszögekre vonatkozó tétel alapján: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r>
              <a:rPr lang="hu-HU"/>
              <a:t>Kifejtve:		vagy átalakítva: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A tervezésnél célszerű a földfelszínt a felírt összefüggés szerinti képlettel számolni és a h és d1 derékszögű koordinátarendszerben ábrázolni. Így a térképről leolvasott  tengerszint feletti magasságokat ezen görbe fölé közvetlenül felvihetjük a terepmetszet megszerkesztésekor.</a:t>
            </a:r>
          </a:p>
        </p:txBody>
      </p:sp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1963738" y="5046663"/>
          <a:ext cx="703262" cy="1241425"/>
        </p:xfrm>
        <a:graphic>
          <a:graphicData uri="http://schemas.openxmlformats.org/presentationml/2006/ole">
            <p:oleObj spid="_x0000_s108548" name="Egyenlet" r:id="rId4" imgW="647640" imgH="1143000" progId="Equation.3">
              <p:embed/>
            </p:oleObj>
          </a:graphicData>
        </a:graphic>
      </p:graphicFrame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 flipV="1">
          <a:off x="4149725" y="5543550"/>
          <a:ext cx="1036638" cy="231775"/>
        </p:xfrm>
        <a:graphic>
          <a:graphicData uri="http://schemas.openxmlformats.org/presentationml/2006/ole">
            <p:oleObj spid="_x0000_s108549" name="Egyenlet" r:id="rId5" imgW="761760" imgH="215640" progId="Equation.3">
              <p:embed/>
            </p:oleObj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/>
        </p:nvGraphicFramePr>
        <p:xfrm>
          <a:off x="1803400" y="6700838"/>
          <a:ext cx="963613" cy="468312"/>
        </p:xfrm>
        <a:graphic>
          <a:graphicData uri="http://schemas.openxmlformats.org/presentationml/2006/ole">
            <p:oleObj spid="_x0000_s108550" name="Egyenlet" r:id="rId6" imgW="888840" imgH="431640" progId="Equation.3">
              <p:embed/>
            </p:oleObj>
          </a:graphicData>
        </a:graphic>
      </p:graphicFrame>
      <p:graphicFrame>
        <p:nvGraphicFramePr>
          <p:cNvPr id="108551" name="Object 7"/>
          <p:cNvGraphicFramePr>
            <a:graphicFrameLocks noChangeAspect="1"/>
          </p:cNvGraphicFramePr>
          <p:nvPr/>
        </p:nvGraphicFramePr>
        <p:xfrm>
          <a:off x="1819275" y="7446963"/>
          <a:ext cx="658813" cy="476250"/>
        </p:xfrm>
        <a:graphic>
          <a:graphicData uri="http://schemas.openxmlformats.org/presentationml/2006/ole">
            <p:oleObj spid="_x0000_s108551" name="Egyenlet" r:id="rId7" imgW="596880" imgH="431640" progId="Equation.3">
              <p:embed/>
            </p:oleObj>
          </a:graphicData>
        </a:graphic>
      </p:graphicFrame>
      <p:graphicFrame>
        <p:nvGraphicFramePr>
          <p:cNvPr id="108552" name="Object 8"/>
          <p:cNvGraphicFramePr>
            <a:graphicFrameLocks noChangeAspect="1"/>
          </p:cNvGraphicFramePr>
          <p:nvPr/>
        </p:nvGraphicFramePr>
        <p:xfrm>
          <a:off x="4098925" y="7446963"/>
          <a:ext cx="1003300" cy="466725"/>
        </p:xfrm>
        <a:graphic>
          <a:graphicData uri="http://schemas.openxmlformats.org/presentationml/2006/ole">
            <p:oleObj spid="_x0000_s108552" name="Egyenlet" r:id="rId8" imgW="927000" imgH="43164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reflexiós tényezőt ábrázoló görbékből kiderül, hogy a visszavert hullám fáziskésése függőleges polarizáció esetén  mindig kisebb 180 foknál és annál jobban megközelíti a 180 fokot, minél rövidebb a hullámhossz, vagy minél rosszabb a talaj vezetőképessége. </a:t>
            </a:r>
          </a:p>
          <a:p>
            <a:r>
              <a:rPr lang="hu-HU"/>
              <a:t>Ezzel szemben a horizontális polarizációnál a fázieltolás mindig nagyobb 180 foknál. Erre azt szokták mondani, hogy horizontális polarizációnál a reflektált hullám fázisa siet a beeső hullám fázisához képest.</a:t>
            </a:r>
          </a:p>
          <a:p>
            <a:r>
              <a:rPr lang="hu-HU"/>
              <a:t>Vertikális polarizációesetén a visszavert hullám végtelen jó vezető talaj esetén a beeső hullámmal fázisban van, rossz vezetőképességű talajnál pedig a visszavert hullám fázisban késik a beesőtől.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eredő hullám a vételi pontban elliptikusan polározott lesz.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h1 és a h2 antenna magasságk a d vízszintes távolsághoz képest elhanyagolhatók, igy a szinusz az argumentumával helyettesíthető.</a:t>
            </a:r>
          </a:p>
          <a:p>
            <a:r>
              <a:rPr lang="hu-HU"/>
              <a:t>Vízszintes polarizációjú antennánál </a:t>
            </a:r>
            <a:r>
              <a:rPr lang="hu-HU" b="1"/>
              <a:t>negatív tükörkép</a:t>
            </a:r>
            <a:r>
              <a:rPr lang="hu-HU"/>
              <a:t> keletkezik, ami a föld felszínén a térerősséget kioltja. Kis antenna magasságok esetén a térerősség a vételi magasság (h2) növelésével lineárisan nő. Vízszintes polarizációnál az eredő térerősség:</a:t>
            </a:r>
          </a:p>
          <a:p>
            <a:endParaRPr lang="hu-HU"/>
          </a:p>
          <a:p>
            <a:r>
              <a:rPr lang="hu-HU"/>
              <a:t>Az összefüggéből látható, hogy a térerősség a távolsáég négyzetével fordított arányban csökken. Nagyobb antennamagasságoknál a vevőantenna magasság növekedtével a térerősség periódikusan változik.</a:t>
            </a:r>
          </a:p>
          <a:p>
            <a:r>
              <a:rPr lang="hu-HU"/>
              <a:t>Maximális térerősséget kapunk, ha: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A maximumok helyén a kér hullám útkülönbsége:</a:t>
            </a:r>
          </a:p>
          <a:p>
            <a:endParaRPr lang="hu-HU"/>
          </a:p>
          <a:p>
            <a:endParaRPr lang="hu-HU"/>
          </a:p>
          <a:p>
            <a:r>
              <a:rPr lang="hu-HU"/>
              <a:t>A közvetett és a visszavert hullám egymást erősíti, ha a a két hullám utkülönbsége </a:t>
            </a:r>
            <a:r>
              <a:rPr lang="hu-HU">
                <a:sym typeface="Symbol" pitchFamily="18" charset="2"/>
              </a:rPr>
              <a:t></a:t>
            </a:r>
            <a:r>
              <a:rPr lang="hu-HU"/>
              <a:t>/2, vagy ennek páratlan számú többszöröse. </a:t>
            </a:r>
          </a:p>
        </p:txBody>
      </p:sp>
      <p:graphicFrame>
        <p:nvGraphicFramePr>
          <p:cNvPr id="137220" name="Object 4"/>
          <p:cNvGraphicFramePr>
            <a:graphicFrameLocks noChangeAspect="1"/>
          </p:cNvGraphicFramePr>
          <p:nvPr/>
        </p:nvGraphicFramePr>
        <p:xfrm>
          <a:off x="3271838" y="4846638"/>
          <a:ext cx="123825" cy="233362"/>
        </p:xfrm>
        <a:graphic>
          <a:graphicData uri="http://schemas.openxmlformats.org/presentationml/2006/ole">
            <p:oleObj spid="_x0000_s137220" name="Egyenlet" r:id="rId4" imgW="114120" imgH="215640" progId="Equation.3">
              <p:embed/>
            </p:oleObj>
          </a:graphicData>
        </a:graphic>
      </p:graphicFrame>
      <p:graphicFrame>
        <p:nvGraphicFramePr>
          <p:cNvPr id="137221" name="Object 5"/>
          <p:cNvGraphicFramePr>
            <a:graphicFrameLocks noChangeAspect="1"/>
          </p:cNvGraphicFramePr>
          <p:nvPr/>
        </p:nvGraphicFramePr>
        <p:xfrm>
          <a:off x="3271838" y="4846638"/>
          <a:ext cx="123825" cy="233362"/>
        </p:xfrm>
        <a:graphic>
          <a:graphicData uri="http://schemas.openxmlformats.org/presentationml/2006/ole">
            <p:oleObj spid="_x0000_s137221" name="Egyenlet" r:id="rId5" imgW="114120" imgH="215640" progId="Equation.3">
              <p:embed/>
            </p:oleObj>
          </a:graphicData>
        </a:graphic>
      </p:graphicFrame>
      <p:graphicFrame>
        <p:nvGraphicFramePr>
          <p:cNvPr id="137222" name="Object 6"/>
          <p:cNvGraphicFramePr>
            <a:graphicFrameLocks noChangeAspect="1"/>
          </p:cNvGraphicFramePr>
          <p:nvPr/>
        </p:nvGraphicFramePr>
        <p:xfrm>
          <a:off x="3271838" y="4846638"/>
          <a:ext cx="123825" cy="233362"/>
        </p:xfrm>
        <a:graphic>
          <a:graphicData uri="http://schemas.openxmlformats.org/presentationml/2006/ole">
            <p:oleObj spid="_x0000_s137222" name="Egyenlet" r:id="rId6" imgW="114120" imgH="215640" progId="Equation.3">
              <p:embed/>
            </p:oleObj>
          </a:graphicData>
        </a:graphic>
      </p:graphicFrame>
      <p:graphicFrame>
        <p:nvGraphicFramePr>
          <p:cNvPr id="137223" name="Object 7"/>
          <p:cNvGraphicFramePr>
            <a:graphicFrameLocks noChangeAspect="1"/>
          </p:cNvGraphicFramePr>
          <p:nvPr/>
        </p:nvGraphicFramePr>
        <p:xfrm>
          <a:off x="4075113" y="5873750"/>
          <a:ext cx="1557337" cy="479425"/>
        </p:xfrm>
        <a:graphic>
          <a:graphicData uri="http://schemas.openxmlformats.org/presentationml/2006/ole">
            <p:oleObj spid="_x0000_s137223" name="Egyenlet" r:id="rId7" imgW="1422360" imgH="393480" progId="Equation.3">
              <p:embed/>
            </p:oleObj>
          </a:graphicData>
        </a:graphic>
      </p:graphicFrame>
      <p:graphicFrame>
        <p:nvGraphicFramePr>
          <p:cNvPr id="137224" name="Object 8"/>
          <p:cNvGraphicFramePr>
            <a:graphicFrameLocks noChangeAspect="1"/>
          </p:cNvGraphicFramePr>
          <p:nvPr/>
        </p:nvGraphicFramePr>
        <p:xfrm>
          <a:off x="4089400" y="7115175"/>
          <a:ext cx="1157288" cy="782638"/>
        </p:xfrm>
        <a:graphic>
          <a:graphicData uri="http://schemas.openxmlformats.org/presentationml/2006/ole">
            <p:oleObj spid="_x0000_s137224" name="Egyenlet" r:id="rId8" imgW="901440" imgH="609480" progId="Equation.3">
              <p:embed/>
            </p:oleObj>
          </a:graphicData>
        </a:graphic>
      </p:graphicFrame>
      <p:graphicFrame>
        <p:nvGraphicFramePr>
          <p:cNvPr id="137225" name="Object 9"/>
          <p:cNvGraphicFramePr>
            <a:graphicFrameLocks noChangeAspect="1"/>
          </p:cNvGraphicFramePr>
          <p:nvPr/>
        </p:nvGraphicFramePr>
        <p:xfrm>
          <a:off x="4179888" y="8024813"/>
          <a:ext cx="838200" cy="911225"/>
        </p:xfrm>
        <a:graphic>
          <a:graphicData uri="http://schemas.openxmlformats.org/presentationml/2006/ole">
            <p:oleObj spid="_x0000_s137225" name="Egyenlet" r:id="rId9" imgW="583920" imgH="63468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h1 és a h2 antenna magasságk a d vízszintes távolsághoz képest elhanyagolhatók, igy a cosinus argumentuma tart a 0-hoz.</a:t>
            </a:r>
          </a:p>
          <a:p>
            <a:r>
              <a:rPr lang="hu-HU"/>
              <a:t>Függőleges polarizációjú antennánál </a:t>
            </a:r>
            <a:r>
              <a:rPr lang="hu-HU" b="1"/>
              <a:t>pozitív tükörkép</a:t>
            </a:r>
            <a:r>
              <a:rPr lang="hu-HU"/>
              <a:t> keletkezik, ami a föld felszínén a térerősséget megkétszerezi. Kis vevőantenna magasságok esetén a térerősség a vételi magasság (h2) növelésével lineárisan csökken. Ekkor az eredő térerősség:</a:t>
            </a:r>
          </a:p>
          <a:p>
            <a:endParaRPr lang="hu-HU"/>
          </a:p>
          <a:p>
            <a:r>
              <a:rPr lang="hu-HU"/>
              <a:t>Az összefüggéből látható, hogy a térerősség a Föld felszínén megkétszereződik. Felületi hullám csak a függőleges polarizációjú lehet, gerjesztésére csak függőleges polarizációjú antenna használható. Nagyobb antennamagasságoknál a vevőantenna magasság növekedtével a térerősség periódikusan változik.</a:t>
            </a:r>
          </a:p>
          <a:p>
            <a:r>
              <a:rPr lang="hu-HU"/>
              <a:t>Maximális térerősséget kapunk, ha: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r>
              <a:rPr lang="hu-HU"/>
              <a:t>A közvetett és a visszavert hullám egymást erősíti, ha a a két hullám utkülönbsége 2</a:t>
            </a:r>
            <a:r>
              <a:rPr lang="hu-HU">
                <a:sym typeface="Symbol" pitchFamily="18" charset="2"/>
              </a:rPr>
              <a:t></a:t>
            </a:r>
            <a:r>
              <a:rPr lang="hu-HU"/>
              <a:t>/2, vagy ennek páros számú többszöröse. </a:t>
            </a:r>
          </a:p>
        </p:txBody>
      </p:sp>
      <p:graphicFrame>
        <p:nvGraphicFramePr>
          <p:cNvPr id="126980" name="Object 4"/>
          <p:cNvGraphicFramePr>
            <a:graphicFrameLocks noChangeAspect="1"/>
          </p:cNvGraphicFramePr>
          <p:nvPr/>
        </p:nvGraphicFramePr>
        <p:xfrm>
          <a:off x="3271838" y="4846638"/>
          <a:ext cx="123825" cy="233362"/>
        </p:xfrm>
        <a:graphic>
          <a:graphicData uri="http://schemas.openxmlformats.org/presentationml/2006/ole">
            <p:oleObj spid="_x0000_s126980" name="Egyenlet" r:id="rId4" imgW="114120" imgH="215640" progId="Equation.3">
              <p:embed/>
            </p:oleObj>
          </a:graphicData>
        </a:graphic>
      </p:graphicFrame>
      <p:graphicFrame>
        <p:nvGraphicFramePr>
          <p:cNvPr id="126981" name="Object 5"/>
          <p:cNvGraphicFramePr>
            <a:graphicFrameLocks noChangeAspect="1"/>
          </p:cNvGraphicFramePr>
          <p:nvPr/>
        </p:nvGraphicFramePr>
        <p:xfrm>
          <a:off x="3271838" y="4846638"/>
          <a:ext cx="123825" cy="233362"/>
        </p:xfrm>
        <a:graphic>
          <a:graphicData uri="http://schemas.openxmlformats.org/presentationml/2006/ole">
            <p:oleObj spid="_x0000_s126981" name="Egyenlet" r:id="rId5" imgW="114120" imgH="215640" progId="Equation.3">
              <p:embed/>
            </p:oleObj>
          </a:graphicData>
        </a:graphic>
      </p:graphicFrame>
      <p:graphicFrame>
        <p:nvGraphicFramePr>
          <p:cNvPr id="126982" name="Object 6"/>
          <p:cNvGraphicFramePr>
            <a:graphicFrameLocks noChangeAspect="1"/>
          </p:cNvGraphicFramePr>
          <p:nvPr/>
        </p:nvGraphicFramePr>
        <p:xfrm>
          <a:off x="3271838" y="4846638"/>
          <a:ext cx="123825" cy="233362"/>
        </p:xfrm>
        <a:graphic>
          <a:graphicData uri="http://schemas.openxmlformats.org/presentationml/2006/ole">
            <p:oleObj spid="_x0000_s126982" name="Egyenlet" r:id="rId6" imgW="114120" imgH="215640" progId="Equation.3">
              <p:embed/>
            </p:oleObj>
          </a:graphicData>
        </a:graphic>
      </p:graphicFrame>
      <p:graphicFrame>
        <p:nvGraphicFramePr>
          <p:cNvPr id="126984" name="Object 8"/>
          <p:cNvGraphicFramePr>
            <a:graphicFrameLocks noChangeAspect="1"/>
          </p:cNvGraphicFramePr>
          <p:nvPr/>
        </p:nvGraphicFramePr>
        <p:xfrm>
          <a:off x="4221163" y="5851525"/>
          <a:ext cx="1266825" cy="525463"/>
        </p:xfrm>
        <a:graphic>
          <a:graphicData uri="http://schemas.openxmlformats.org/presentationml/2006/ole">
            <p:oleObj spid="_x0000_s126984" name="Egyenlet" r:id="rId7" imgW="1041120" imgH="431640" progId="Equation.3">
              <p:embed/>
            </p:oleObj>
          </a:graphicData>
        </a:graphic>
      </p:graphicFrame>
      <p:graphicFrame>
        <p:nvGraphicFramePr>
          <p:cNvPr id="126985" name="Object 9"/>
          <p:cNvGraphicFramePr>
            <a:graphicFrameLocks noChangeAspect="1"/>
          </p:cNvGraphicFramePr>
          <p:nvPr/>
        </p:nvGraphicFramePr>
        <p:xfrm>
          <a:off x="4313238" y="7446963"/>
          <a:ext cx="1155700" cy="781050"/>
        </p:xfrm>
        <a:graphic>
          <a:graphicData uri="http://schemas.openxmlformats.org/presentationml/2006/ole">
            <p:oleObj spid="_x0000_s126985" name="Egyenlet" r:id="rId8" imgW="901440" imgH="60948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Néhány probléma a Huygens elvvel kapcsolatban:</a:t>
            </a:r>
          </a:p>
          <a:p>
            <a:r>
              <a:rPr lang="hu-HU"/>
              <a:t>-Fel kell tételezni, hogy a szekunder hullámok csak ott hoznak létre fényhatást ahol egymást érintik,</a:t>
            </a:r>
          </a:p>
          <a:p>
            <a:r>
              <a:rPr lang="hu-HU"/>
              <a:t>-A szekunder hullámok is gömbhullámok, igy elvileg az ellenkező irányban is lennie kellene burkológörbének,</a:t>
            </a:r>
          </a:p>
          <a:p>
            <a:r>
              <a:rPr lang="hu-HU"/>
              <a:t>A Huygens elv korrekcióját Kirchhoff és Helmholtz korrigálta:</a:t>
            </a:r>
          </a:p>
          <a:p>
            <a:r>
              <a:rPr lang="hu-HU"/>
              <a:t>	A Kirchhoff formula azt mondja ki, hogy a fényhatás egy P pontban egyenlő a P potot tartalmazó tartományt határoló zárt felületre vonatkozó fényhatás felületi integráljával.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Az EM rezgéseket sugarakként, vagy hullámokként egyaránt felfoghatjuk, azonos eredményeket kapunk. Ha azonban a geometriai optika törvényei nem alkalmazhatók, például az elhajlási jelenségeknél, akkor csak a hullámoptika módszereivel kapunk helyes eredményeket.</a:t>
            </a:r>
          </a:p>
          <a:p>
            <a:r>
              <a:rPr lang="hu-HU"/>
              <a:t>A modellnél eltekintettünk attól a feltételtől, hogyha a P pont környezete sík, akkor a reflexió csak úgy következhet be, ha a beesési szög megegyezik a visszaverési szöggel.</a:t>
            </a:r>
          </a:p>
          <a:p>
            <a:r>
              <a:rPr lang="hu-HU"/>
              <a:t>Az SE és SPE sugarak közötti útkülönbség:</a:t>
            </a:r>
          </a:p>
          <a:p>
            <a:endParaRPr lang="hu-HU"/>
          </a:p>
          <a:p>
            <a:r>
              <a:rPr lang="hu-HU"/>
              <a:t>Azon pontok mértani helye, amelyekre nézve a </a:t>
            </a:r>
            <a:r>
              <a:rPr lang="hu-HU">
                <a:sym typeface="Symbol" pitchFamily="18" charset="2"/>
              </a:rPr>
              <a:t>r útkülönbség állandó:</a:t>
            </a:r>
          </a:p>
          <a:p>
            <a:endParaRPr lang="hu-HU">
              <a:sym typeface="Symbol" pitchFamily="18" charset="2"/>
            </a:endParaRPr>
          </a:p>
          <a:p>
            <a:endParaRPr lang="hu-HU">
              <a:sym typeface="Symbol" pitchFamily="18" charset="2"/>
            </a:endParaRPr>
          </a:p>
          <a:p>
            <a:r>
              <a:rPr lang="hu-HU">
                <a:sym typeface="Symbol" pitchFamily="18" charset="2"/>
              </a:rPr>
              <a:t>Ez nem egyéb, mint egy ellipszis egyenlete.</a:t>
            </a:r>
            <a:endParaRPr lang="hu-HU"/>
          </a:p>
          <a:p>
            <a:endParaRPr lang="hu-HU"/>
          </a:p>
        </p:txBody>
      </p:sp>
      <p:graphicFrame>
        <p:nvGraphicFramePr>
          <p:cNvPr id="144388" name="Object 4"/>
          <p:cNvGraphicFramePr>
            <a:graphicFrameLocks noChangeAspect="1"/>
          </p:cNvGraphicFramePr>
          <p:nvPr/>
        </p:nvGraphicFramePr>
        <p:xfrm>
          <a:off x="2020888" y="6453188"/>
          <a:ext cx="2466975" cy="303212"/>
        </p:xfrm>
        <a:graphic>
          <a:graphicData uri="http://schemas.openxmlformats.org/presentationml/2006/ole">
            <p:oleObj spid="_x0000_s144388" name="Egyenlet" r:id="rId4" imgW="2273040" imgH="279360" progId="Equation.3">
              <p:embed/>
            </p:oleObj>
          </a:graphicData>
        </a:graphic>
      </p:graphicFrame>
      <p:graphicFrame>
        <p:nvGraphicFramePr>
          <p:cNvPr id="144389" name="Object 5"/>
          <p:cNvGraphicFramePr>
            <a:graphicFrameLocks noChangeAspect="1"/>
          </p:cNvGraphicFramePr>
          <p:nvPr/>
        </p:nvGraphicFramePr>
        <p:xfrm>
          <a:off x="1985963" y="7115175"/>
          <a:ext cx="3141662" cy="303213"/>
        </p:xfrm>
        <a:graphic>
          <a:graphicData uri="http://schemas.openxmlformats.org/presentationml/2006/ole">
            <p:oleObj spid="_x0000_s144389" name="Egyenlet" r:id="rId5" imgW="2895480" imgH="279360" progId="Equation.3">
              <p:embed/>
            </p:oleObj>
          </a:graphicData>
        </a:graphic>
      </p:graphicFrame>
      <p:graphicFrame>
        <p:nvGraphicFramePr>
          <p:cNvPr id="144390" name="Object 6"/>
          <p:cNvGraphicFramePr>
            <a:graphicFrameLocks noChangeAspect="1"/>
          </p:cNvGraphicFramePr>
          <p:nvPr/>
        </p:nvGraphicFramePr>
        <p:xfrm>
          <a:off x="2414588" y="7942263"/>
          <a:ext cx="2051050" cy="674687"/>
        </p:xfrm>
        <a:graphic>
          <a:graphicData uri="http://schemas.openxmlformats.org/presentationml/2006/ole">
            <p:oleObj spid="_x0000_s144390" name="Egyenlet" r:id="rId6" imgW="1892160" imgH="62208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Annak eldövntésére, hogy az útvonal optikai-e , vagy sem, nem kell a FRESNEL ellipszoidot a terepmetszetbe berajzolni, hanem elegendő a legkritikusabb pontra , vagy pontokra ellenőrizni a H takarási távolságot.</a:t>
            </a:r>
          </a:p>
          <a:p>
            <a:r>
              <a:rPr lang="hu-HU"/>
              <a:t>Az Útvonal optikai, ha:</a:t>
            </a:r>
          </a:p>
        </p:txBody>
      </p:sp>
      <p:graphicFrame>
        <p:nvGraphicFramePr>
          <p:cNvPr id="157701" name="Object 5"/>
          <p:cNvGraphicFramePr>
            <a:graphicFrameLocks noChangeAspect="1"/>
          </p:cNvGraphicFramePr>
          <p:nvPr/>
        </p:nvGraphicFramePr>
        <p:xfrm>
          <a:off x="2770188" y="5708650"/>
          <a:ext cx="919162" cy="466725"/>
        </p:xfrm>
        <a:graphic>
          <a:graphicData uri="http://schemas.openxmlformats.org/presentationml/2006/ole">
            <p:oleObj spid="_x0000_s157701" name="Egyenlet" r:id="rId4" imgW="850680" imgH="43164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Annak eldövntésére, hogy az útvonal optikai-e , vagy sem, nem kell a FRESNEL ellipszoidot a terepmetszetbe berajzolni, hanem elegendő a legkritikusabb pontra , vagy pontokra ellenőrizni a H takarási távolságot.</a:t>
            </a:r>
          </a:p>
          <a:p>
            <a:r>
              <a:rPr lang="hu-HU"/>
              <a:t>Az Útvonal optikai, ha:</a:t>
            </a:r>
          </a:p>
        </p:txBody>
      </p:sp>
      <p:graphicFrame>
        <p:nvGraphicFramePr>
          <p:cNvPr id="159749" name="Object 5"/>
          <p:cNvGraphicFramePr>
            <a:graphicFrameLocks noChangeAspect="1"/>
          </p:cNvGraphicFramePr>
          <p:nvPr/>
        </p:nvGraphicFramePr>
        <p:xfrm>
          <a:off x="2770188" y="5708650"/>
          <a:ext cx="919162" cy="466725"/>
        </p:xfrm>
        <a:graphic>
          <a:graphicData uri="http://schemas.openxmlformats.org/presentationml/2006/ole">
            <p:oleObj spid="_x0000_s159749" name="Egyenlet" r:id="rId4" imgW="850680" imgH="43164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Annak eldövntésére, hogy az útvonal optikai-e , vagy sem, nem kell a FRESNEL ellipszoidot a terepmetszetbe berajzolni, hanem elegendő a legkritikusabb pontra , vagy pontokra ellenőrizni a H takarási távolságot.</a:t>
            </a:r>
          </a:p>
          <a:p>
            <a:r>
              <a:rPr lang="hu-HU"/>
              <a:t>Az Útvonal optikai, ha:</a:t>
            </a:r>
          </a:p>
        </p:txBody>
      </p:sp>
      <p:graphicFrame>
        <p:nvGraphicFramePr>
          <p:cNvPr id="161797" name="Object 5"/>
          <p:cNvGraphicFramePr>
            <a:graphicFrameLocks noChangeAspect="1"/>
          </p:cNvGraphicFramePr>
          <p:nvPr/>
        </p:nvGraphicFramePr>
        <p:xfrm>
          <a:off x="2770188" y="5708650"/>
          <a:ext cx="919162" cy="466725"/>
        </p:xfrm>
        <a:graphic>
          <a:graphicData uri="http://schemas.openxmlformats.org/presentationml/2006/ole">
            <p:oleObj spid="_x0000_s161797" name="Egyenlet" r:id="rId4" imgW="850680" imgH="43164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Annak eldövntésére, hogy az útvonal optikai-e , vagy sem, nem kell a FRESNEL ellipszoidot a terepmetszetbe berajzolni, hanem elegendő a legkritikusabb pontra , vagy pontokra ellenőrizni a H takarási távolságot.</a:t>
            </a:r>
          </a:p>
          <a:p>
            <a:r>
              <a:rPr lang="hu-HU"/>
              <a:t>Az Útvonal optikai, ha:</a:t>
            </a:r>
          </a:p>
        </p:txBody>
      </p:sp>
      <p:graphicFrame>
        <p:nvGraphicFramePr>
          <p:cNvPr id="293890" name="Object 2"/>
          <p:cNvGraphicFramePr>
            <a:graphicFrameLocks noChangeAspect="1"/>
          </p:cNvGraphicFramePr>
          <p:nvPr/>
        </p:nvGraphicFramePr>
        <p:xfrm>
          <a:off x="2770188" y="5708650"/>
          <a:ext cx="919162" cy="466725"/>
        </p:xfrm>
        <a:graphic>
          <a:graphicData uri="http://schemas.openxmlformats.org/presentationml/2006/ole">
            <p:oleObj spid="_x0000_s293890" name="Egyenlet" r:id="rId4" imgW="850680" imgH="43164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4075" y="744538"/>
            <a:ext cx="4946650" cy="3709987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Annak eldövntésére, hogy az útvonal optikai-e , vagy sem, nem kell a FRESNEL ellipszoidot a terepmetszetbe berajzolni, hanem elegendő a legkritikusabb pontra , vagy pontokra ellenőrizni a H takarási távolságot.</a:t>
            </a:r>
          </a:p>
          <a:p>
            <a:r>
              <a:rPr lang="hu-HU"/>
              <a:t>Az Útvonal optikai, ha:</a:t>
            </a:r>
          </a:p>
        </p:txBody>
      </p:sp>
      <p:graphicFrame>
        <p:nvGraphicFramePr>
          <p:cNvPr id="292866" name="Object 2"/>
          <p:cNvGraphicFramePr>
            <a:graphicFrameLocks noChangeAspect="1"/>
          </p:cNvGraphicFramePr>
          <p:nvPr/>
        </p:nvGraphicFramePr>
        <p:xfrm>
          <a:off x="2770188" y="5708650"/>
          <a:ext cx="919162" cy="466725"/>
        </p:xfrm>
        <a:graphic>
          <a:graphicData uri="http://schemas.openxmlformats.org/presentationml/2006/ole">
            <p:oleObj spid="_x0000_s292866" name="Egyenlet" r:id="rId4" imgW="850680" imgH="431640" progId="Equation.3">
              <p:embed/>
            </p:oleObj>
          </a:graphicData>
        </a:graphic>
      </p:graphicFrame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reflexiós tényezőt ábrázoló görbékből kiderül, hogy a visszavert hullám fáziskésése függőleges polarizáció esetén  mindig kisebb 180 foknál és annál jobban megközelíti a 180 fokot, minél rövidebb a hullámhossz, vagy minél rosszabb a talaj vezetőképessége. </a:t>
            </a:r>
          </a:p>
          <a:p>
            <a:r>
              <a:rPr lang="hu-HU"/>
              <a:t>Ezzel szemben a horizontális polarizációnál a fázieltolás mindig nagyobb 180 foknál. Erre azt szokták mondani, hogy horizontális polarizációnál a reflektált hullám fázisa siet a beeső hullám fázisához képest.</a:t>
            </a:r>
          </a:p>
          <a:p>
            <a:r>
              <a:rPr lang="hu-HU"/>
              <a:t>Vertikális polarizációesetén a visszavert hullám végtelen jó vezető talaj esetén a beeső hullámmal fázisban van, rossz vezetőképességű talajnál pedig a visszavert hullám fázisban késik a beesőtől.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Mélyfading</a:t>
            </a:r>
          </a:p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421FEF-A932-494E-95F7-927C762015C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D306C7-5521-402F-BC48-4D15807FF990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51638" y="188913"/>
            <a:ext cx="2141537" cy="590391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75388" cy="590391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CB9EB2-E258-495F-8B56-9A0C754E867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5365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323850" y="981075"/>
            <a:ext cx="4208463" cy="51117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175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7812088" y="6381750"/>
            <a:ext cx="1331912" cy="287338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>
          <a:xfrm>
            <a:off x="4427538" y="6381750"/>
            <a:ext cx="504825" cy="287338"/>
          </a:xfrm>
        </p:spPr>
        <p:txBody>
          <a:bodyPr/>
          <a:lstStyle>
            <a:lvl1pPr>
              <a:defRPr/>
            </a:lvl1pPr>
          </a:lstStyle>
          <a:p>
            <a:fld id="{CB80CB3A-0571-4132-8FCC-EEDFEB5E6F4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F09DE1-7FE5-4ADB-BBE3-CFAB8F115CE5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CACA0C-5891-46DF-93B9-CCF782A493BB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4208463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84713" y="981075"/>
            <a:ext cx="4208462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2A7201-9CB3-4DFF-8328-6F140F387462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8B8E6A-4217-4C39-A3A3-E6AA3144FB6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F693DF-00DF-498F-AC57-31D0A19C512C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C325D29-9402-42F8-AFBE-065A79030B37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4843B3-7F27-4FA7-ABA7-C0B56F59B3F8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0A52E87-4028-44EA-87FC-C1059B180991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tint val="30196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6350" y="6381750"/>
            <a:ext cx="9137650" cy="292100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80000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80000"/>
                  <a:invGamma/>
                </a:srgbClr>
              </a:gs>
            </a:gsLst>
            <a:lin ang="2700000" scaled="1"/>
          </a:gradFill>
          <a:ln w="12700">
            <a:solidFill>
              <a:schemeClr val="bg1"/>
            </a:solidFill>
            <a:miter lim="800000"/>
            <a:headEnd/>
            <a:tailEnd/>
          </a:ln>
          <a:effectLst>
            <a:outerShdw dist="53882" dir="189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64195" name="Group 3"/>
          <p:cNvGrpSpPr>
            <a:grpSpLocks/>
          </p:cNvGrpSpPr>
          <p:nvPr/>
        </p:nvGrpSpPr>
        <p:grpSpPr bwMode="auto">
          <a:xfrm>
            <a:off x="0" y="6308725"/>
            <a:ext cx="9144000" cy="388938"/>
            <a:chOff x="144" y="3849"/>
            <a:chExt cx="5569" cy="335"/>
          </a:xfrm>
        </p:grpSpPr>
        <p:sp>
          <p:nvSpPr>
            <p:cNvPr id="264196" name="Freeform 4"/>
            <p:cNvSpPr>
              <a:spLocks/>
            </p:cNvSpPr>
            <p:nvPr/>
          </p:nvSpPr>
          <p:spPr bwMode="auto">
            <a:xfrm>
              <a:off x="144" y="3849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197" name="Freeform 5"/>
            <p:cNvSpPr>
              <a:spLocks/>
            </p:cNvSpPr>
            <p:nvPr/>
          </p:nvSpPr>
          <p:spPr bwMode="auto">
            <a:xfrm>
              <a:off x="144" y="3963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198" name="Freeform 6"/>
            <p:cNvSpPr>
              <a:spLocks/>
            </p:cNvSpPr>
            <p:nvPr/>
          </p:nvSpPr>
          <p:spPr bwMode="auto">
            <a:xfrm>
              <a:off x="144" y="4077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199" name="Freeform 7"/>
            <p:cNvSpPr>
              <a:spLocks/>
            </p:cNvSpPr>
            <p:nvPr/>
          </p:nvSpPr>
          <p:spPr bwMode="auto">
            <a:xfrm>
              <a:off x="144" y="3856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6767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00" name="Freeform 8"/>
            <p:cNvSpPr>
              <a:spLocks/>
            </p:cNvSpPr>
            <p:nvPr/>
          </p:nvSpPr>
          <p:spPr bwMode="auto">
            <a:xfrm>
              <a:off x="144" y="3970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4747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01" name="Freeform 9"/>
            <p:cNvSpPr>
              <a:spLocks/>
            </p:cNvSpPr>
            <p:nvPr/>
          </p:nvSpPr>
          <p:spPr bwMode="auto">
            <a:xfrm>
              <a:off x="144" y="4084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4202" name="Group 10"/>
          <p:cNvGrpSpPr>
            <a:grpSpLocks/>
          </p:cNvGrpSpPr>
          <p:nvPr/>
        </p:nvGrpSpPr>
        <p:grpSpPr bwMode="auto">
          <a:xfrm>
            <a:off x="0" y="6200775"/>
            <a:ext cx="1441450" cy="657225"/>
            <a:chOff x="5122" y="3745"/>
            <a:chExt cx="443" cy="525"/>
          </a:xfrm>
        </p:grpSpPr>
        <p:sp>
          <p:nvSpPr>
            <p:cNvPr id="264203" name="Rectangle 11"/>
            <p:cNvSpPr>
              <a:spLocks noChangeArrowheads="1"/>
            </p:cNvSpPr>
            <p:nvPr/>
          </p:nvSpPr>
          <p:spPr bwMode="auto">
            <a:xfrm>
              <a:off x="5148" y="3745"/>
              <a:ext cx="392" cy="51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80000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ADADA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4204" name="Rectangle 12"/>
            <p:cNvSpPr>
              <a:spLocks noChangeArrowheads="1"/>
            </p:cNvSpPr>
            <p:nvPr/>
          </p:nvSpPr>
          <p:spPr bwMode="auto">
            <a:xfrm>
              <a:off x="5122" y="3784"/>
              <a:ext cx="443" cy="4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hu-HU" sz="1000" b="1">
                  <a:solidFill>
                    <a:srgbClr val="000000"/>
                  </a:solidFill>
                  <a:latin typeface="Book Antiqua" pitchFamily="18" charset="0"/>
                </a:rPr>
                <a:t>Honfy József</a:t>
              </a:r>
            </a:p>
            <a:p>
              <a:pPr algn="ctr" latinLnBrk="1"/>
              <a:r>
                <a:rPr lang="hu-HU" sz="800" b="1">
                  <a:solidFill>
                    <a:srgbClr val="000000"/>
                  </a:solidFill>
                  <a:latin typeface="Book Antiqua" pitchFamily="18" charset="0"/>
                </a:rPr>
                <a:t>egyetemi adjunktus</a:t>
              </a:r>
            </a:p>
            <a:p>
              <a:pPr algn="ctr" latinLnBrk="1"/>
              <a:r>
                <a:rPr lang="hu-HU" sz="800" b="1">
                  <a:solidFill>
                    <a:srgbClr val="000000"/>
                  </a:solidFill>
                  <a:latin typeface="Book Antiqua" pitchFamily="18" charset="0"/>
                </a:rPr>
                <a:t>SZÉCHENYI I. EGYETEM</a:t>
              </a:r>
            </a:p>
            <a:p>
              <a:pPr algn="ctr" latinLnBrk="1"/>
              <a:r>
                <a:rPr lang="hu-HU" sz="800" b="1">
                  <a:solidFill>
                    <a:srgbClr val="000000"/>
                  </a:solidFill>
                  <a:latin typeface="Book Antiqua" pitchFamily="18" charset="0"/>
                </a:rPr>
                <a:t>Távközlési Tanszék</a:t>
              </a:r>
            </a:p>
          </p:txBody>
        </p:sp>
      </p:grpSp>
      <p:sp>
        <p:nvSpPr>
          <p:cNvPr id="264205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188913"/>
            <a:ext cx="7772400" cy="536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6420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81075"/>
            <a:ext cx="8569325" cy="511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64207" name="Rectangle 15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64208" name="Rectangle 16"/>
          <p:cNvSpPr>
            <a:spLocks noChangeArrowheads="1"/>
          </p:cNvSpPr>
          <p:nvPr/>
        </p:nvSpPr>
        <p:spPr bwMode="auto">
          <a:xfrm>
            <a:off x="4724400" y="3200400"/>
            <a:ext cx="114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642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2088" y="6381750"/>
            <a:ext cx="1331912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 Narrow" pitchFamily="34" charset="0"/>
              </a:defRPr>
            </a:lvl1pPr>
          </a:lstStyle>
          <a:p>
            <a:endParaRPr lang="hu-HU"/>
          </a:p>
        </p:txBody>
      </p:sp>
      <p:sp>
        <p:nvSpPr>
          <p:cNvPr id="26421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427538" y="6381750"/>
            <a:ext cx="5048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 Narrow" pitchFamily="34" charset="0"/>
              </a:defRPr>
            </a:lvl1pPr>
          </a:lstStyle>
          <a:p>
            <a:fld id="{3E7C7C06-734F-43DF-B065-7E053591D5DA}" type="slidenum">
              <a:rPr lang="hu-HU"/>
              <a:pPr/>
              <a:t>‹#›</a:t>
            </a:fld>
            <a:endParaRPr lang="hu-HU"/>
          </a:p>
        </p:txBody>
      </p:sp>
      <p:grpSp>
        <p:nvGrpSpPr>
          <p:cNvPr id="264211" name="Group 19"/>
          <p:cNvGrpSpPr>
            <a:grpSpLocks/>
          </p:cNvGrpSpPr>
          <p:nvPr/>
        </p:nvGrpSpPr>
        <p:grpSpPr bwMode="auto">
          <a:xfrm>
            <a:off x="0" y="6469063"/>
            <a:ext cx="9144000" cy="388937"/>
            <a:chOff x="144" y="3849"/>
            <a:chExt cx="5569" cy="335"/>
          </a:xfrm>
        </p:grpSpPr>
        <p:sp>
          <p:nvSpPr>
            <p:cNvPr id="264212" name="Freeform 20"/>
            <p:cNvSpPr>
              <a:spLocks/>
            </p:cNvSpPr>
            <p:nvPr/>
          </p:nvSpPr>
          <p:spPr bwMode="auto">
            <a:xfrm>
              <a:off x="144" y="3849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13" name="Freeform 21"/>
            <p:cNvSpPr>
              <a:spLocks/>
            </p:cNvSpPr>
            <p:nvPr/>
          </p:nvSpPr>
          <p:spPr bwMode="auto">
            <a:xfrm>
              <a:off x="144" y="3963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14" name="Freeform 22"/>
            <p:cNvSpPr>
              <a:spLocks/>
            </p:cNvSpPr>
            <p:nvPr/>
          </p:nvSpPr>
          <p:spPr bwMode="auto">
            <a:xfrm>
              <a:off x="144" y="4077"/>
              <a:ext cx="5569" cy="100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0" y="0"/>
                </a:cxn>
                <a:cxn ang="0">
                  <a:pos x="5568" y="0"/>
                </a:cxn>
              </a:cxnLst>
              <a:rect l="0" t="0" r="r" b="b"/>
              <a:pathLst>
                <a:path w="5569" h="100">
                  <a:moveTo>
                    <a:pt x="0" y="99"/>
                  </a:moveTo>
                  <a:lnTo>
                    <a:pt x="0" y="0"/>
                  </a:lnTo>
                  <a:lnTo>
                    <a:pt x="5568" y="0"/>
                  </a:lnTo>
                </a:path>
              </a:pathLst>
            </a:custGeom>
            <a:noFill/>
            <a:ln w="12700" cap="rnd" cmpd="sng">
              <a:solidFill>
                <a:srgbClr val="E8E8E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15" name="Freeform 23"/>
            <p:cNvSpPr>
              <a:spLocks/>
            </p:cNvSpPr>
            <p:nvPr/>
          </p:nvSpPr>
          <p:spPr bwMode="auto">
            <a:xfrm>
              <a:off x="144" y="3856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67676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16" name="Freeform 24"/>
            <p:cNvSpPr>
              <a:spLocks/>
            </p:cNvSpPr>
            <p:nvPr/>
          </p:nvSpPr>
          <p:spPr bwMode="auto">
            <a:xfrm>
              <a:off x="144" y="3970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47474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64217" name="Freeform 25"/>
            <p:cNvSpPr>
              <a:spLocks/>
            </p:cNvSpPr>
            <p:nvPr/>
          </p:nvSpPr>
          <p:spPr bwMode="auto">
            <a:xfrm>
              <a:off x="144" y="4084"/>
              <a:ext cx="5569" cy="100"/>
            </a:xfrm>
            <a:custGeom>
              <a:avLst/>
              <a:gdLst/>
              <a:ahLst/>
              <a:cxnLst>
                <a:cxn ang="0">
                  <a:pos x="5568" y="0"/>
                </a:cxn>
                <a:cxn ang="0">
                  <a:pos x="5568" y="99"/>
                </a:cxn>
                <a:cxn ang="0">
                  <a:pos x="0" y="99"/>
                </a:cxn>
              </a:cxnLst>
              <a:rect l="0" t="0" r="r" b="b"/>
              <a:pathLst>
                <a:path w="5569" h="100">
                  <a:moveTo>
                    <a:pt x="5568" y="0"/>
                  </a:moveTo>
                  <a:lnTo>
                    <a:pt x="5568" y="99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3333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64218" name="Group 26"/>
          <p:cNvGrpSpPr>
            <a:grpSpLocks/>
          </p:cNvGrpSpPr>
          <p:nvPr/>
        </p:nvGrpSpPr>
        <p:grpSpPr bwMode="auto">
          <a:xfrm>
            <a:off x="0" y="6200775"/>
            <a:ext cx="1441450" cy="647700"/>
            <a:chOff x="5122" y="3745"/>
            <a:chExt cx="443" cy="517"/>
          </a:xfrm>
        </p:grpSpPr>
        <p:sp>
          <p:nvSpPr>
            <p:cNvPr id="264219" name="Rectangle 27"/>
            <p:cNvSpPr>
              <a:spLocks noChangeArrowheads="1"/>
            </p:cNvSpPr>
            <p:nvPr/>
          </p:nvSpPr>
          <p:spPr bwMode="auto">
            <a:xfrm>
              <a:off x="5148" y="3745"/>
              <a:ext cx="392" cy="517"/>
            </a:xfrm>
            <a:prstGeom prst="rect">
              <a:avLst/>
            </a:prstGeom>
            <a:gradFill rotWithShape="0">
              <a:gsLst>
                <a:gs pos="0">
                  <a:srgbClr val="FFFFFF">
                    <a:gamma/>
                    <a:shade val="80000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DADADA"/>
              </a:solidFill>
              <a:miter lim="800000"/>
              <a:headEnd/>
              <a:tailEnd/>
            </a:ln>
            <a:effectLst>
              <a:outerShdw dist="35921" dir="189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64220" name="Rectangle 28"/>
            <p:cNvSpPr>
              <a:spLocks noChangeArrowheads="1"/>
            </p:cNvSpPr>
            <p:nvPr/>
          </p:nvSpPr>
          <p:spPr bwMode="auto">
            <a:xfrm>
              <a:off x="5122" y="3784"/>
              <a:ext cx="443" cy="4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/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Honfy József</a:t>
              </a:r>
            </a:p>
            <a:p>
              <a:pPr algn="ctr" latinLnBrk="1"/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egyetemi adjunktus</a:t>
              </a:r>
            </a:p>
            <a:p>
              <a:pPr algn="ctr" latinLnBrk="1"/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SZÉCHENYI I. EGYETEM</a:t>
              </a:r>
            </a:p>
            <a:p>
              <a:pPr algn="ctr" latinLnBrk="1"/>
              <a:r>
                <a:rPr lang="hu-HU" sz="800" b="1">
                  <a:solidFill>
                    <a:srgbClr val="000000"/>
                  </a:solidFill>
                  <a:latin typeface="Arial Narrow" pitchFamily="34" charset="0"/>
                </a:rPr>
                <a:t>Távközlési Tanszék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EF5A0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l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Ø"/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ingdings" pitchFamily="2" charset="2"/>
        <a:buChar char="v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40000"/>
        <a:buFont typeface="Wingdings" pitchFamily="2" charset="2"/>
        <a:buChar char="q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Microsoft_Office_Word_97-2003_dokumentum7.doc"/><Relationship Id="rId4" Type="http://schemas.openxmlformats.org/officeDocument/2006/relationships/audio" Target="../media/audio1.wav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8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Microsoft_Office_Word_97-2003_dokumentum9.doc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10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11.doc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2.png"/><Relationship Id="rId4" Type="http://schemas.openxmlformats.org/officeDocument/2006/relationships/oleObject" Target="../embeddings/Microsoft_Office_Word_97-2003_dokumentum12.doc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Microsoft_Office_Word_97-2003_dokumentum13.doc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1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Microsoft_Office_Word_97-2003_dokumentum16.doc"/><Relationship Id="rId4" Type="http://schemas.openxmlformats.org/officeDocument/2006/relationships/oleObject" Target="../embeddings/Microsoft_Office_Word_97-2003_dokumentum15.doc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Microsoft_Office_Word_97-2003_dokumentum18.doc"/><Relationship Id="rId5" Type="http://schemas.openxmlformats.org/officeDocument/2006/relationships/oleObject" Target="../embeddings/Microsoft_Office_Word_97-2003_dokumentum17.doc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Microsoft_Office_Word_97-2003_dokumentum19.doc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3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39.bin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audio" Target="../media/audio1.wav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oleObject" Target="../embeddings/oleObject5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52.bin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7.vml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oleObject" Target="../embeddings/oleObject5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65.bin"/><Relationship Id="rId5" Type="http://schemas.openxmlformats.org/officeDocument/2006/relationships/oleObject" Target="../embeddings/oleObject64.bin"/><Relationship Id="rId4" Type="http://schemas.openxmlformats.org/officeDocument/2006/relationships/oleObject" Target="../embeddings/oleObject6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70.bin"/><Relationship Id="rId5" Type="http://schemas.openxmlformats.org/officeDocument/2006/relationships/oleObject" Target="../embeddings/oleObject69.bin"/><Relationship Id="rId4" Type="http://schemas.openxmlformats.org/officeDocument/2006/relationships/oleObject" Target="../embeddings/oleObject68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7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72.bin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76.bin"/><Relationship Id="rId5" Type="http://schemas.openxmlformats.org/officeDocument/2006/relationships/oleObject" Target="../embeddings/oleObject75.bin"/><Relationship Id="rId4" Type="http://schemas.openxmlformats.org/officeDocument/2006/relationships/oleObject" Target="../embeddings/oleObject74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4" Type="http://schemas.openxmlformats.org/officeDocument/2006/relationships/oleObject" Target="../embeddings/Microsoft_Office_Word_97-2003_dokumentum20.doc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4.vml"/><Relationship Id="rId5" Type="http://schemas.openxmlformats.org/officeDocument/2006/relationships/oleObject" Target="../embeddings/oleObject81.bin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8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7.vml"/><Relationship Id="rId5" Type="http://schemas.openxmlformats.org/officeDocument/2006/relationships/oleObject" Target="../embeddings/oleObject89.bin"/><Relationship Id="rId4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8.vml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9.vml"/><Relationship Id="rId5" Type="http://schemas.openxmlformats.org/officeDocument/2006/relationships/oleObject" Target="../embeddings/oleObject91.bin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oleObject" Target="../embeddings/oleObject93.bin"/><Relationship Id="rId4" Type="http://schemas.openxmlformats.org/officeDocument/2006/relationships/oleObject" Target="../embeddings/oleObject9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Microsoft_Office_Word_97-2003_dokumentum2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96.bin"/><Relationship Id="rId5" Type="http://schemas.openxmlformats.org/officeDocument/2006/relationships/oleObject" Target="../embeddings/oleObject95.bin"/><Relationship Id="rId4" Type="http://schemas.openxmlformats.org/officeDocument/2006/relationships/oleObject" Target="../embeddings/oleObject94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Microsoft_Office_Word_97-2003_dokumentum22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05.bin"/><Relationship Id="rId5" Type="http://schemas.openxmlformats.org/officeDocument/2006/relationships/oleObject" Target="../embeddings/oleObject104.bin"/><Relationship Id="rId4" Type="http://schemas.openxmlformats.org/officeDocument/2006/relationships/oleObject" Target="../embeddings/oleObject103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Microsoft_Office_Word_97-2003_dokumentum23.doc"/><Relationship Id="rId5" Type="http://schemas.openxmlformats.org/officeDocument/2006/relationships/oleObject" Target="../embeddings/oleObject112.bin"/><Relationship Id="rId4" Type="http://schemas.openxmlformats.org/officeDocument/2006/relationships/oleObject" Target="../embeddings/oleObject11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52.png"/><Relationship Id="rId4" Type="http://schemas.openxmlformats.org/officeDocument/2006/relationships/oleObject" Target="../embeddings/oleObject113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7.vml"/><Relationship Id="rId5" Type="http://schemas.openxmlformats.org/officeDocument/2006/relationships/oleObject" Target="../embeddings/oleObject114.bin"/><Relationship Id="rId4" Type="http://schemas.openxmlformats.org/officeDocument/2006/relationships/audio" Target="../media/audio2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4" Type="http://schemas.openxmlformats.org/officeDocument/2006/relationships/oleObject" Target="../embeddings/oleObject115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118.bin"/><Relationship Id="rId5" Type="http://schemas.openxmlformats.org/officeDocument/2006/relationships/oleObject" Target="../embeddings/oleObject117.bin"/><Relationship Id="rId4" Type="http://schemas.openxmlformats.org/officeDocument/2006/relationships/oleObject" Target="../embeddings/oleObject116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121.bin"/><Relationship Id="rId5" Type="http://schemas.openxmlformats.org/officeDocument/2006/relationships/oleObject" Target="../embeddings/oleObject120.bin"/><Relationship Id="rId4" Type="http://schemas.openxmlformats.org/officeDocument/2006/relationships/oleObject" Target="../embeddings/oleObject119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9.bin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12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127.bin"/><Relationship Id="rId5" Type="http://schemas.openxmlformats.org/officeDocument/2006/relationships/oleObject" Target="../embeddings/oleObject126.bin"/><Relationship Id="rId4" Type="http://schemas.openxmlformats.org/officeDocument/2006/relationships/oleObject" Target="../embeddings/oleObject125.bin"/><Relationship Id="rId9" Type="http://schemas.openxmlformats.org/officeDocument/2006/relationships/oleObject" Target="../embeddings/oleObject13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Word_97-2003_dokumentum1.doc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Microsoft_Office_Word_97-2003_dokumentum4.doc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Microsoft_Office_Word_97-2003_dokumentum3.doc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Microsoft_Office_Word_97-2003_dokumentum2.doc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Relationship Id="rId5" Type="http://schemas.openxmlformats.org/officeDocument/2006/relationships/oleObject" Target="../embeddings/oleObject138.bin"/><Relationship Id="rId4" Type="http://schemas.openxmlformats.org/officeDocument/2006/relationships/oleObject" Target="../embeddings/oleObject13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42.bin"/><Relationship Id="rId5" Type="http://schemas.openxmlformats.org/officeDocument/2006/relationships/oleObject" Target="../embeddings/oleObject141.bin"/><Relationship Id="rId4" Type="http://schemas.openxmlformats.org/officeDocument/2006/relationships/oleObject" Target="../embeddings/oleObject140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oleObject" Target="../embeddings/oleObject143.bin"/><Relationship Id="rId7" Type="http://schemas.openxmlformats.org/officeDocument/2006/relationships/oleObject" Target="../embeddings/oleObject14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146.bin"/><Relationship Id="rId5" Type="http://schemas.openxmlformats.org/officeDocument/2006/relationships/oleObject" Target="../embeddings/oleObject145.bin"/><Relationship Id="rId4" Type="http://schemas.openxmlformats.org/officeDocument/2006/relationships/oleObject" Target="../embeddings/oleObject144.bin"/><Relationship Id="rId9" Type="http://schemas.openxmlformats.org/officeDocument/2006/relationships/oleObject" Target="../embeddings/oleObject148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-2003_dokumentum24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Word_97-2003_dokumentum5.doc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Relationship Id="rId4" Type="http://schemas.openxmlformats.org/officeDocument/2006/relationships/oleObject" Target="../embeddings/oleObject15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ublic\Pictures\20120629007.mp4" TargetMode="Externa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3.vml"/><Relationship Id="rId4" Type="http://schemas.openxmlformats.org/officeDocument/2006/relationships/oleObject" Target="../embeddings/oleObject151.bin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Microsoft_Office_Word_97-2003_dokumentum6.doc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7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15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155.bin"/><Relationship Id="rId5" Type="http://schemas.openxmlformats.org/officeDocument/2006/relationships/oleObject" Target="../embeddings/oleObject154.bin"/><Relationship Id="rId4" Type="http://schemas.openxmlformats.org/officeDocument/2006/relationships/oleObject" Target="../embeddings/oleObject153.bin"/><Relationship Id="rId9" Type="http://schemas.openxmlformats.org/officeDocument/2006/relationships/oleObject" Target="../embeddings/oleObject158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6.v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7.v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6275" y="2428875"/>
            <a:ext cx="7772400" cy="1143000"/>
          </a:xfrm>
          <a:noFill/>
          <a:ln/>
          <a:effectLst>
            <a:outerShdw dist="80322" dir="1106097" algn="ctr" rotWithShape="0">
              <a:schemeClr val="bg2"/>
            </a:outerShdw>
          </a:effectLst>
        </p:spPr>
        <p:txBody>
          <a:bodyPr anchor="ctr"/>
          <a:lstStyle/>
          <a:p>
            <a:r>
              <a:rPr lang="hu-HU" sz="3600">
                <a:solidFill>
                  <a:schemeClr val="tx1"/>
                </a:solidFill>
                <a:latin typeface="Times New Roman" pitchFamily="18" charset="0"/>
              </a:rPr>
              <a:t>ANTENNÁK-HULLÁMTERJEDÉS</a:t>
            </a:r>
            <a:br>
              <a:rPr lang="hu-HU" sz="36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sz="3600">
                <a:solidFill>
                  <a:schemeClr val="tx1"/>
                </a:solidFill>
                <a:latin typeface="Times New Roman" pitchFamily="18" charset="0"/>
              </a:rPr>
              <a:t>I.</a:t>
            </a:r>
            <a:br>
              <a:rPr lang="hu-HU" sz="3600">
                <a:solidFill>
                  <a:schemeClr val="tx1"/>
                </a:solidFill>
                <a:latin typeface="Times New Roman" pitchFamily="18" charset="0"/>
              </a:rPr>
            </a:br>
            <a:r>
              <a:rPr lang="hu-HU" sz="1200">
                <a:solidFill>
                  <a:schemeClr val="tx2"/>
                </a:solidFill>
              </a:rPr>
              <a:t/>
            </a:r>
            <a:br>
              <a:rPr lang="hu-HU" sz="1200">
                <a:solidFill>
                  <a:schemeClr val="tx2"/>
                </a:solidFill>
              </a:rPr>
            </a:br>
            <a:endParaRPr lang="hu-HU" sz="120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400800" cy="1219200"/>
          </a:xfrm>
          <a:noFill/>
          <a:ln/>
          <a:effectLst>
            <a:outerShdw dist="56796" dir="1593903" algn="ctr" rotWithShape="0">
              <a:schemeClr val="bg2"/>
            </a:outerShdw>
          </a:effectLst>
        </p:spPr>
        <p:txBody>
          <a:bodyPr/>
          <a:lstStyle/>
          <a:p>
            <a:pPr marL="342900" indent="-342900"/>
            <a:r>
              <a:rPr lang="hu-HU" dirty="0"/>
              <a:t>HULLÁMTERJEDÉSI KÉRDÉSEK</a:t>
            </a:r>
          </a:p>
          <a:p>
            <a:pPr marL="342900" indent="-342900"/>
            <a:r>
              <a:rPr lang="hu-HU" dirty="0" smtClean="0"/>
              <a:t>2012.</a:t>
            </a:r>
            <a:endParaRPr lang="hu-HU" dirty="0"/>
          </a:p>
          <a:p>
            <a:pPr marL="342900" indent="-342900"/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715250" cy="533400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SÍKHULLÁMOK</a:t>
            </a:r>
          </a:p>
        </p:txBody>
      </p:sp>
      <p:graphicFrame>
        <p:nvGraphicFramePr>
          <p:cNvPr id="305155" name="Object 3"/>
          <p:cNvGraphicFramePr>
            <a:graphicFrameLocks noChangeAspect="1"/>
          </p:cNvGraphicFramePr>
          <p:nvPr/>
        </p:nvGraphicFramePr>
        <p:xfrm>
          <a:off x="622300" y="1019175"/>
          <a:ext cx="7188200" cy="5394325"/>
        </p:xfrm>
        <a:graphic>
          <a:graphicData uri="http://schemas.openxmlformats.org/presentationml/2006/ole">
            <p:oleObj spid="_x0000_s305155" name="Document" r:id="rId5" imgW="5515589" imgH="5415587" progId="Word.Document.8">
              <p:embed/>
            </p:oleObj>
          </a:graphicData>
        </a:graphic>
      </p:graphicFrame>
      <p:sp>
        <p:nvSpPr>
          <p:cNvPr id="305156" name="Rectangle 4"/>
          <p:cNvSpPr>
            <a:spLocks noChangeArrowheads="1"/>
          </p:cNvSpPr>
          <p:nvPr/>
        </p:nvSpPr>
        <p:spPr bwMode="auto">
          <a:xfrm>
            <a:off x="0" y="22098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05157" name="Object 5"/>
          <p:cNvGraphicFramePr>
            <a:graphicFrameLocks noChangeAspect="1"/>
          </p:cNvGraphicFramePr>
          <p:nvPr/>
        </p:nvGraphicFramePr>
        <p:xfrm>
          <a:off x="2643188" y="2095500"/>
          <a:ext cx="6500812" cy="2667000"/>
        </p:xfrm>
        <a:graphic>
          <a:graphicData uri="http://schemas.openxmlformats.org/presentationml/2006/ole">
            <p:oleObj spid="_x0000_s305157" name="Picture" r:id="rId6" imgW="5940552" imgH="2990088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57B49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TÉR DIVERZITI</a:t>
            </a:r>
          </a:p>
        </p:txBody>
      </p:sp>
      <p:pic>
        <p:nvPicPr>
          <p:cNvPr id="319492" name="Picture 4" descr="P408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5" y="725488"/>
            <a:ext cx="7410450" cy="5559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TÉR DIVERZITI</a:t>
            </a:r>
          </a:p>
        </p:txBody>
      </p:sp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711200"/>
            <a:ext cx="4171950" cy="556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TÉR-DIVERZITI NYERESÉG</a:t>
            </a:r>
          </a:p>
        </p:txBody>
      </p:sp>
      <p:pic>
        <p:nvPicPr>
          <p:cNvPr id="229382" name="Picture 6" descr="220ab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2813" y="844550"/>
            <a:ext cx="7402512" cy="5324475"/>
          </a:xfrm>
          <a:noFill/>
          <a:ln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4572000" y="711200"/>
            <a:ext cx="271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800">
              <a:solidFill>
                <a:schemeClr val="bg1"/>
              </a:solidFill>
            </a:endParaRPr>
          </a:p>
        </p:txBody>
      </p:sp>
      <p:graphicFrame>
        <p:nvGraphicFramePr>
          <p:cNvPr id="167940" name="Object 4"/>
          <p:cNvGraphicFramePr>
            <a:graphicFrameLocks noChangeAspect="1"/>
          </p:cNvGraphicFramePr>
          <p:nvPr/>
        </p:nvGraphicFramePr>
        <p:xfrm>
          <a:off x="2673350" y="2008188"/>
          <a:ext cx="4152900" cy="3451225"/>
        </p:xfrm>
        <a:graphic>
          <a:graphicData uri="http://schemas.openxmlformats.org/presentationml/2006/ole">
            <p:oleObj spid="_x0000_s167940" name="Klip" r:id="rId3" imgW="4152600" imgH="3450960" progId="">
              <p:embed/>
            </p:oleObj>
          </a:graphicData>
        </a:graphic>
      </p:graphicFrame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3405188" y="2997200"/>
            <a:ext cx="2136775" cy="4095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>
                <a:solidFill>
                  <a:srgbClr val="FC0128"/>
                </a:solidFill>
                <a:latin typeface="Arial" pitchFamily="34" charset="0"/>
              </a:rPr>
              <a:t>VÉGE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SÍKHULLÁMOK POLARIZÁCIÓJA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914400"/>
            <a:ext cx="7543800" cy="762000"/>
          </a:xfrm>
        </p:spPr>
        <p:txBody>
          <a:bodyPr/>
          <a:lstStyle/>
          <a:p>
            <a:r>
              <a:rPr lang="hu-HU" sz="1600">
                <a:solidFill>
                  <a:srgbClr val="FF0000"/>
                </a:solidFill>
              </a:rPr>
              <a:t>Az em. hullámot polarizáltnak tekintjük, ha a villamos térerősség vektorának rezgési állapota törvényszerűen meghatározott.</a:t>
            </a:r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" y="1752600"/>
            <a:ext cx="3924300" cy="4953000"/>
          </a:xfrm>
        </p:spPr>
        <p:txBody>
          <a:bodyPr/>
          <a:lstStyle/>
          <a:p>
            <a:r>
              <a:rPr lang="hu-HU" sz="1400"/>
              <a:t>Az</a:t>
            </a:r>
            <a:r>
              <a:rPr lang="hu-HU" sz="1400" b="0"/>
              <a:t> E</a:t>
            </a:r>
            <a:r>
              <a:rPr lang="hu-HU" sz="1400"/>
              <a:t> vektor az y-z, a  </a:t>
            </a:r>
            <a:r>
              <a:rPr lang="hu-HU" sz="1400" b="0"/>
              <a:t>H</a:t>
            </a:r>
            <a:r>
              <a:rPr lang="hu-HU" sz="1400"/>
              <a:t> vektor a x-z sikban helyezkedik el. </a:t>
            </a:r>
          </a:p>
          <a:p>
            <a:r>
              <a:rPr lang="hu-HU" sz="1400"/>
              <a:t>A hullámot a haladási iránnyal szembe nézve vizsgáljuk.</a:t>
            </a:r>
          </a:p>
          <a:p>
            <a:r>
              <a:rPr lang="hu-HU" sz="1400"/>
              <a:t>A hullám E vektorának végpontját a haladási irányra merőleges síkra vetítjük.</a:t>
            </a:r>
          </a:p>
          <a:p>
            <a:r>
              <a:rPr lang="hu-HU" sz="1400"/>
              <a:t>A kapott alakzat az E vektor rezgési állapotára jellemző.</a:t>
            </a:r>
          </a:p>
          <a:p>
            <a:r>
              <a:rPr lang="hu-HU" sz="1400"/>
              <a:t>Jelen esetben ez egy függőleges egyenes, ezért a polarizációt lineáris polarizációnak, az egyenes iránya alapján </a:t>
            </a:r>
            <a:r>
              <a:rPr lang="hu-HU" sz="1400" b="0"/>
              <a:t>függőleges polarizációnak</a:t>
            </a:r>
            <a:r>
              <a:rPr lang="hu-HU" sz="1400"/>
              <a:t> nevezzük.</a:t>
            </a:r>
          </a:p>
          <a:p>
            <a:pPr lvl="1"/>
            <a:endParaRPr lang="hu-HU" sz="1200"/>
          </a:p>
        </p:txBody>
      </p:sp>
      <p:pic>
        <p:nvPicPr>
          <p:cNvPr id="307205" name="Picture 5" descr="linp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6400" y="2247900"/>
            <a:ext cx="4267200" cy="3886200"/>
          </a:xfrm>
          <a:prstGeom prst="rect">
            <a:avLst/>
          </a:prstGeom>
          <a:noFill/>
        </p:spPr>
      </p:pic>
      <p:sp>
        <p:nvSpPr>
          <p:cNvPr id="307206" name="Line 6"/>
          <p:cNvSpPr>
            <a:spLocks noChangeShapeType="1"/>
          </p:cNvSpPr>
          <p:nvPr/>
        </p:nvSpPr>
        <p:spPr bwMode="auto">
          <a:xfrm flipH="1">
            <a:off x="5359400" y="2971800"/>
            <a:ext cx="0" cy="2508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307207" name="Picture 7" descr="fid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9475" y="4170363"/>
            <a:ext cx="428625" cy="387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3" grpId="0" build="p" autoUpdateAnimBg="0"/>
      <p:bldP spid="307204" grpId="0" build="p" autoUpdateAnimBg="0"/>
      <p:bldP spid="30720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Oval 2"/>
          <p:cNvSpPr>
            <a:spLocks noChangeArrowheads="1"/>
          </p:cNvSpPr>
          <p:nvPr/>
        </p:nvSpPr>
        <p:spPr bwMode="auto">
          <a:xfrm>
            <a:off x="889000" y="1574800"/>
            <a:ext cx="2743200" cy="44831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7187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Lineáris polarizáció</a:t>
            </a:r>
          </a:p>
        </p:txBody>
      </p:sp>
      <p:sp>
        <p:nvSpPr>
          <p:cNvPr id="308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1066800"/>
            <a:ext cx="7010400" cy="457200"/>
          </a:xfrm>
        </p:spPr>
        <p:txBody>
          <a:bodyPr/>
          <a:lstStyle/>
          <a:p>
            <a:r>
              <a:rPr lang="hu-HU" sz="1600"/>
              <a:t>Legyen most az EM hullám az alábbi egyenlettel leírható:</a:t>
            </a:r>
          </a:p>
        </p:txBody>
      </p:sp>
      <p:sp>
        <p:nvSpPr>
          <p:cNvPr id="30822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576638" y="1516063"/>
            <a:ext cx="4860925" cy="2130425"/>
          </a:xfrm>
        </p:spPr>
        <p:txBody>
          <a:bodyPr/>
          <a:lstStyle/>
          <a:p>
            <a:r>
              <a:rPr lang="hu-HU" sz="1400"/>
              <a:t>Az Ey és az Ez vektorok a haladási irányra merőleges síkban helyezkednek el.</a:t>
            </a:r>
          </a:p>
          <a:p>
            <a:r>
              <a:rPr lang="hu-HU" sz="1400"/>
              <a:t>Merőlegesek egymásra és időfázisban vannak.</a:t>
            </a:r>
          </a:p>
          <a:p>
            <a:r>
              <a:rPr lang="hu-HU" sz="1400"/>
              <a:t> Ebből következik hogy az E vektor iránya állandó a hullámfront előrehaladtával, a hullám </a:t>
            </a:r>
            <a:r>
              <a:rPr lang="hu-HU" sz="1400" b="0"/>
              <a:t>lineárisan polarizált</a:t>
            </a:r>
            <a:r>
              <a:rPr lang="hu-HU" sz="1400"/>
              <a:t>.</a:t>
            </a:r>
          </a:p>
          <a:p>
            <a:pPr lvl="1"/>
            <a:endParaRPr lang="hu-HU" sz="1200"/>
          </a:p>
        </p:txBody>
      </p:sp>
      <p:graphicFrame>
        <p:nvGraphicFramePr>
          <p:cNvPr id="308230" name="Object 6"/>
          <p:cNvGraphicFramePr>
            <a:graphicFrameLocks noChangeAspect="1"/>
          </p:cNvGraphicFramePr>
          <p:nvPr/>
        </p:nvGraphicFramePr>
        <p:xfrm>
          <a:off x="1473200" y="2959100"/>
          <a:ext cx="1600200" cy="2514600"/>
        </p:xfrm>
        <a:graphic>
          <a:graphicData uri="http://schemas.openxmlformats.org/presentationml/2006/ole">
            <p:oleObj spid="_x0000_s308230" name="Egyenlet" r:id="rId3" imgW="1028520" imgH="2133360" progId="Equation.3">
              <p:embed/>
            </p:oleObj>
          </a:graphicData>
        </a:graphic>
      </p:graphicFrame>
      <p:graphicFrame>
        <p:nvGraphicFramePr>
          <p:cNvPr id="308231" name="Object 7"/>
          <p:cNvGraphicFramePr>
            <a:graphicFrameLocks noChangeAspect="1"/>
          </p:cNvGraphicFramePr>
          <p:nvPr/>
        </p:nvGraphicFramePr>
        <p:xfrm>
          <a:off x="3886200" y="4191000"/>
          <a:ext cx="3365500" cy="2184400"/>
        </p:xfrm>
        <a:graphic>
          <a:graphicData uri="http://schemas.openxmlformats.org/presentationml/2006/ole">
            <p:oleObj spid="_x0000_s308231" name="Kép" r:id="rId4" imgW="3365640" imgH="2184480" progId="Word.Picture.8">
              <p:embed/>
            </p:oleObj>
          </a:graphicData>
        </a:graphic>
      </p:graphicFrame>
      <p:sp>
        <p:nvSpPr>
          <p:cNvPr id="308232" name="Rectangle 8"/>
          <p:cNvSpPr>
            <a:spLocks noChangeArrowheads="1"/>
          </p:cNvSpPr>
          <p:nvPr/>
        </p:nvSpPr>
        <p:spPr bwMode="auto">
          <a:xfrm>
            <a:off x="7772400" y="6400800"/>
            <a:ext cx="838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</a:t>
            </a:r>
            <a:r>
              <a:rPr lang="hu-HU" sz="1600" b="1">
                <a:latin typeface="Arial" pitchFamily="34" charset="0"/>
              </a:rPr>
              <a:t> </a:t>
            </a:r>
          </a:p>
        </p:txBody>
      </p:sp>
      <p:sp>
        <p:nvSpPr>
          <p:cNvPr id="308233" name="Line 9"/>
          <p:cNvSpPr>
            <a:spLocks noChangeShapeType="1"/>
          </p:cNvSpPr>
          <p:nvPr/>
        </p:nvSpPr>
        <p:spPr bwMode="auto">
          <a:xfrm flipV="1">
            <a:off x="4724400" y="4800600"/>
            <a:ext cx="1676400" cy="914400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1685925" y="2017713"/>
            <a:ext cx="993775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400"/>
              <a:t>Szinuszos</a:t>
            </a:r>
          </a:p>
          <a:p>
            <a:r>
              <a:rPr lang="hu-HU" sz="1400"/>
              <a:t>gerjesztés</a:t>
            </a:r>
          </a:p>
          <a:p>
            <a:r>
              <a:rPr lang="hu-HU" sz="1400"/>
              <a:t>esetén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2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8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82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8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6" grpId="0" animBg="1"/>
      <p:bldP spid="308228" grpId="0" build="p" autoUpdateAnimBg="0"/>
      <p:bldP spid="308229" grpId="0" build="p" autoUpdateAnimBg="0"/>
      <p:bldP spid="308232" grpId="0" build="p" autoUpdateAnimBg="0"/>
      <p:bldP spid="3082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952500"/>
            <a:ext cx="7924800" cy="1295400"/>
          </a:xfrm>
        </p:spPr>
        <p:txBody>
          <a:bodyPr/>
          <a:lstStyle/>
          <a:p>
            <a:r>
              <a:rPr lang="hu-HU" sz="1800" b="0">
                <a:solidFill>
                  <a:srgbClr val="FF6600"/>
                </a:solidFill>
              </a:rPr>
              <a:t>Az EM. hullám polarizációját aszerint  különböztetjük meg, hogy  az E vektor végpontja a hullám haladási irányára merőleges síkra milyen vetületet rajzol.</a:t>
            </a:r>
            <a:endParaRPr lang="hu-HU" sz="1800" b="0">
              <a:solidFill>
                <a:srgbClr val="FF0000"/>
              </a:solidFill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2113" y="2428875"/>
            <a:ext cx="8464550" cy="1789113"/>
          </a:xfrm>
        </p:spPr>
        <p:txBody>
          <a:bodyPr/>
          <a:lstStyle/>
          <a:p>
            <a:r>
              <a:rPr lang="hu-HU" sz="1600"/>
              <a:t>Ha feltételezzük, hogy a síkhullámot egyetlen sugárzó állítja elő ugyan, de az y, illetve a z irányú összetevők között valamilyen oknál fogva fáziskülönbség keletkezik, akkor a villamos (mágneses) térerősség összetevők eredője nem állandó irányú a hullámfront előrehaladtával, hanem valamilyen irányba forog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7187"/>
          </a:xfrm>
        </p:spPr>
        <p:txBody>
          <a:bodyPr/>
          <a:lstStyle/>
          <a:p>
            <a:pPr algn="l"/>
            <a:r>
              <a:rPr lang="hu-HU" sz="1800"/>
              <a:t>Általános esetben:</a:t>
            </a:r>
            <a:endParaRPr lang="hu-HU"/>
          </a:p>
        </p:txBody>
      </p:sp>
      <p:graphicFrame>
        <p:nvGraphicFramePr>
          <p:cNvPr id="310275" name="Object 3"/>
          <p:cNvGraphicFramePr>
            <a:graphicFrameLocks noChangeAspect="1"/>
          </p:cNvGraphicFramePr>
          <p:nvPr/>
        </p:nvGraphicFramePr>
        <p:xfrm>
          <a:off x="1498600" y="838200"/>
          <a:ext cx="6781800" cy="5232400"/>
        </p:xfrm>
        <a:graphic>
          <a:graphicData uri="http://schemas.openxmlformats.org/presentationml/2006/ole">
            <p:oleObj spid="_x0000_s310275" name="Dokumentum" r:id="rId3" imgW="6987093" imgH="5361281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A POLARIZÁCIÓS ELLIPSZIS</a:t>
            </a:r>
          </a:p>
        </p:txBody>
      </p:sp>
      <p:sp>
        <p:nvSpPr>
          <p:cNvPr id="31129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0" y="10334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1301" name="Object 5"/>
          <p:cNvGraphicFramePr>
            <a:graphicFrameLocks noChangeAspect="1"/>
          </p:cNvGraphicFramePr>
          <p:nvPr/>
        </p:nvGraphicFramePr>
        <p:xfrm>
          <a:off x="901700" y="449263"/>
          <a:ext cx="7159625" cy="6454775"/>
        </p:xfrm>
        <a:graphic>
          <a:graphicData uri="http://schemas.openxmlformats.org/presentationml/2006/ole">
            <p:oleObj spid="_x0000_s311301" name="Picture" r:id="rId3" imgW="5324856" imgH="4789932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korp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86200"/>
            <a:ext cx="2971800" cy="2743200"/>
          </a:xfrm>
          <a:prstGeom prst="rect">
            <a:avLst/>
          </a:prstGeom>
          <a:noFill/>
        </p:spPr>
      </p:pic>
      <p:sp>
        <p:nvSpPr>
          <p:cNvPr id="312323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31787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Cirkuláris polarizáció</a:t>
            </a:r>
          </a:p>
        </p:txBody>
      </p:sp>
      <p:graphicFrame>
        <p:nvGraphicFramePr>
          <p:cNvPr id="312324" name="Object 4"/>
          <p:cNvGraphicFramePr>
            <a:graphicFrameLocks noChangeAspect="1"/>
          </p:cNvGraphicFramePr>
          <p:nvPr/>
        </p:nvGraphicFramePr>
        <p:xfrm>
          <a:off x="419100" y="482600"/>
          <a:ext cx="8140700" cy="3848100"/>
        </p:xfrm>
        <a:graphic>
          <a:graphicData uri="http://schemas.openxmlformats.org/presentationml/2006/ole">
            <p:oleObj spid="_x0000_s312324" name="Document" r:id="rId4" imgW="6807100" imgH="3613151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23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3346" name="Object 2"/>
          <p:cNvGraphicFramePr>
            <a:graphicFrameLocks noChangeAspect="1"/>
          </p:cNvGraphicFramePr>
          <p:nvPr/>
        </p:nvGraphicFramePr>
        <p:xfrm>
          <a:off x="1143000" y="533400"/>
          <a:ext cx="7950200" cy="5715000"/>
        </p:xfrm>
        <a:graphic>
          <a:graphicData uri="http://schemas.openxmlformats.org/presentationml/2006/ole">
            <p:oleObj spid="_x0000_s313346" name="Dokumentum" r:id="rId3" imgW="5958474" imgH="4284189" progId="Word.Document.8">
              <p:embed/>
            </p:oleObj>
          </a:graphicData>
        </a:graphic>
      </p:graphicFrame>
      <p:sp>
        <p:nvSpPr>
          <p:cNvPr id="313347" name="Rectangle 3"/>
          <p:cNvSpPr>
            <a:spLocks noChangeArrowheads="1"/>
          </p:cNvSpPr>
          <p:nvPr/>
        </p:nvSpPr>
        <p:spPr bwMode="auto">
          <a:xfrm>
            <a:off x="0" y="21097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3348" name="Object 4"/>
          <p:cNvGraphicFramePr>
            <a:graphicFrameLocks noChangeAspect="1"/>
          </p:cNvGraphicFramePr>
          <p:nvPr/>
        </p:nvGraphicFramePr>
        <p:xfrm>
          <a:off x="3140075" y="1449388"/>
          <a:ext cx="7337425" cy="3578225"/>
        </p:xfrm>
        <a:graphic>
          <a:graphicData uri="http://schemas.openxmlformats.org/presentationml/2006/ole">
            <p:oleObj spid="_x0000_s313348" name="Picture" r:id="rId4" imgW="5414772" imgH="2904744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33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370" name="Object 2"/>
          <p:cNvGraphicFramePr>
            <a:graphicFrameLocks noChangeAspect="1"/>
          </p:cNvGraphicFramePr>
          <p:nvPr/>
        </p:nvGraphicFramePr>
        <p:xfrm>
          <a:off x="1143000" y="228600"/>
          <a:ext cx="6477000" cy="2590800"/>
        </p:xfrm>
        <a:graphic>
          <a:graphicData uri="http://schemas.openxmlformats.org/presentationml/2006/ole">
            <p:oleObj spid="_x0000_s314370" name="Dokumentum" r:id="rId3" imgW="5972760" imgH="2361960" progId="Word.Document.8">
              <p:embed/>
            </p:oleObj>
          </a:graphicData>
        </a:graphic>
      </p:graphicFrame>
      <p:graphicFrame>
        <p:nvGraphicFramePr>
          <p:cNvPr id="314371" name="Object 3"/>
          <p:cNvGraphicFramePr>
            <a:graphicFrameLocks noChangeAspect="1"/>
          </p:cNvGraphicFramePr>
          <p:nvPr/>
        </p:nvGraphicFramePr>
        <p:xfrm>
          <a:off x="1143000" y="2819400"/>
          <a:ext cx="6858000" cy="3740150"/>
        </p:xfrm>
        <a:graphic>
          <a:graphicData uri="http://schemas.openxmlformats.org/presentationml/2006/ole">
            <p:oleObj spid="_x0000_s314371" name="Dokumentum" r:id="rId4" imgW="5972760" imgH="3335760" progId="Word.Document.8">
              <p:embed/>
            </p:oleObj>
          </a:graphicData>
        </a:graphic>
      </p:graphicFrame>
      <p:pic>
        <p:nvPicPr>
          <p:cNvPr id="314372" name="Picture 4" descr="elpo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81000"/>
            <a:ext cx="3276600" cy="2679700"/>
          </a:xfrm>
          <a:prstGeom prst="rect">
            <a:avLst/>
          </a:prstGeom>
          <a:noFill/>
        </p:spPr>
      </p:pic>
      <p:graphicFrame>
        <p:nvGraphicFramePr>
          <p:cNvPr id="314373" name="Object 5"/>
          <p:cNvGraphicFramePr>
            <a:graphicFrameLocks noChangeAspect="1"/>
          </p:cNvGraphicFramePr>
          <p:nvPr/>
        </p:nvGraphicFramePr>
        <p:xfrm>
          <a:off x="4787900" y="3429000"/>
          <a:ext cx="4356100" cy="3175000"/>
        </p:xfrm>
        <a:graphic>
          <a:graphicData uri="http://schemas.openxmlformats.org/presentationml/2006/ole">
            <p:oleObj spid="_x0000_s314373" name="Kép" r:id="rId6" imgW="4355640" imgH="3174480" progId="Word.Picture.8">
              <p:embed/>
            </p:oleObj>
          </a:graphicData>
        </a:graphic>
      </p:graphicFrame>
      <p:sp>
        <p:nvSpPr>
          <p:cNvPr id="314374" name="Line 6"/>
          <p:cNvSpPr>
            <a:spLocks noChangeShapeType="1"/>
          </p:cNvSpPr>
          <p:nvPr/>
        </p:nvSpPr>
        <p:spPr bwMode="auto">
          <a:xfrm>
            <a:off x="7061200" y="4927600"/>
            <a:ext cx="762000" cy="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14375" name="Text Box 7"/>
          <p:cNvSpPr txBox="1">
            <a:spLocks noChangeArrowheads="1"/>
          </p:cNvSpPr>
          <p:nvPr/>
        </p:nvSpPr>
        <p:spPr bwMode="auto">
          <a:xfrm>
            <a:off x="7543800" y="4572000"/>
            <a:ext cx="9144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rgbClr val="FC0128"/>
                </a:solidFill>
              </a:rPr>
              <a:t>Ez=E0</a:t>
            </a:r>
          </a:p>
        </p:txBody>
      </p:sp>
      <p:sp>
        <p:nvSpPr>
          <p:cNvPr id="314376" name="Text Box 8"/>
          <p:cNvSpPr txBox="1">
            <a:spLocks noChangeArrowheads="1"/>
          </p:cNvSpPr>
          <p:nvPr/>
        </p:nvSpPr>
        <p:spPr bwMode="auto">
          <a:xfrm>
            <a:off x="4267200" y="5867400"/>
            <a:ext cx="2514600" cy="366713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 b="1">
                <a:solidFill>
                  <a:srgbClr val="FC0128"/>
                </a:solidFill>
                <a:latin typeface="Arial" pitchFamily="34" charset="0"/>
              </a:rPr>
              <a:t>Balra forgó</a:t>
            </a:r>
            <a:endParaRPr lang="hu-HU" sz="180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43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43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4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4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4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4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4" grpId="0" animBg="1"/>
      <p:bldP spid="314375" grpId="0" autoUpdateAnimBg="0"/>
      <p:bldP spid="31437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15250" cy="381000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POLARIZÁCIÓ (összefoglaló)</a:t>
            </a:r>
          </a:p>
        </p:txBody>
      </p:sp>
      <p:pic>
        <p:nvPicPr>
          <p:cNvPr id="100358" name="Picture 1030" descr="javp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838200"/>
            <a:ext cx="4298950" cy="556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09613" y="468313"/>
            <a:ext cx="7759700" cy="892175"/>
          </a:xfrm>
          <a:noFill/>
          <a:ln/>
        </p:spPr>
        <p:txBody>
          <a:bodyPr anchor="ctr"/>
          <a:lstStyle/>
          <a:p>
            <a:r>
              <a:rPr lang="hu-HU">
                <a:solidFill>
                  <a:schemeClr val="tx1"/>
                </a:solidFill>
              </a:rPr>
              <a:t>A  TÁVKÖZLŐ RENDSZEREK</a:t>
            </a:r>
            <a:br>
              <a:rPr lang="hu-HU">
                <a:solidFill>
                  <a:schemeClr val="tx1"/>
                </a:solidFill>
              </a:rPr>
            </a:br>
            <a:r>
              <a:rPr lang="hu-HU">
                <a:solidFill>
                  <a:schemeClr val="tx1"/>
                </a:solidFill>
              </a:rPr>
              <a:t>FELOSZTÁSA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3488" y="2133600"/>
            <a:ext cx="7791450" cy="2743200"/>
          </a:xfrm>
          <a:noFill/>
          <a:ln/>
        </p:spPr>
        <p:txBody>
          <a:bodyPr/>
          <a:lstStyle/>
          <a:p>
            <a:r>
              <a:rPr lang="hu-HU" dirty="0"/>
              <a:t>AZ INFORMÁCIÓ ÁRAMLÁSA SZERINT:</a:t>
            </a:r>
          </a:p>
          <a:p>
            <a:pPr lvl="1"/>
            <a:r>
              <a:rPr lang="hu-HU" dirty="0"/>
              <a:t>PONT-PONT KÖZÖTT KÉTIRÁNYBAN</a:t>
            </a:r>
          </a:p>
          <a:p>
            <a:pPr lvl="1"/>
            <a:r>
              <a:rPr lang="hu-HU" dirty="0"/>
              <a:t>PONT-NÉHÁNY PONT KÖZÖTT KÉTIRÁNYBAN</a:t>
            </a:r>
          </a:p>
          <a:p>
            <a:pPr lvl="1"/>
            <a:r>
              <a:rPr lang="hu-HU" dirty="0"/>
              <a:t>PONT-SOKPONT (TERÜLET) KÖZÖTT EGYIRÁNYBAN</a:t>
            </a:r>
          </a:p>
          <a:p>
            <a:pPr lvl="1"/>
            <a:r>
              <a:rPr lang="hu-HU" dirty="0"/>
              <a:t>PONT-SOKPONT KÖZÖTT KÉTIRÁNYBAN </a:t>
            </a:r>
          </a:p>
          <a:p>
            <a:pPr lvl="1"/>
            <a:r>
              <a:rPr lang="hu-HU" dirty="0"/>
              <a:t>SOKPONT-SOKPONT KÖZÖTT KÉTIRÁNYBAN</a:t>
            </a:r>
          </a:p>
          <a:p>
            <a:r>
              <a:rPr lang="hu-HU" dirty="0">
                <a:solidFill>
                  <a:schemeClr val="tx2"/>
                </a:solidFill>
              </a:rPr>
              <a:t>AZ ANTENNÁKNAK ILLESZKEDNIÜK KELL EZEKHEZ A FELADATOKHOZ!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22313" y="188913"/>
            <a:ext cx="7734300" cy="428625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EM hullámok energiája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1400" y="6400800"/>
            <a:ext cx="1143000" cy="304800"/>
          </a:xfrm>
        </p:spPr>
        <p:txBody>
          <a:bodyPr/>
          <a:lstStyle/>
          <a:p>
            <a:r>
              <a:rPr lang="hu-HU" sz="700"/>
              <a:t>Folyt.</a:t>
            </a:r>
          </a:p>
        </p:txBody>
      </p:sp>
      <p:graphicFrame>
        <p:nvGraphicFramePr>
          <p:cNvPr id="315396" name="Object 4"/>
          <p:cNvGraphicFramePr>
            <a:graphicFrameLocks noChangeAspect="1"/>
          </p:cNvGraphicFramePr>
          <p:nvPr/>
        </p:nvGraphicFramePr>
        <p:xfrm>
          <a:off x="1689100" y="1295400"/>
          <a:ext cx="6756400" cy="4457700"/>
        </p:xfrm>
        <a:graphic>
          <a:graphicData uri="http://schemas.openxmlformats.org/presentationml/2006/ole">
            <p:oleObj spid="_x0000_s315396" name="Document" r:id="rId4" imgW="5758925" imgH="379899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39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33400"/>
            <a:ext cx="7620000" cy="685800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Teljesítménysűrűség</a:t>
            </a:r>
            <a:r>
              <a:rPr lang="hu-HU"/>
              <a:t/>
            </a:r>
            <a:br>
              <a:rPr lang="hu-HU"/>
            </a:br>
            <a:endParaRPr lang="hu-HU"/>
          </a:p>
        </p:txBody>
      </p:sp>
      <p:graphicFrame>
        <p:nvGraphicFramePr>
          <p:cNvPr id="316419" name="Object 3"/>
          <p:cNvGraphicFramePr>
            <a:graphicFrameLocks noChangeAspect="1"/>
          </p:cNvGraphicFramePr>
          <p:nvPr/>
        </p:nvGraphicFramePr>
        <p:xfrm>
          <a:off x="1219200" y="1371600"/>
          <a:ext cx="8305800" cy="3962400"/>
        </p:xfrm>
        <a:graphic>
          <a:graphicData uri="http://schemas.openxmlformats.org/presentationml/2006/ole">
            <p:oleObj spid="_x0000_s316419" name="Dokumentum" r:id="rId3" imgW="5958474" imgH="286391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Elektromágneses hullámok gerjesztése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szabadtérben önmagában álló áramelem </a:t>
            </a:r>
          </a:p>
          <a:p>
            <a:r>
              <a:rPr lang="hu-HU"/>
              <a:t>a hullámhosszhoz képest igen rövid  vezetékdarab , </a:t>
            </a:r>
          </a:p>
          <a:p>
            <a:r>
              <a:rPr lang="hu-HU"/>
              <a:t>két végén elektromos töltések tudnak felhalmozódni (elektromos dipólus),</a:t>
            </a:r>
          </a:p>
          <a:p>
            <a:r>
              <a:rPr lang="hu-HU"/>
              <a:t>a rezgés közben létrejövő áram a vezeték hosszában állandónak tekinthető.</a:t>
            </a:r>
          </a:p>
        </p:txBody>
      </p:sp>
      <p:sp>
        <p:nvSpPr>
          <p:cNvPr id="3174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7445" name="Object 5"/>
          <p:cNvGraphicFramePr>
            <a:graphicFrameLocks noChangeAspect="1"/>
          </p:cNvGraphicFramePr>
          <p:nvPr/>
        </p:nvGraphicFramePr>
        <p:xfrm>
          <a:off x="5194300" y="2667000"/>
          <a:ext cx="4373563" cy="3390900"/>
        </p:xfrm>
        <a:graphic>
          <a:graphicData uri="http://schemas.openxmlformats.org/presentationml/2006/ole">
            <p:oleObj spid="_x0000_s317445" name="Picture" r:id="rId3" imgW="4325112" imgH="3355848" progId="Word.Picture.8">
              <p:embed/>
            </p:oleObj>
          </a:graphicData>
        </a:graphic>
      </p:graphicFrame>
      <p:sp>
        <p:nvSpPr>
          <p:cNvPr id="3174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7447" name="Object 7"/>
          <p:cNvGraphicFramePr>
            <a:graphicFrameLocks noChangeAspect="1"/>
          </p:cNvGraphicFramePr>
          <p:nvPr/>
        </p:nvGraphicFramePr>
        <p:xfrm>
          <a:off x="6426200" y="1270000"/>
          <a:ext cx="609600" cy="454025"/>
        </p:xfrm>
        <a:graphic>
          <a:graphicData uri="http://schemas.openxmlformats.org/presentationml/2006/ole">
            <p:oleObj spid="_x0000_s317447" name="Equation" r:id="rId4" imgW="520474" imgH="393529" progId="Equation.3">
              <p:embed/>
            </p:oleObj>
          </a:graphicData>
        </a:graphic>
      </p:graphicFrame>
      <p:sp>
        <p:nvSpPr>
          <p:cNvPr id="31744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7449" name="Object 9"/>
          <p:cNvGraphicFramePr>
            <a:graphicFrameLocks noChangeAspect="1"/>
          </p:cNvGraphicFramePr>
          <p:nvPr/>
        </p:nvGraphicFramePr>
        <p:xfrm>
          <a:off x="330200" y="3009900"/>
          <a:ext cx="5797550" cy="784225"/>
        </p:xfrm>
        <a:graphic>
          <a:graphicData uri="http://schemas.openxmlformats.org/presentationml/2006/ole">
            <p:oleObj spid="_x0000_s317449" name="Equation" r:id="rId5" imgW="3594100" imgH="482600" progId="Equation.3">
              <p:embed/>
            </p:oleObj>
          </a:graphicData>
        </a:graphic>
      </p:graphicFrame>
      <p:sp>
        <p:nvSpPr>
          <p:cNvPr id="317450" name="Rectangle 10"/>
          <p:cNvSpPr>
            <a:spLocks noChangeArrowheads="1"/>
          </p:cNvSpPr>
          <p:nvPr/>
        </p:nvSpPr>
        <p:spPr bwMode="auto">
          <a:xfrm>
            <a:off x="0" y="29479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7451" name="Object 11"/>
          <p:cNvGraphicFramePr>
            <a:graphicFrameLocks noChangeAspect="1"/>
          </p:cNvGraphicFramePr>
          <p:nvPr/>
        </p:nvGraphicFramePr>
        <p:xfrm>
          <a:off x="482600" y="3773488"/>
          <a:ext cx="5060950" cy="1447800"/>
        </p:xfrm>
        <a:graphic>
          <a:graphicData uri="http://schemas.openxmlformats.org/presentationml/2006/ole">
            <p:oleObj spid="_x0000_s317451" name="Equation" r:id="rId6" imgW="3365500" imgH="965200" progId="Equation.3">
              <p:embed/>
            </p:oleObj>
          </a:graphicData>
        </a:graphic>
      </p:graphicFrame>
      <p:sp>
        <p:nvSpPr>
          <p:cNvPr id="317452" name="Rectangle 12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7453" name="Object 13"/>
          <p:cNvGraphicFramePr>
            <a:graphicFrameLocks noChangeAspect="1"/>
          </p:cNvGraphicFramePr>
          <p:nvPr/>
        </p:nvGraphicFramePr>
        <p:xfrm>
          <a:off x="457200" y="5294313"/>
          <a:ext cx="6186488" cy="866775"/>
        </p:xfrm>
        <a:graphic>
          <a:graphicData uri="http://schemas.openxmlformats.org/presentationml/2006/ole">
            <p:oleObj spid="_x0000_s317453" name="Equation" r:id="rId7" imgW="3467100" imgH="482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5999163" cy="511175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hu-HU" sz="1600"/>
              <a:t> 	</a:t>
            </a:r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r>
              <a:rPr lang="hu-HU" sz="1600"/>
              <a:t>         tagok a sugárzási mezőnek,</a:t>
            </a:r>
          </a:p>
          <a:p>
            <a:r>
              <a:rPr lang="hu-HU" sz="1600"/>
              <a:t>         tag az induktív </a:t>
            </a:r>
          </a:p>
          <a:p>
            <a:r>
              <a:rPr lang="hu-HU" sz="1600"/>
              <a:t>         tag a statikus közelhatási mezőknek felelnek meg </a:t>
            </a:r>
          </a:p>
        </p:txBody>
      </p:sp>
      <p:sp>
        <p:nvSpPr>
          <p:cNvPr id="3184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68" name="Object 4"/>
          <p:cNvGraphicFramePr>
            <a:graphicFrameLocks noChangeAspect="1"/>
          </p:cNvGraphicFramePr>
          <p:nvPr/>
        </p:nvGraphicFramePr>
        <p:xfrm>
          <a:off x="604838" y="2362200"/>
          <a:ext cx="350837" cy="304800"/>
        </p:xfrm>
        <a:graphic>
          <a:graphicData uri="http://schemas.openxmlformats.org/presentationml/2006/ole">
            <p:oleObj spid="_x0000_s318468" name="Equation" r:id="rId3" imgW="215713" imgH="190335" progId="Equation.3">
              <p:embed/>
            </p:oleObj>
          </a:graphicData>
        </a:graphic>
      </p:graphicFrame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70" name="Object 6"/>
          <p:cNvGraphicFramePr>
            <a:graphicFrameLocks noChangeAspect="1"/>
          </p:cNvGraphicFramePr>
          <p:nvPr/>
        </p:nvGraphicFramePr>
        <p:xfrm>
          <a:off x="660400" y="2705100"/>
          <a:ext cx="350838" cy="292100"/>
        </p:xfrm>
        <a:graphic>
          <a:graphicData uri="http://schemas.openxmlformats.org/presentationml/2006/ole">
            <p:oleObj spid="_x0000_s318470" name="Equation" r:id="rId4" imgW="228600" imgH="190500" progId="Equation.3">
              <p:embed/>
            </p:oleObj>
          </a:graphicData>
        </a:graphic>
      </p:graphicFrame>
      <p:sp>
        <p:nvSpPr>
          <p:cNvPr id="318471" name="Rectangle 7"/>
          <p:cNvSpPr>
            <a:spLocks noChangeArrowheads="1"/>
          </p:cNvSpPr>
          <p:nvPr/>
        </p:nvSpPr>
        <p:spPr bwMode="auto">
          <a:xfrm>
            <a:off x="0" y="33337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72" name="Object 8"/>
          <p:cNvGraphicFramePr>
            <a:graphicFrameLocks noChangeAspect="1"/>
          </p:cNvGraphicFramePr>
          <p:nvPr/>
        </p:nvGraphicFramePr>
        <p:xfrm>
          <a:off x="685800" y="3052763"/>
          <a:ext cx="307975" cy="268287"/>
        </p:xfrm>
        <a:graphic>
          <a:graphicData uri="http://schemas.openxmlformats.org/presentationml/2006/ole">
            <p:oleObj spid="_x0000_s318472" name="Equation" r:id="rId5" imgW="215713" imgH="190335" progId="Equation.3">
              <p:embed/>
            </p:oleObj>
          </a:graphicData>
        </a:graphic>
      </p:graphicFrame>
      <p:sp>
        <p:nvSpPr>
          <p:cNvPr id="318473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74" name="Object 10"/>
          <p:cNvGraphicFramePr>
            <a:graphicFrameLocks noChangeAspect="1"/>
          </p:cNvGraphicFramePr>
          <p:nvPr/>
        </p:nvGraphicFramePr>
        <p:xfrm>
          <a:off x="965200" y="1066800"/>
          <a:ext cx="7399338" cy="965200"/>
        </p:xfrm>
        <a:graphic>
          <a:graphicData uri="http://schemas.openxmlformats.org/presentationml/2006/ole">
            <p:oleObj spid="_x0000_s318474" name="Equation" r:id="rId6" imgW="3505200" imgH="457200" progId="Equation.3">
              <p:embed/>
            </p:oleObj>
          </a:graphicData>
        </a:graphic>
      </p:graphicFrame>
      <p:sp>
        <p:nvSpPr>
          <p:cNvPr id="318475" name="Oval 11"/>
          <p:cNvSpPr>
            <a:spLocks noChangeArrowheads="1"/>
          </p:cNvSpPr>
          <p:nvPr/>
        </p:nvSpPr>
        <p:spPr bwMode="auto">
          <a:xfrm>
            <a:off x="3454400" y="812800"/>
            <a:ext cx="3111500" cy="15113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18476" name="Rectangle 12"/>
          <p:cNvSpPr>
            <a:spLocks noChangeArrowheads="1"/>
          </p:cNvSpPr>
          <p:nvPr/>
        </p:nvSpPr>
        <p:spPr bwMode="auto">
          <a:xfrm>
            <a:off x="498475" y="3849688"/>
            <a:ext cx="8337550" cy="155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hu-HU">
                <a:cs typeface="Times New Roman" pitchFamily="18" charset="0"/>
              </a:rPr>
              <a:t>sugárzási mező akkor lesz nagyobb a közelhatási (</a:t>
            </a:r>
            <a:r>
              <a:rPr lang="hu-HU"/>
              <a:t>    ) mezőnél, ha 		azaz			</a:t>
            </a:r>
          </a:p>
          <a:p>
            <a:r>
              <a:rPr lang="hu-HU"/>
              <a:t>Az ún. távoli zóna ott kezdődik, ahol a sugárzási mező mellett a közelhatási mező elhanyagolható, vagyis  </a:t>
            </a:r>
          </a:p>
        </p:txBody>
      </p:sp>
      <p:graphicFrame>
        <p:nvGraphicFramePr>
          <p:cNvPr id="318477" name="Object 13"/>
          <p:cNvGraphicFramePr>
            <a:graphicFrameLocks noChangeAspect="1"/>
          </p:cNvGraphicFramePr>
          <p:nvPr>
            <p:ph sz="half" idx="2"/>
          </p:nvPr>
        </p:nvGraphicFramePr>
        <p:xfrm>
          <a:off x="7499350" y="3987800"/>
          <a:ext cx="365125" cy="304800"/>
        </p:xfrm>
        <a:graphic>
          <a:graphicData uri="http://schemas.openxmlformats.org/presentationml/2006/ole">
            <p:oleObj spid="_x0000_s318477" name="Equation" r:id="rId7" imgW="228600" imgH="190500" progId="Equation.3">
              <p:embed/>
            </p:oleObj>
          </a:graphicData>
        </a:graphic>
      </p:graphicFrame>
      <p:sp>
        <p:nvSpPr>
          <p:cNvPr id="318478" name="Rectangle 14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79" name="Object 15"/>
          <p:cNvGraphicFramePr>
            <a:graphicFrameLocks noChangeAspect="1"/>
          </p:cNvGraphicFramePr>
          <p:nvPr/>
        </p:nvGraphicFramePr>
        <p:xfrm>
          <a:off x="2425700" y="4217988"/>
          <a:ext cx="917575" cy="581025"/>
        </p:xfrm>
        <a:graphic>
          <a:graphicData uri="http://schemas.openxmlformats.org/presentationml/2006/ole">
            <p:oleObj spid="_x0000_s318479" name="Equation" r:id="rId8" imgW="672808" imgH="431613" progId="Equation.3">
              <p:embed/>
            </p:oleObj>
          </a:graphicData>
        </a:graphic>
      </p:graphicFrame>
      <p:sp>
        <p:nvSpPr>
          <p:cNvPr id="31848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81" name="Object 17"/>
          <p:cNvGraphicFramePr>
            <a:graphicFrameLocks noChangeAspect="1"/>
          </p:cNvGraphicFramePr>
          <p:nvPr/>
        </p:nvGraphicFramePr>
        <p:xfrm>
          <a:off x="4114800" y="4216400"/>
          <a:ext cx="987425" cy="536575"/>
        </p:xfrm>
        <a:graphic>
          <a:graphicData uri="http://schemas.openxmlformats.org/presentationml/2006/ole">
            <p:oleObj spid="_x0000_s318481" name="Equation" r:id="rId9" imgW="774364" imgH="418918" progId="Equation.3">
              <p:embed/>
            </p:oleObj>
          </a:graphicData>
        </a:graphic>
      </p:graphicFrame>
      <p:sp>
        <p:nvSpPr>
          <p:cNvPr id="31848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18483" name="Object 19"/>
          <p:cNvGraphicFramePr>
            <a:graphicFrameLocks noChangeAspect="1"/>
          </p:cNvGraphicFramePr>
          <p:nvPr/>
        </p:nvGraphicFramePr>
        <p:xfrm>
          <a:off x="7569200" y="5029200"/>
          <a:ext cx="1000125" cy="695325"/>
        </p:xfrm>
        <a:graphic>
          <a:graphicData uri="http://schemas.openxmlformats.org/presentationml/2006/ole">
            <p:oleObj spid="_x0000_s318483" name="Equation" r:id="rId10" imgW="558558" imgH="393529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15250" cy="990600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SZABADTÉRBEN TERJEDŐ SÍKHULLÁMOK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3979863"/>
            <a:ext cx="8553450" cy="484187"/>
          </a:xfrm>
        </p:spPr>
        <p:txBody>
          <a:bodyPr/>
          <a:lstStyle/>
          <a:p>
            <a:r>
              <a:rPr lang="hu-HU"/>
              <a:t>A FÉNY IS ELEKTROMÁGNESES HULLÁM</a:t>
            </a:r>
          </a:p>
        </p:txBody>
      </p:sp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1371600" y="969963"/>
          <a:ext cx="7302500" cy="2840037"/>
        </p:xfrm>
        <a:graphic>
          <a:graphicData uri="http://schemas.openxmlformats.org/presentationml/2006/ole">
            <p:oleObj spid="_x0000_s54278" name="Dokumentum" r:id="rId4" imgW="5972760" imgH="2184480" progId="Word.Document.8">
              <p:embed/>
            </p:oleObj>
          </a:graphicData>
        </a:graphic>
      </p:graphicFrame>
      <p:graphicFrame>
        <p:nvGraphicFramePr>
          <p:cNvPr id="54279" name="Object 7"/>
          <p:cNvGraphicFramePr>
            <a:graphicFrameLocks noChangeAspect="1"/>
          </p:cNvGraphicFramePr>
          <p:nvPr/>
        </p:nvGraphicFramePr>
        <p:xfrm>
          <a:off x="1371600" y="4800600"/>
          <a:ext cx="6400800" cy="1066800"/>
        </p:xfrm>
        <a:graphic>
          <a:graphicData uri="http://schemas.openxmlformats.org/presentationml/2006/ole">
            <p:oleObj spid="_x0000_s54279" name="Dokumentum" r:id="rId5" imgW="5972760" imgH="8078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Breaking News (2011)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1471613"/>
            <a:ext cx="5953125" cy="2238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3719513"/>
            <a:ext cx="5945187" cy="528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4271963"/>
            <a:ext cx="5943600" cy="1214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578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050" y="1466850"/>
            <a:ext cx="3028950" cy="420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lassú fény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1600" b="0" dirty="0" smtClean="0"/>
              <a:t>Fizikusok egy elmés ötlettel elérték, hogy a fény sebessége az elképesztő 17 m/sec-ra csökkent, ami megegyezik egy emelkedőn kaptató </a:t>
            </a:r>
            <a:r>
              <a:rPr lang="hu-HU" sz="1600" b="0" dirty="0" err="1" smtClean="0"/>
              <a:t>VW-busz</a:t>
            </a:r>
            <a:r>
              <a:rPr lang="hu-HU" sz="1600" b="0" dirty="0" smtClean="0"/>
              <a:t> poroszkáló tempójával. Ez az optikai bűvészmutatvány, amelyről a </a:t>
            </a:r>
            <a:r>
              <a:rPr lang="hu-HU" sz="1600" b="0" dirty="0" err="1" smtClean="0"/>
              <a:t>Nature</a:t>
            </a:r>
            <a:r>
              <a:rPr lang="hu-HU" sz="1600" b="0" dirty="0" smtClean="0"/>
              <a:t> számolt be, egy rejtelmes kvantummechanikai trükkön alapszik. A jelenséget egymást keresztező lézersugarak és </a:t>
            </a:r>
            <a:r>
              <a:rPr lang="hu-HU" sz="1600" b="0" dirty="0" err="1" smtClean="0"/>
              <a:t>ultrahideg</a:t>
            </a:r>
            <a:r>
              <a:rPr lang="hu-HU" sz="1600" b="0" dirty="0" smtClean="0"/>
              <a:t> hőmérséklet együttesen idézik elő; mindez az atomokat egy virtuális nyugalmi állapotba kényszeríti.</a:t>
            </a:r>
            <a:br>
              <a:rPr lang="hu-HU" sz="1600" b="0" dirty="0" smtClean="0"/>
            </a:br>
            <a:r>
              <a:rPr lang="hu-HU" sz="1600" b="0" dirty="0" smtClean="0"/>
              <a:t>Az optikai jelenség, amelyet a fizikusok ebben az esetben felhasználnak, az "elektromágnesesen indukált átláthatóság". Itt egy eredetileg átlátszatlan gázt átlátszóvá tesznek azzal, hogy egy lézernyalábot rendkívül nagy pontossággal ráirányítanak. Az atomokban levő elektronok - miközben egy energiaszintről egy magasabb szintre ugranak - elnyelik a fény egy bizonyos hullámhosszát. A lézer azonban kvantummechanikai interferenciát hoz létre, amely az elektronok szintugrását blokkolja, miközben a második lézernyaláb áthalad azon a hullámhosszon, amely egyébként elnyelődne.</a:t>
            </a:r>
            <a:br>
              <a:rPr lang="hu-HU" sz="1600" b="0" dirty="0" smtClean="0"/>
            </a:br>
            <a:r>
              <a:rPr lang="hu-HU" sz="1600" b="0" dirty="0" smtClean="0"/>
              <a:t>A közeg törésmutatója ezen hullámhosszúságú fény esetén erősen megnő. Eredetileg ezt a változást nem lehetett mérni, mert a fény egyáltalán nem haladt át az anyagon. Az elektromágnesesen indukált átláthatóság azonban kimutatja a megnövekedett törésmutatót és a fénysugár ennek eredményeképpen létrejövő lassulását. A kutatók ezzel a módszerrel elérték, hogy a fény ólomfüstön 160-szoros lassulással haladjon át</a:t>
            </a:r>
            <a:endParaRPr lang="hu-HU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4038600"/>
            <a:ext cx="7791450" cy="914400"/>
          </a:xfrm>
        </p:spPr>
        <p:txBody>
          <a:bodyPr/>
          <a:lstStyle/>
          <a:p>
            <a:r>
              <a:rPr lang="hu-HU"/>
              <a:t>A HULLÁM RÖVIDÜL!</a:t>
            </a:r>
          </a:p>
        </p:txBody>
      </p:sp>
      <p:graphicFrame>
        <p:nvGraphicFramePr>
          <p:cNvPr id="103437" name="Object 1037"/>
          <p:cNvGraphicFramePr>
            <a:graphicFrameLocks noChangeAspect="1"/>
          </p:cNvGraphicFramePr>
          <p:nvPr/>
        </p:nvGraphicFramePr>
        <p:xfrm>
          <a:off x="1447800" y="228600"/>
          <a:ext cx="6705600" cy="3810000"/>
        </p:xfrm>
        <a:graphic>
          <a:graphicData uri="http://schemas.openxmlformats.org/presentationml/2006/ole">
            <p:oleObj spid="_x0000_s103437" name="Dokumentum" r:id="rId5" imgW="5972760" imgH="3002040" progId="Word.Document.8">
              <p:embed/>
            </p:oleObj>
          </a:graphicData>
        </a:graphic>
      </p:graphicFrame>
      <p:graphicFrame>
        <p:nvGraphicFramePr>
          <p:cNvPr id="103438" name="Object 1038"/>
          <p:cNvGraphicFramePr>
            <a:graphicFrameLocks noChangeAspect="1"/>
          </p:cNvGraphicFramePr>
          <p:nvPr/>
        </p:nvGraphicFramePr>
        <p:xfrm>
          <a:off x="2895600" y="4648200"/>
          <a:ext cx="1524000" cy="914400"/>
        </p:xfrm>
        <a:graphic>
          <a:graphicData uri="http://schemas.openxmlformats.org/presentationml/2006/ole">
            <p:oleObj spid="_x0000_s103438" name="Dokumentum" r:id="rId6" imgW="838800" imgH="45720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15250" cy="762000"/>
          </a:xfrm>
        </p:spPr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Hullámellenállás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467600" cy="685800"/>
          </a:xfrm>
        </p:spPr>
        <p:txBody>
          <a:bodyPr/>
          <a:lstStyle/>
          <a:p>
            <a:r>
              <a:rPr lang="hu-HU" sz="1400"/>
              <a:t>E és H abszolútértékeinek hányadosa a közeg EM hullámmal szembeni  </a:t>
            </a:r>
            <a:r>
              <a:rPr lang="hu-HU" sz="1400" b="0"/>
              <a:t>HULLÁMELLENÁLLÁSA </a:t>
            </a:r>
          </a:p>
          <a:p>
            <a:endParaRPr lang="hu-HU" sz="1400" b="0"/>
          </a:p>
          <a:p>
            <a:endParaRPr lang="hu-HU" sz="1400" b="0"/>
          </a:p>
          <a:p>
            <a:endParaRPr lang="hu-HU" sz="1400" b="0"/>
          </a:p>
          <a:p>
            <a:endParaRPr lang="hu-HU" sz="1400" b="0"/>
          </a:p>
          <a:p>
            <a:endParaRPr lang="hu-HU" sz="1400" b="0"/>
          </a:p>
          <a:p>
            <a:endParaRPr lang="hu-HU" sz="1400" b="0"/>
          </a:p>
          <a:p>
            <a:endParaRPr lang="hu-HU" sz="1400" b="0"/>
          </a:p>
          <a:p>
            <a:r>
              <a:rPr lang="hu-HU" sz="1400"/>
              <a:t>Értéke levegőben és vákuumban:      </a:t>
            </a:r>
          </a:p>
        </p:txBody>
      </p:sp>
      <p:graphicFrame>
        <p:nvGraphicFramePr>
          <p:cNvPr id="48135" name="Object 7"/>
          <p:cNvGraphicFramePr>
            <a:graphicFrameLocks noChangeAspect="1"/>
          </p:cNvGraphicFramePr>
          <p:nvPr/>
        </p:nvGraphicFramePr>
        <p:xfrm>
          <a:off x="3429000" y="2514600"/>
          <a:ext cx="1752600" cy="865188"/>
        </p:xfrm>
        <a:graphic>
          <a:graphicData uri="http://schemas.openxmlformats.org/presentationml/2006/ole">
            <p:oleObj spid="_x0000_s48135" name="Egyenlet" r:id="rId4" imgW="952200" imgH="469800" progId="Equation.3">
              <p:embed/>
            </p:oleObj>
          </a:graphicData>
        </a:graphic>
      </p:graphicFrame>
      <p:graphicFrame>
        <p:nvGraphicFramePr>
          <p:cNvPr id="48136" name="Object 8"/>
          <p:cNvGraphicFramePr>
            <a:graphicFrameLocks noChangeAspect="1"/>
          </p:cNvGraphicFramePr>
          <p:nvPr/>
        </p:nvGraphicFramePr>
        <p:xfrm>
          <a:off x="1143000" y="4114800"/>
          <a:ext cx="8001000" cy="1981200"/>
        </p:xfrm>
        <a:graphic>
          <a:graphicData uri="http://schemas.openxmlformats.org/presentationml/2006/ole">
            <p:oleObj spid="_x0000_s48136" name="Dokumentum" r:id="rId5" imgW="5760720" imgH="126504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27100" y="317500"/>
            <a:ext cx="7715250" cy="901700"/>
          </a:xfrm>
        </p:spPr>
        <p:txBody>
          <a:bodyPr/>
          <a:lstStyle/>
          <a:p>
            <a:r>
              <a:rPr lang="hu-HU"/>
              <a:t>ANTENNÁKKAL KAPCSOLATOS FONTOSABB FOGALMAK</a:t>
            </a:r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322263" y="1773238"/>
            <a:ext cx="8553450" cy="2978150"/>
          </a:xfrm>
        </p:spPr>
        <p:txBody>
          <a:bodyPr/>
          <a:lstStyle/>
          <a:p>
            <a:r>
              <a:rPr lang="hu-HU"/>
              <a:t>NYERESÉG</a:t>
            </a:r>
          </a:p>
          <a:p>
            <a:r>
              <a:rPr lang="hu-HU"/>
              <a:t>IRÁNYKARAKTERISZTIKA</a:t>
            </a:r>
          </a:p>
          <a:p>
            <a:r>
              <a:rPr lang="hu-HU"/>
              <a:t>SUGÁRZÁSI ELLENÁLLÁS</a:t>
            </a:r>
          </a:p>
          <a:p>
            <a:r>
              <a:rPr lang="hu-HU"/>
              <a:t>HATÁSOS HOSSZ</a:t>
            </a:r>
          </a:p>
          <a:p>
            <a:r>
              <a:rPr lang="hu-HU"/>
              <a:t>HATÁSOS FELÜLET</a:t>
            </a:r>
          </a:p>
          <a:p>
            <a:r>
              <a:rPr lang="hu-HU"/>
              <a:t>ANTENNA RECIPROCITÁS</a:t>
            </a:r>
          </a:p>
          <a:p>
            <a:r>
              <a:rPr lang="hu-HU"/>
              <a:t>EGYÉB JELLEMZŐK</a:t>
            </a:r>
          </a:p>
        </p:txBody>
      </p:sp>
    </p:spTree>
  </p:cSld>
  <p:clrMapOvr>
    <a:masterClrMapping/>
  </p:clrMapOvr>
  <p:transition spd="slow">
    <p:wipe dir="r"/>
    <p:sndAc>
      <p:stSnd>
        <p:snd r:embed="rId2" name="TELEX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2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3" grpId="0" build="p" bldLvl="5" autoUpdateAnimBg="0" advAuto="40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hu-HU">
                <a:solidFill>
                  <a:schemeClr val="tx1"/>
                </a:solidFill>
              </a:rPr>
              <a:t>A MOBIL TÁVKÖZLŐ RENDSZER</a:t>
            </a:r>
          </a:p>
        </p:txBody>
      </p:sp>
      <p:grpSp>
        <p:nvGrpSpPr>
          <p:cNvPr id="5192" name="Group 72"/>
          <p:cNvGrpSpPr>
            <a:grpSpLocks/>
          </p:cNvGrpSpPr>
          <p:nvPr/>
        </p:nvGrpSpPr>
        <p:grpSpPr bwMode="auto">
          <a:xfrm>
            <a:off x="379413" y="1073150"/>
            <a:ext cx="8383587" cy="5168900"/>
            <a:chOff x="239" y="676"/>
            <a:chExt cx="5281" cy="3256"/>
          </a:xfrm>
        </p:grpSpPr>
        <p:sp>
          <p:nvSpPr>
            <p:cNvPr id="5123" name="AutoShape 3"/>
            <p:cNvSpPr>
              <a:spLocks noChangeArrowheads="1"/>
            </p:cNvSpPr>
            <p:nvPr/>
          </p:nvSpPr>
          <p:spPr bwMode="auto">
            <a:xfrm rot="5340000">
              <a:off x="3036" y="1030"/>
              <a:ext cx="700" cy="824"/>
            </a:xfrm>
            <a:prstGeom prst="wedgeRoundRectCallout">
              <a:avLst>
                <a:gd name="adj1" fmla="val -8338"/>
                <a:gd name="adj2" fmla="val 66667"/>
                <a:gd name="adj3" fmla="val 1666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 rot="60000">
              <a:off x="3074" y="1349"/>
              <a:ext cx="766" cy="344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200">
                  <a:solidFill>
                    <a:schemeClr val="bg1"/>
                  </a:solidFill>
                  <a:latin typeface="Arial" pitchFamily="34" charset="0"/>
                </a:rPr>
                <a:t>Szabadtér</a:t>
              </a:r>
            </a:p>
            <a:p>
              <a:pPr algn="ctr">
                <a:spcBef>
                  <a:spcPct val="50000"/>
                </a:spcBef>
              </a:pPr>
              <a:r>
                <a:rPr lang="hu-HU" sz="1200">
                  <a:solidFill>
                    <a:schemeClr val="bg1"/>
                  </a:solidFill>
                  <a:latin typeface="Arial" pitchFamily="34" charset="0"/>
                </a:rPr>
                <a:t>(rádiócsatorna)</a:t>
              </a:r>
            </a:p>
          </p:txBody>
        </p:sp>
        <p:sp>
          <p:nvSpPr>
            <p:cNvPr id="5125" name="Rectangle 5"/>
            <p:cNvSpPr>
              <a:spLocks noChangeArrowheads="1"/>
            </p:cNvSpPr>
            <p:nvPr/>
          </p:nvSpPr>
          <p:spPr bwMode="auto">
            <a:xfrm>
              <a:off x="1884" y="3667"/>
              <a:ext cx="2400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6" name="Rectangle 6"/>
            <p:cNvSpPr>
              <a:spLocks noChangeArrowheads="1"/>
            </p:cNvSpPr>
            <p:nvPr/>
          </p:nvSpPr>
          <p:spPr bwMode="auto">
            <a:xfrm>
              <a:off x="461" y="1904"/>
              <a:ext cx="531" cy="58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289794" name="Object 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525" y="2122"/>
            <a:ext cx="403" cy="319"/>
          </p:xfrm>
          <a:graphic>
            <a:graphicData uri="http://schemas.openxmlformats.org/presentationml/2006/ole">
              <p:oleObj spid="_x0000_s289794" name="Klip" r:id="rId4" imgW="6024240" imgH="5681520" progId="">
                <p:embed/>
              </p:oleObj>
            </a:graphicData>
          </a:graphic>
        </p:graphicFrame>
        <p:sp>
          <p:nvSpPr>
            <p:cNvPr id="5128" name="Line 8"/>
            <p:cNvSpPr>
              <a:spLocks noChangeShapeType="1"/>
            </p:cNvSpPr>
            <p:nvPr/>
          </p:nvSpPr>
          <p:spPr bwMode="auto">
            <a:xfrm>
              <a:off x="1000" y="1534"/>
              <a:ext cx="2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446" y="1372"/>
              <a:ext cx="541" cy="32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0" name="Rectangle 10"/>
            <p:cNvSpPr>
              <a:spLocks noChangeArrowheads="1"/>
            </p:cNvSpPr>
            <p:nvPr/>
          </p:nvSpPr>
          <p:spPr bwMode="auto">
            <a:xfrm>
              <a:off x="355" y="1423"/>
              <a:ext cx="774" cy="6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Forrás kódoló</a:t>
              </a:r>
            </a:p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A/D+tömörítés</a:t>
              </a:r>
              <a:endParaRPr lang="hu-HU" sz="1200">
                <a:latin typeface="Arial" pitchFamily="34" charset="0"/>
              </a:endParaRPr>
            </a:p>
            <a:p>
              <a:pPr algn="ctr" latinLnBrk="1">
                <a:spcBef>
                  <a:spcPct val="50000"/>
                </a:spcBef>
              </a:pPr>
              <a:endParaRPr lang="hu-HU" sz="1200">
                <a:latin typeface="Arial" pitchFamily="34" charset="0"/>
              </a:endParaRPr>
            </a:p>
          </p:txBody>
        </p:sp>
        <p:sp>
          <p:nvSpPr>
            <p:cNvPr id="5131" name="Rectangle 11"/>
            <p:cNvSpPr>
              <a:spLocks noChangeArrowheads="1"/>
            </p:cNvSpPr>
            <p:nvPr/>
          </p:nvSpPr>
          <p:spPr bwMode="auto">
            <a:xfrm>
              <a:off x="483" y="1954"/>
              <a:ext cx="486" cy="1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Hívó</a:t>
              </a:r>
            </a:p>
          </p:txBody>
        </p:sp>
        <p:grpSp>
          <p:nvGrpSpPr>
            <p:cNvPr id="5134" name="Group 14"/>
            <p:cNvGrpSpPr>
              <a:grpSpLocks/>
            </p:cNvGrpSpPr>
            <p:nvPr/>
          </p:nvGrpSpPr>
          <p:grpSpPr bwMode="auto">
            <a:xfrm>
              <a:off x="1211" y="1372"/>
              <a:ext cx="582" cy="403"/>
              <a:chOff x="1211" y="1372"/>
              <a:chExt cx="582" cy="403"/>
            </a:xfrm>
          </p:grpSpPr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1216" y="1372"/>
                <a:ext cx="516" cy="324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/>
            </p:nvSpPr>
            <p:spPr bwMode="auto">
              <a:xfrm>
                <a:off x="1211" y="1423"/>
                <a:ext cx="58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hu-HU" sz="1000">
                    <a:latin typeface="Arial" pitchFamily="34" charset="0"/>
                  </a:rPr>
                  <a:t>Csatorna kódoló</a:t>
                </a:r>
              </a:p>
            </p:txBody>
          </p:sp>
        </p:grp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1216" y="974"/>
              <a:ext cx="516" cy="32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>
              <a:off x="1006" y="1135"/>
              <a:ext cx="20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1200" y="1026"/>
              <a:ext cx="582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Csatorna dekódoló</a:t>
              </a:r>
            </a:p>
          </p:txBody>
        </p:sp>
        <p:sp>
          <p:nvSpPr>
            <p:cNvPr id="5138" name="Rectangle 18"/>
            <p:cNvSpPr>
              <a:spLocks noChangeArrowheads="1"/>
            </p:cNvSpPr>
            <p:nvPr/>
          </p:nvSpPr>
          <p:spPr bwMode="auto">
            <a:xfrm>
              <a:off x="446" y="974"/>
              <a:ext cx="552" cy="32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auto">
            <a:xfrm>
              <a:off x="239" y="1026"/>
              <a:ext cx="966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Forrásdekódoló</a:t>
              </a:r>
            </a:p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D/A átalakító</a:t>
              </a:r>
            </a:p>
          </p:txBody>
        </p:sp>
        <p:sp>
          <p:nvSpPr>
            <p:cNvPr id="5140" name="Line 20"/>
            <p:cNvSpPr>
              <a:spLocks noChangeShapeType="1"/>
            </p:cNvSpPr>
            <p:nvPr/>
          </p:nvSpPr>
          <p:spPr bwMode="auto">
            <a:xfrm flipH="1">
              <a:off x="334" y="1135"/>
              <a:ext cx="1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1" name="Line 21"/>
            <p:cNvSpPr>
              <a:spLocks noChangeShapeType="1"/>
            </p:cNvSpPr>
            <p:nvPr/>
          </p:nvSpPr>
          <p:spPr bwMode="auto">
            <a:xfrm>
              <a:off x="338" y="1139"/>
              <a:ext cx="0" cy="10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2" name="Line 22"/>
            <p:cNvSpPr>
              <a:spLocks noChangeShapeType="1"/>
            </p:cNvSpPr>
            <p:nvPr/>
          </p:nvSpPr>
          <p:spPr bwMode="auto">
            <a:xfrm>
              <a:off x="342" y="2165"/>
              <a:ext cx="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3" name="Line 23"/>
            <p:cNvSpPr>
              <a:spLocks noChangeShapeType="1"/>
            </p:cNvSpPr>
            <p:nvPr/>
          </p:nvSpPr>
          <p:spPr bwMode="auto">
            <a:xfrm flipH="1">
              <a:off x="334" y="1534"/>
              <a:ext cx="1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>
              <a:off x="412" y="676"/>
              <a:ext cx="621" cy="11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5" name="Rectangle 25"/>
            <p:cNvSpPr>
              <a:spLocks noChangeArrowheads="1"/>
            </p:cNvSpPr>
            <p:nvPr/>
          </p:nvSpPr>
          <p:spPr bwMode="auto">
            <a:xfrm>
              <a:off x="1145" y="676"/>
              <a:ext cx="623" cy="11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6" name="Rectangle 26"/>
            <p:cNvSpPr>
              <a:spLocks noChangeArrowheads="1"/>
            </p:cNvSpPr>
            <p:nvPr/>
          </p:nvSpPr>
          <p:spPr bwMode="auto">
            <a:xfrm>
              <a:off x="494" y="759"/>
              <a:ext cx="67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>
                  <a:latin typeface="Arial" pitchFamily="34" charset="0"/>
                </a:rPr>
                <a:t>CoDec</a:t>
              </a:r>
            </a:p>
          </p:txBody>
        </p:sp>
        <p:sp>
          <p:nvSpPr>
            <p:cNvPr id="5147" name="Rectangle 27"/>
            <p:cNvSpPr>
              <a:spLocks noChangeArrowheads="1"/>
            </p:cNvSpPr>
            <p:nvPr/>
          </p:nvSpPr>
          <p:spPr bwMode="auto">
            <a:xfrm>
              <a:off x="1228" y="759"/>
              <a:ext cx="67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>
                  <a:latin typeface="Arial" pitchFamily="34" charset="0"/>
                </a:rPr>
                <a:t>MoDem</a:t>
              </a:r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1846" y="886"/>
              <a:ext cx="166" cy="4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1846" y="1372"/>
              <a:ext cx="166" cy="36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50" name="Rectangle 30"/>
            <p:cNvSpPr>
              <a:spLocks noChangeArrowheads="1"/>
            </p:cNvSpPr>
            <p:nvPr/>
          </p:nvSpPr>
          <p:spPr bwMode="auto">
            <a:xfrm>
              <a:off x="1851" y="873"/>
              <a:ext cx="160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Vevő</a:t>
              </a:r>
            </a:p>
          </p:txBody>
        </p:sp>
        <p:sp>
          <p:nvSpPr>
            <p:cNvPr id="5151" name="Rectangle 31"/>
            <p:cNvSpPr>
              <a:spLocks noChangeArrowheads="1"/>
            </p:cNvSpPr>
            <p:nvPr/>
          </p:nvSpPr>
          <p:spPr bwMode="auto">
            <a:xfrm>
              <a:off x="1858" y="1389"/>
              <a:ext cx="150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Adó</a:t>
              </a:r>
            </a:p>
          </p:txBody>
        </p:sp>
        <p:sp>
          <p:nvSpPr>
            <p:cNvPr id="5152" name="Line 32"/>
            <p:cNvSpPr>
              <a:spLocks noChangeShapeType="1"/>
            </p:cNvSpPr>
            <p:nvPr/>
          </p:nvSpPr>
          <p:spPr bwMode="auto">
            <a:xfrm>
              <a:off x="1740" y="1135"/>
              <a:ext cx="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53" name="Line 33"/>
            <p:cNvSpPr>
              <a:spLocks noChangeShapeType="1"/>
            </p:cNvSpPr>
            <p:nvPr/>
          </p:nvSpPr>
          <p:spPr bwMode="auto">
            <a:xfrm>
              <a:off x="1740" y="1534"/>
              <a:ext cx="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54" name="Line 34"/>
            <p:cNvSpPr>
              <a:spLocks noChangeShapeType="1"/>
            </p:cNvSpPr>
            <p:nvPr/>
          </p:nvSpPr>
          <p:spPr bwMode="auto">
            <a:xfrm>
              <a:off x="1946" y="1306"/>
              <a:ext cx="0" cy="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158" name="Group 38"/>
            <p:cNvGrpSpPr>
              <a:grpSpLocks/>
            </p:cNvGrpSpPr>
            <p:nvPr/>
          </p:nvGrpSpPr>
          <p:grpSpPr bwMode="auto">
            <a:xfrm>
              <a:off x="4698" y="3299"/>
              <a:ext cx="678" cy="633"/>
              <a:chOff x="4698" y="3299"/>
              <a:chExt cx="678" cy="633"/>
            </a:xfrm>
          </p:grpSpPr>
          <p:sp>
            <p:nvSpPr>
              <p:cNvPr id="5155" name="Rectangle 35"/>
              <p:cNvSpPr>
                <a:spLocks noChangeArrowheads="1"/>
              </p:cNvSpPr>
              <p:nvPr/>
            </p:nvSpPr>
            <p:spPr bwMode="auto">
              <a:xfrm>
                <a:off x="4760" y="3299"/>
                <a:ext cx="555" cy="63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aphicFrame>
            <p:nvGraphicFramePr>
              <p:cNvPr id="289795" name="Object 3">
                <a:hlinkClick r:id="" action="ppaction://ole?verb=0"/>
              </p:cNvPr>
              <p:cNvGraphicFramePr>
                <a:graphicFrameLocks/>
              </p:cNvGraphicFramePr>
              <p:nvPr/>
            </p:nvGraphicFramePr>
            <p:xfrm>
              <a:off x="4836" y="3492"/>
              <a:ext cx="405" cy="338"/>
            </p:xfrm>
            <a:graphic>
              <a:graphicData uri="http://schemas.openxmlformats.org/presentationml/2006/ole">
                <p:oleObj spid="_x0000_s289795" name="Klip" r:id="rId5" imgW="3914640" imgH="4875120" progId="">
                  <p:embed/>
                </p:oleObj>
              </a:graphicData>
            </a:graphic>
          </p:graphicFrame>
          <p:sp>
            <p:nvSpPr>
              <p:cNvPr id="5157" name="Rectangle 37"/>
              <p:cNvSpPr>
                <a:spLocks noChangeArrowheads="1"/>
              </p:cNvSpPr>
              <p:nvPr/>
            </p:nvSpPr>
            <p:spPr bwMode="auto">
              <a:xfrm>
                <a:off x="4698" y="3320"/>
                <a:ext cx="678" cy="16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hu-HU" sz="1000">
                    <a:latin typeface="Arial" pitchFamily="34" charset="0"/>
                  </a:rPr>
                  <a:t>Hívott</a:t>
                </a:r>
              </a:p>
            </p:txBody>
          </p:sp>
        </p:grpSp>
        <p:sp>
          <p:nvSpPr>
            <p:cNvPr id="5159" name="Rectangle 39"/>
            <p:cNvSpPr>
              <a:spLocks noChangeArrowheads="1"/>
            </p:cNvSpPr>
            <p:nvPr/>
          </p:nvSpPr>
          <p:spPr bwMode="auto">
            <a:xfrm>
              <a:off x="4021" y="2764"/>
              <a:ext cx="555" cy="34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60" name="Rectangle 40"/>
            <p:cNvSpPr>
              <a:spLocks noChangeArrowheads="1"/>
            </p:cNvSpPr>
            <p:nvPr/>
          </p:nvSpPr>
          <p:spPr bwMode="auto">
            <a:xfrm>
              <a:off x="4760" y="2764"/>
              <a:ext cx="555" cy="34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61" name="Line 41"/>
            <p:cNvSpPr>
              <a:spLocks noChangeShapeType="1"/>
            </p:cNvSpPr>
            <p:nvPr/>
          </p:nvSpPr>
          <p:spPr bwMode="auto">
            <a:xfrm>
              <a:off x="4584" y="2938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4007" y="2820"/>
              <a:ext cx="582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Csatorna dekódoló</a:t>
              </a:r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4760" y="2300"/>
              <a:ext cx="549" cy="349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5166" name="Group 46"/>
            <p:cNvGrpSpPr>
              <a:grpSpLocks/>
            </p:cNvGrpSpPr>
            <p:nvPr/>
          </p:nvGrpSpPr>
          <p:grpSpPr bwMode="auto">
            <a:xfrm>
              <a:off x="4021" y="2300"/>
              <a:ext cx="598" cy="410"/>
              <a:chOff x="4021" y="2300"/>
              <a:chExt cx="598" cy="410"/>
            </a:xfrm>
          </p:grpSpPr>
          <p:sp>
            <p:nvSpPr>
              <p:cNvPr id="5164" name="Rectangle 44"/>
              <p:cNvSpPr>
                <a:spLocks noChangeArrowheads="1"/>
              </p:cNvSpPr>
              <p:nvPr/>
            </p:nvSpPr>
            <p:spPr bwMode="auto">
              <a:xfrm>
                <a:off x="4021" y="2300"/>
                <a:ext cx="555" cy="349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5165" name="Rectangle 45"/>
              <p:cNvSpPr>
                <a:spLocks noChangeArrowheads="1"/>
              </p:cNvSpPr>
              <p:nvPr/>
            </p:nvSpPr>
            <p:spPr bwMode="auto">
              <a:xfrm>
                <a:off x="4037" y="2358"/>
                <a:ext cx="58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hu-HU" sz="1000">
                    <a:latin typeface="Arial" pitchFamily="34" charset="0"/>
                  </a:rPr>
                  <a:t>Csatorna kódoló</a:t>
                </a:r>
              </a:p>
            </p:txBody>
          </p:sp>
        </p:grpSp>
        <p:sp>
          <p:nvSpPr>
            <p:cNvPr id="5167" name="Rectangle 47"/>
            <p:cNvSpPr>
              <a:spLocks noChangeArrowheads="1"/>
            </p:cNvSpPr>
            <p:nvPr/>
          </p:nvSpPr>
          <p:spPr bwMode="auto">
            <a:xfrm>
              <a:off x="4670" y="2358"/>
              <a:ext cx="774" cy="6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Forrás kódoló</a:t>
              </a:r>
            </a:p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A/D+tömörítés</a:t>
              </a:r>
              <a:endParaRPr lang="hu-HU" sz="1200">
                <a:latin typeface="Arial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endParaRPr lang="hu-HU" sz="1200">
                <a:latin typeface="Arial" pitchFamily="34" charset="0"/>
              </a:endParaRPr>
            </a:p>
          </p:txBody>
        </p:sp>
        <p:sp>
          <p:nvSpPr>
            <p:cNvPr id="5168" name="Rectangle 48"/>
            <p:cNvSpPr>
              <a:spLocks noChangeArrowheads="1"/>
            </p:cNvSpPr>
            <p:nvPr/>
          </p:nvSpPr>
          <p:spPr bwMode="auto">
            <a:xfrm>
              <a:off x="4554" y="2785"/>
              <a:ext cx="966" cy="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Forrásdekódoló</a:t>
              </a:r>
            </a:p>
            <a:p>
              <a:pPr algn="ctr"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D/A átalakító</a:t>
              </a:r>
            </a:p>
          </p:txBody>
        </p:sp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3985" y="2016"/>
              <a:ext cx="627" cy="12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0" name="Rectangle 50"/>
            <p:cNvSpPr>
              <a:spLocks noChangeArrowheads="1"/>
            </p:cNvSpPr>
            <p:nvPr/>
          </p:nvSpPr>
          <p:spPr bwMode="auto">
            <a:xfrm>
              <a:off x="4725" y="2016"/>
              <a:ext cx="625" cy="120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1" name="Rectangle 51"/>
            <p:cNvSpPr>
              <a:spLocks noChangeArrowheads="1"/>
            </p:cNvSpPr>
            <p:nvPr/>
          </p:nvSpPr>
          <p:spPr bwMode="auto">
            <a:xfrm>
              <a:off x="4033" y="2072"/>
              <a:ext cx="67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>
                  <a:latin typeface="Arial" pitchFamily="34" charset="0"/>
                </a:rPr>
                <a:t>MoDem</a:t>
              </a:r>
            </a:p>
          </p:txBody>
        </p:sp>
        <p:sp>
          <p:nvSpPr>
            <p:cNvPr id="5172" name="Rectangle 52"/>
            <p:cNvSpPr>
              <a:spLocks noChangeArrowheads="1"/>
            </p:cNvSpPr>
            <p:nvPr/>
          </p:nvSpPr>
          <p:spPr bwMode="auto">
            <a:xfrm>
              <a:off x="4773" y="2072"/>
              <a:ext cx="678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800">
                  <a:latin typeface="Arial" pitchFamily="34" charset="0"/>
                </a:rPr>
                <a:t>CoDec</a:t>
              </a:r>
            </a:p>
          </p:txBody>
        </p:sp>
        <p:sp>
          <p:nvSpPr>
            <p:cNvPr id="5173" name="Line 53"/>
            <p:cNvSpPr>
              <a:spLocks noChangeShapeType="1"/>
            </p:cNvSpPr>
            <p:nvPr/>
          </p:nvSpPr>
          <p:spPr bwMode="auto">
            <a:xfrm>
              <a:off x="5323" y="2474"/>
              <a:ext cx="9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4" name="Line 54"/>
            <p:cNvSpPr>
              <a:spLocks noChangeShapeType="1"/>
            </p:cNvSpPr>
            <p:nvPr/>
          </p:nvSpPr>
          <p:spPr bwMode="auto">
            <a:xfrm>
              <a:off x="4584" y="2474"/>
              <a:ext cx="1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5" name="Line 55"/>
            <p:cNvSpPr>
              <a:spLocks noChangeShapeType="1"/>
            </p:cNvSpPr>
            <p:nvPr/>
          </p:nvSpPr>
          <p:spPr bwMode="auto">
            <a:xfrm>
              <a:off x="5424" y="2478"/>
              <a:ext cx="0" cy="12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6" name="Line 56"/>
            <p:cNvSpPr>
              <a:spLocks noChangeShapeType="1"/>
            </p:cNvSpPr>
            <p:nvPr/>
          </p:nvSpPr>
          <p:spPr bwMode="auto">
            <a:xfrm>
              <a:off x="5323" y="2938"/>
              <a:ext cx="9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7" name="Line 57"/>
            <p:cNvSpPr>
              <a:spLocks noChangeShapeType="1"/>
            </p:cNvSpPr>
            <p:nvPr/>
          </p:nvSpPr>
          <p:spPr bwMode="auto">
            <a:xfrm flipH="1">
              <a:off x="5315" y="3687"/>
              <a:ext cx="1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8" name="Rectangle 58"/>
            <p:cNvSpPr>
              <a:spLocks noChangeArrowheads="1"/>
            </p:cNvSpPr>
            <p:nvPr/>
          </p:nvSpPr>
          <p:spPr bwMode="auto">
            <a:xfrm>
              <a:off x="3739" y="2764"/>
              <a:ext cx="167" cy="39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79" name="Rectangle 59"/>
            <p:cNvSpPr>
              <a:spLocks noChangeArrowheads="1"/>
            </p:cNvSpPr>
            <p:nvPr/>
          </p:nvSpPr>
          <p:spPr bwMode="auto">
            <a:xfrm>
              <a:off x="3739" y="2257"/>
              <a:ext cx="167" cy="3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0" name="Rectangle 60"/>
            <p:cNvSpPr>
              <a:spLocks noChangeArrowheads="1"/>
            </p:cNvSpPr>
            <p:nvPr/>
          </p:nvSpPr>
          <p:spPr bwMode="auto">
            <a:xfrm>
              <a:off x="3744" y="2749"/>
              <a:ext cx="160" cy="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Vevő</a:t>
              </a:r>
            </a:p>
          </p:txBody>
        </p:sp>
        <p:sp>
          <p:nvSpPr>
            <p:cNvPr id="5181" name="Rectangle 61"/>
            <p:cNvSpPr>
              <a:spLocks noChangeArrowheads="1"/>
            </p:cNvSpPr>
            <p:nvPr/>
          </p:nvSpPr>
          <p:spPr bwMode="auto">
            <a:xfrm>
              <a:off x="3752" y="2274"/>
              <a:ext cx="150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000">
                  <a:latin typeface="Arial" pitchFamily="34" charset="0"/>
                </a:rPr>
                <a:t>Adó</a:t>
              </a:r>
            </a:p>
          </p:txBody>
        </p:sp>
        <p:sp>
          <p:nvSpPr>
            <p:cNvPr id="5182" name="Line 62"/>
            <p:cNvSpPr>
              <a:spLocks noChangeShapeType="1"/>
            </p:cNvSpPr>
            <p:nvPr/>
          </p:nvSpPr>
          <p:spPr bwMode="auto">
            <a:xfrm>
              <a:off x="3914" y="2474"/>
              <a:ext cx="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3" name="Line 63"/>
            <p:cNvSpPr>
              <a:spLocks noChangeShapeType="1"/>
            </p:cNvSpPr>
            <p:nvPr/>
          </p:nvSpPr>
          <p:spPr bwMode="auto">
            <a:xfrm>
              <a:off x="3914" y="2903"/>
              <a:ext cx="9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4" name="Line 64"/>
            <p:cNvSpPr>
              <a:spLocks noChangeShapeType="1"/>
            </p:cNvSpPr>
            <p:nvPr/>
          </p:nvSpPr>
          <p:spPr bwMode="auto">
            <a:xfrm>
              <a:off x="3840" y="2657"/>
              <a:ext cx="0" cy="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5" name="Line 65"/>
            <p:cNvSpPr>
              <a:spLocks noChangeShapeType="1"/>
            </p:cNvSpPr>
            <p:nvPr/>
          </p:nvSpPr>
          <p:spPr bwMode="auto">
            <a:xfrm>
              <a:off x="3603" y="2735"/>
              <a:ext cx="233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6" name="Rectangle 66"/>
            <p:cNvSpPr>
              <a:spLocks noChangeArrowheads="1"/>
            </p:cNvSpPr>
            <p:nvPr/>
          </p:nvSpPr>
          <p:spPr bwMode="auto">
            <a:xfrm>
              <a:off x="2164" y="916"/>
              <a:ext cx="232" cy="90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7" name="Rectangle 67"/>
            <p:cNvSpPr>
              <a:spLocks noChangeArrowheads="1"/>
            </p:cNvSpPr>
            <p:nvPr/>
          </p:nvSpPr>
          <p:spPr bwMode="auto">
            <a:xfrm>
              <a:off x="2196" y="902"/>
              <a:ext cx="159" cy="869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Antenna</a:t>
              </a:r>
            </a:p>
          </p:txBody>
        </p:sp>
        <p:sp>
          <p:nvSpPr>
            <p:cNvPr id="5188" name="Line 68"/>
            <p:cNvSpPr>
              <a:spLocks noChangeShapeType="1"/>
            </p:cNvSpPr>
            <p:nvPr/>
          </p:nvSpPr>
          <p:spPr bwMode="auto">
            <a:xfrm>
              <a:off x="2500" y="1252"/>
              <a:ext cx="808" cy="1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89" name="Line 69"/>
            <p:cNvSpPr>
              <a:spLocks noChangeShapeType="1"/>
            </p:cNvSpPr>
            <p:nvPr/>
          </p:nvSpPr>
          <p:spPr bwMode="auto">
            <a:xfrm>
              <a:off x="2500" y="1588"/>
              <a:ext cx="808" cy="1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90" name="Rectangle 70"/>
            <p:cNvSpPr>
              <a:spLocks noChangeArrowheads="1"/>
            </p:cNvSpPr>
            <p:nvPr/>
          </p:nvSpPr>
          <p:spPr bwMode="auto">
            <a:xfrm>
              <a:off x="3364" y="2260"/>
              <a:ext cx="232" cy="90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5191" name="Rectangle 71"/>
            <p:cNvSpPr>
              <a:spLocks noChangeArrowheads="1"/>
            </p:cNvSpPr>
            <p:nvPr/>
          </p:nvSpPr>
          <p:spPr bwMode="auto">
            <a:xfrm>
              <a:off x="3359" y="2282"/>
              <a:ext cx="197" cy="8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A</a:t>
              </a:r>
            </a:p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n</a:t>
              </a:r>
            </a:p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t</a:t>
              </a:r>
            </a:p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e</a:t>
              </a:r>
            </a:p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n</a:t>
              </a:r>
            </a:p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n</a:t>
              </a:r>
            </a:p>
            <a:p>
              <a:pPr algn="ctr"/>
              <a:r>
                <a:rPr lang="hu-HU" sz="1200">
                  <a:solidFill>
                    <a:schemeClr val="tx2"/>
                  </a:solidFill>
                  <a:latin typeface="Arial" pitchFamily="34" charset="0"/>
                </a:rPr>
                <a:t>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ANTENNANYERESÉG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990600"/>
            <a:ext cx="5319713" cy="685800"/>
          </a:xfrm>
        </p:spPr>
        <p:txBody>
          <a:bodyPr/>
          <a:lstStyle/>
          <a:p>
            <a:r>
              <a:rPr lang="hu-HU" sz="1600"/>
              <a:t>Definició: Az antenna adott irányú sugárzáskoncentráló képességének mértéke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2263" y="2174875"/>
            <a:ext cx="3722687" cy="563563"/>
          </a:xfrm>
        </p:spPr>
        <p:txBody>
          <a:bodyPr/>
          <a:lstStyle/>
          <a:p>
            <a:r>
              <a:rPr lang="hu-HU" sz="1600"/>
              <a:t>Referencia antennák:</a:t>
            </a:r>
          </a:p>
          <a:p>
            <a:pPr lvl="1"/>
            <a:endParaRPr lang="hu-HU" sz="1200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1066800" y="3886200"/>
            <a:ext cx="34290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1200" b="1">
                <a:latin typeface="Arial" pitchFamily="34" charset="0"/>
              </a:rPr>
              <a:t>HERTZ dipólus</a:t>
            </a:r>
            <a:endParaRPr lang="hu-HU" sz="1400" b="1">
              <a:latin typeface="Arial" pitchFamily="34" charset="0"/>
            </a:endParaRP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1066800" y="4876800"/>
            <a:ext cx="342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1200" b="1">
                <a:latin typeface="Arial" pitchFamily="34" charset="0"/>
              </a:rPr>
              <a:t>Félhullámú dipólus</a:t>
            </a:r>
            <a:endParaRPr lang="hu-HU" sz="1400" b="1">
              <a:latin typeface="Arial" pitchFamily="34" charset="0"/>
            </a:endParaRPr>
          </a:p>
        </p:txBody>
      </p:sp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1066800" y="3048000"/>
            <a:ext cx="342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1200" b="1">
                <a:latin typeface="Arial" pitchFamily="34" charset="0"/>
              </a:rPr>
              <a:t>Izotróp antenna: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hu-HU" sz="1200" b="1">
              <a:latin typeface="Arial" pitchFamily="34" charset="0"/>
            </a:endParaRPr>
          </a:p>
        </p:txBody>
      </p:sp>
      <p:graphicFrame>
        <p:nvGraphicFramePr>
          <p:cNvPr id="72719" name="Object 15"/>
          <p:cNvGraphicFramePr>
            <a:graphicFrameLocks noChangeAspect="1"/>
          </p:cNvGraphicFramePr>
          <p:nvPr/>
        </p:nvGraphicFramePr>
        <p:xfrm>
          <a:off x="5562600" y="1897063"/>
          <a:ext cx="990600" cy="885825"/>
        </p:xfrm>
        <a:graphic>
          <a:graphicData uri="http://schemas.openxmlformats.org/presentationml/2006/ole">
            <p:oleObj spid="_x0000_s72719" name="Egyenlet" r:id="rId3" imgW="482400" imgH="431640" progId="Equation.3">
              <p:embed/>
            </p:oleObj>
          </a:graphicData>
        </a:graphic>
      </p:graphicFrame>
      <p:graphicFrame>
        <p:nvGraphicFramePr>
          <p:cNvPr id="72720" name="Object 16"/>
          <p:cNvGraphicFramePr>
            <a:graphicFrameLocks noChangeAspect="1"/>
          </p:cNvGraphicFramePr>
          <p:nvPr/>
        </p:nvGraphicFramePr>
        <p:xfrm>
          <a:off x="5486400" y="3124200"/>
          <a:ext cx="1524000" cy="827088"/>
        </p:xfrm>
        <a:graphic>
          <a:graphicData uri="http://schemas.openxmlformats.org/presentationml/2006/ole">
            <p:oleObj spid="_x0000_s72720" name="Egyenlet" r:id="rId4" imgW="723600" imgH="393480" progId="Equation.3">
              <p:embed/>
            </p:oleObj>
          </a:graphicData>
        </a:graphic>
      </p:graphicFrame>
      <p:graphicFrame>
        <p:nvGraphicFramePr>
          <p:cNvPr id="72721" name="Object 17"/>
          <p:cNvGraphicFramePr>
            <a:graphicFrameLocks noChangeAspect="1"/>
          </p:cNvGraphicFramePr>
          <p:nvPr/>
        </p:nvGraphicFramePr>
        <p:xfrm>
          <a:off x="5562600" y="4244975"/>
          <a:ext cx="914400" cy="490538"/>
        </p:xfrm>
        <a:graphic>
          <a:graphicData uri="http://schemas.openxmlformats.org/presentationml/2006/ole">
            <p:oleObj spid="_x0000_s72721" name="Egyenlet" r:id="rId5" imgW="495000" imgH="228600" progId="Equation.3">
              <p:embed/>
            </p:oleObj>
          </a:graphicData>
        </a:graphic>
      </p:graphicFrame>
      <p:graphicFrame>
        <p:nvGraphicFramePr>
          <p:cNvPr id="72722" name="Object 18"/>
          <p:cNvGraphicFramePr>
            <a:graphicFrameLocks noChangeAspect="1"/>
          </p:cNvGraphicFramePr>
          <p:nvPr/>
        </p:nvGraphicFramePr>
        <p:xfrm>
          <a:off x="6934200" y="4267200"/>
          <a:ext cx="1752600" cy="511175"/>
        </p:xfrm>
        <a:graphic>
          <a:graphicData uri="http://schemas.openxmlformats.org/presentationml/2006/ole">
            <p:oleObj spid="_x0000_s72722" name="Egyenlet" r:id="rId6" imgW="761760" imgH="228600" progId="Equation.3">
              <p:embed/>
            </p:oleObj>
          </a:graphicData>
        </a:graphic>
      </p:graphicFrame>
      <p:graphicFrame>
        <p:nvGraphicFramePr>
          <p:cNvPr id="72723" name="Object 19"/>
          <p:cNvGraphicFramePr>
            <a:graphicFrameLocks noChangeAspect="1"/>
          </p:cNvGraphicFramePr>
          <p:nvPr/>
        </p:nvGraphicFramePr>
        <p:xfrm>
          <a:off x="5410200" y="5105400"/>
          <a:ext cx="1054100" cy="482600"/>
        </p:xfrm>
        <a:graphic>
          <a:graphicData uri="http://schemas.openxmlformats.org/presentationml/2006/ole">
            <p:oleObj spid="_x0000_s72723" name="Egyenlet" r:id="rId7" imgW="583920" imgH="228600" progId="Equation.3">
              <p:embed/>
            </p:oleObj>
          </a:graphicData>
        </a:graphic>
      </p:graphicFrame>
      <p:graphicFrame>
        <p:nvGraphicFramePr>
          <p:cNvPr id="72724" name="Object 20"/>
          <p:cNvGraphicFramePr>
            <a:graphicFrameLocks noChangeAspect="1"/>
          </p:cNvGraphicFramePr>
          <p:nvPr/>
        </p:nvGraphicFramePr>
        <p:xfrm>
          <a:off x="6934200" y="5105400"/>
          <a:ext cx="1530350" cy="452438"/>
        </p:xfrm>
        <a:graphic>
          <a:graphicData uri="http://schemas.openxmlformats.org/presentationml/2006/ole">
            <p:oleObj spid="_x0000_s72724" name="Egyenlet" r:id="rId8" imgW="7743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2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2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72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  <p:bldP spid="72708" grpId="0" build="p" autoUpdateAnimBg="0"/>
      <p:bldP spid="72709" grpId="0" autoUpdateAnimBg="0"/>
      <p:bldP spid="72710" grpId="0" autoUpdateAnimBg="0"/>
      <p:bldP spid="7271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IRÁNYKARAKTERISZTIKA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92200" y="1460500"/>
            <a:ext cx="5319713" cy="685800"/>
          </a:xfrm>
        </p:spPr>
        <p:txBody>
          <a:bodyPr/>
          <a:lstStyle/>
          <a:p>
            <a:r>
              <a:rPr lang="hu-HU" sz="1600"/>
              <a:t>Definició: Az antenna által létrehozott sugárzás intenzitás térbeli eloszlása</a:t>
            </a:r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1193800" y="2286000"/>
            <a:ext cx="7315200" cy="731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/>
            <a:r>
              <a:rPr lang="hu-HU" sz="1800" b="1">
                <a:latin typeface="Arial" pitchFamily="34" charset="0"/>
              </a:rPr>
              <a:t>Teljesítmény irránykarakterisztika</a:t>
            </a:r>
            <a:r>
              <a:rPr lang="hu-HU" sz="1800">
                <a:latin typeface="Arial" pitchFamily="34" charset="0"/>
              </a:rPr>
              <a:t> </a:t>
            </a:r>
            <a:r>
              <a:rPr lang="hu-HU" sz="1200">
                <a:latin typeface="Arial" pitchFamily="34" charset="0"/>
              </a:rPr>
              <a:t>(nyereségfüggvény)</a:t>
            </a:r>
            <a:r>
              <a:rPr lang="hu-HU" sz="1800">
                <a:latin typeface="Arial" pitchFamily="34" charset="0"/>
              </a:rPr>
              <a:t> :</a:t>
            </a:r>
          </a:p>
          <a:p>
            <a:pPr lvl="1"/>
            <a:r>
              <a:rPr lang="hu-HU" sz="1200">
                <a:latin typeface="Arial" pitchFamily="34" charset="0"/>
              </a:rPr>
              <a:t>a tér különböző irányaiban az antennától azonos távolságban mért teljesítménysűrűség viszonya a fő sugárzási irány teljesítménysűrűség értékéhez</a:t>
            </a:r>
            <a:endParaRPr lang="hu-HU" sz="1200">
              <a:latin typeface="Times New Roman" pitchFamily="18" charset="0"/>
            </a:endParaRPr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1447800" y="4102100"/>
            <a:ext cx="7010400" cy="1128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 b="1">
                <a:latin typeface="Arial" pitchFamily="34" charset="0"/>
              </a:rPr>
              <a:t>Térerősség iránykarakterisztika</a:t>
            </a:r>
            <a:r>
              <a:rPr lang="hu-HU" sz="1800">
                <a:latin typeface="Arial" pitchFamily="34" charset="0"/>
              </a:rPr>
              <a:t>:</a:t>
            </a:r>
            <a:r>
              <a:rPr lang="hu-HU" sz="1200">
                <a:latin typeface="Arial" pitchFamily="34" charset="0"/>
              </a:rPr>
              <a:t>a térerősség térbeli iránytól való függése. Viszonyítási alap a fő sugárzási irány térerőssége</a:t>
            </a:r>
          </a:p>
          <a:p>
            <a:endParaRPr lang="hu-HU" sz="1800">
              <a:latin typeface="Arial" pitchFamily="34" charset="0"/>
            </a:endParaRPr>
          </a:p>
          <a:p>
            <a:pPr lvl="1"/>
            <a:endParaRPr lang="hu-HU" sz="2000">
              <a:latin typeface="Times New Roman" pitchFamily="18" charset="0"/>
            </a:endParaRPr>
          </a:p>
        </p:txBody>
      </p:sp>
      <p:graphicFrame>
        <p:nvGraphicFramePr>
          <p:cNvPr id="74775" name="Object 23"/>
          <p:cNvGraphicFramePr>
            <a:graphicFrameLocks noChangeAspect="1"/>
          </p:cNvGraphicFramePr>
          <p:nvPr/>
        </p:nvGraphicFramePr>
        <p:xfrm>
          <a:off x="4851400" y="3213100"/>
          <a:ext cx="2254250" cy="741363"/>
        </p:xfrm>
        <a:graphic>
          <a:graphicData uri="http://schemas.openxmlformats.org/presentationml/2006/ole">
            <p:oleObj spid="_x0000_s74775" name="Egyenlet" r:id="rId3" imgW="1307880" imgH="431640" progId="Equation.3">
              <p:embed/>
            </p:oleObj>
          </a:graphicData>
        </a:graphic>
      </p:graphicFrame>
      <p:graphicFrame>
        <p:nvGraphicFramePr>
          <p:cNvPr id="74778" name="Object 26"/>
          <p:cNvGraphicFramePr>
            <a:graphicFrameLocks noChangeAspect="1"/>
          </p:cNvGraphicFramePr>
          <p:nvPr/>
        </p:nvGraphicFramePr>
        <p:xfrm>
          <a:off x="4978400" y="5105400"/>
          <a:ext cx="2133600" cy="695325"/>
        </p:xfrm>
        <a:graphic>
          <a:graphicData uri="http://schemas.openxmlformats.org/presentationml/2006/ole">
            <p:oleObj spid="_x0000_s74778" name="Egyenlet" r:id="rId4" imgW="132048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4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 autoUpdateAnimBg="0"/>
      <p:bldP spid="74767" grpId="0" autoUpdateAnimBg="0"/>
      <p:bldP spid="74768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4" name="Picture 14" descr="8AB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0" y="2514600"/>
            <a:ext cx="4094163" cy="4191000"/>
          </a:xfrm>
          <a:prstGeom prst="rect">
            <a:avLst/>
          </a:prstGeom>
          <a:noFill/>
        </p:spPr>
      </p:pic>
      <p:sp>
        <p:nvSpPr>
          <p:cNvPr id="76817" name="AutoShape 17"/>
          <p:cNvSpPr>
            <a:spLocks noChangeArrowheads="1"/>
          </p:cNvSpPr>
          <p:nvPr/>
        </p:nvSpPr>
        <p:spPr bwMode="auto">
          <a:xfrm>
            <a:off x="1079500" y="1485900"/>
            <a:ext cx="3314700" cy="939800"/>
          </a:xfrm>
          <a:prstGeom prst="wedgeRoundRectCallout">
            <a:avLst>
              <a:gd name="adj1" fmla="val 81560"/>
              <a:gd name="adj2" fmla="val 133444"/>
              <a:gd name="adj3" fmla="val 16667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6816" name="AutoShape 16"/>
          <p:cNvSpPr>
            <a:spLocks noChangeArrowheads="1"/>
          </p:cNvSpPr>
          <p:nvPr/>
        </p:nvSpPr>
        <p:spPr bwMode="auto">
          <a:xfrm>
            <a:off x="1104900" y="5054600"/>
            <a:ext cx="2590800" cy="1054100"/>
          </a:xfrm>
          <a:prstGeom prst="wedgeRoundRectCallout">
            <a:avLst>
              <a:gd name="adj1" fmla="val 109315"/>
              <a:gd name="adj2" fmla="val -48042"/>
              <a:gd name="adj3" fmla="val 16667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0"/>
            <a:ext cx="7734300" cy="762000"/>
          </a:xfrm>
        </p:spPr>
        <p:txBody>
          <a:bodyPr/>
          <a:lstStyle/>
          <a:p>
            <a:r>
              <a:rPr lang="hu-HU"/>
              <a:t>Iránykarakterisztika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990600"/>
            <a:ext cx="5319713" cy="381000"/>
          </a:xfrm>
        </p:spPr>
        <p:txBody>
          <a:bodyPr/>
          <a:lstStyle/>
          <a:p>
            <a:r>
              <a:rPr lang="hu-HU" sz="1600"/>
              <a:t>Ábrázolás: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1193800" y="5295900"/>
            <a:ext cx="3276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>
                <a:latin typeface="Arial" pitchFamily="34" charset="0"/>
              </a:rPr>
              <a:t>Derékszögű koordináta rendszerben</a:t>
            </a:r>
          </a:p>
          <a:p>
            <a:pPr lvl="1" algn="ctr"/>
            <a:endParaRPr lang="hu-HU" sz="2000">
              <a:latin typeface="Times New Roman" pitchFamily="18" charset="0"/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193800" y="1778000"/>
            <a:ext cx="46482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>
                <a:latin typeface="Arial" pitchFamily="34" charset="0"/>
              </a:rPr>
              <a:t>Polárkoordinátarendszerben:</a:t>
            </a:r>
          </a:p>
          <a:p>
            <a:pPr lvl="1"/>
            <a:endParaRPr lang="hu-HU" sz="2000">
              <a:latin typeface="Times New Roman" pitchFamily="18" charset="0"/>
            </a:endParaRPr>
          </a:p>
        </p:txBody>
      </p:sp>
      <p:pic>
        <p:nvPicPr>
          <p:cNvPr id="76815" name="Picture 15" descr="GOMBKO~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650" y="2647950"/>
            <a:ext cx="1519238" cy="1998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8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8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7" grpId="0" animBg="1" autoUpdateAnimBg="0"/>
      <p:bldP spid="76816" grpId="0" animBg="1" autoUpdateAnimBg="0"/>
      <p:bldP spid="76806" grpId="0" autoUpdateAnimBg="0"/>
      <p:bldP spid="7680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SUGÁRZÁSI ELLENÁLLÁS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990600"/>
            <a:ext cx="7772400" cy="685800"/>
          </a:xfrm>
        </p:spPr>
        <p:txBody>
          <a:bodyPr/>
          <a:lstStyle/>
          <a:p>
            <a:r>
              <a:rPr lang="hu-HU" sz="1600"/>
              <a:t>Definició: A sugárzási ellenállás az a képzeletbeli ellenállás, amelyet az antenna helyére kapcsolva a kisugárzott teljesítményt elfogyasztaná.</a:t>
            </a: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1447800" y="2438400"/>
            <a:ext cx="6781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>
                <a:latin typeface="Arial" pitchFamily="34" charset="0"/>
              </a:rPr>
              <a:t>Az antenna valóságban veszteséges, a veszteségi teljesítmény:</a:t>
            </a:r>
            <a:endParaRPr lang="hu-HU" sz="2000">
              <a:latin typeface="Times New Roman" pitchFamily="18" charset="0"/>
            </a:endParaRP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1524000" y="3733800"/>
            <a:ext cx="70104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>
                <a:latin typeface="Arial" pitchFamily="34" charset="0"/>
              </a:rPr>
              <a:t>Az antenna teljes valós ellenállása:</a:t>
            </a:r>
          </a:p>
          <a:p>
            <a:pPr lvl="1"/>
            <a:endParaRPr lang="hu-HU" sz="2000">
              <a:latin typeface="Times New Roman" pitchFamily="18" charset="0"/>
            </a:endParaRPr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1600200" y="4648200"/>
            <a:ext cx="76962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>
                <a:latin typeface="Arial" pitchFamily="34" charset="0"/>
              </a:rPr>
              <a:t>Az antenna tulajdonképpen transzformátor, az energiaforrás és a tér közötti illesztést végzi el. Hatásfoka:</a:t>
            </a:r>
            <a:endParaRPr lang="hu-HU" sz="1800"/>
          </a:p>
        </p:txBody>
      </p:sp>
      <p:graphicFrame>
        <p:nvGraphicFramePr>
          <p:cNvPr id="285698" name="Object 2"/>
          <p:cNvGraphicFramePr>
            <a:graphicFrameLocks noChangeAspect="1"/>
          </p:cNvGraphicFramePr>
          <p:nvPr/>
        </p:nvGraphicFramePr>
        <p:xfrm>
          <a:off x="4038600" y="1600200"/>
          <a:ext cx="2051050" cy="822325"/>
        </p:xfrm>
        <a:graphic>
          <a:graphicData uri="http://schemas.openxmlformats.org/presentationml/2006/ole">
            <p:oleObj spid="_x0000_s285698" name="Egyenlet" r:id="rId4" imgW="749160" imgH="393480" progId="Equation.3">
              <p:embed/>
            </p:oleObj>
          </a:graphicData>
        </a:graphic>
      </p:graphicFrame>
      <p:graphicFrame>
        <p:nvGraphicFramePr>
          <p:cNvPr id="285699" name="Object 3"/>
          <p:cNvGraphicFramePr>
            <a:graphicFrameLocks noChangeAspect="1"/>
          </p:cNvGraphicFramePr>
          <p:nvPr/>
        </p:nvGraphicFramePr>
        <p:xfrm>
          <a:off x="4038600" y="2895600"/>
          <a:ext cx="2209800" cy="819150"/>
        </p:xfrm>
        <a:graphic>
          <a:graphicData uri="http://schemas.openxmlformats.org/presentationml/2006/ole">
            <p:oleObj spid="_x0000_s285699" name="Egyenlet" r:id="rId5" imgW="761760" imgH="393480" progId="Equation.3">
              <p:embed/>
            </p:oleObj>
          </a:graphicData>
        </a:graphic>
      </p:graphicFrame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4114800" y="4191000"/>
          <a:ext cx="1828800" cy="506413"/>
        </p:xfrm>
        <a:graphic>
          <a:graphicData uri="http://schemas.openxmlformats.org/presentationml/2006/ole">
            <p:oleObj spid="_x0000_s285700" name="Egyenlet" r:id="rId6" imgW="825480" imgH="228600" progId="Equation.3">
              <p:embed/>
            </p:oleObj>
          </a:graphicData>
        </a:graphic>
      </p:graphicFrame>
      <p:graphicFrame>
        <p:nvGraphicFramePr>
          <p:cNvPr id="285701" name="Object 5"/>
          <p:cNvGraphicFramePr>
            <a:graphicFrameLocks noChangeAspect="1"/>
          </p:cNvGraphicFramePr>
          <p:nvPr/>
        </p:nvGraphicFramePr>
        <p:xfrm>
          <a:off x="4013200" y="5207000"/>
          <a:ext cx="2971800" cy="1309688"/>
        </p:xfrm>
        <a:graphic>
          <a:graphicData uri="http://schemas.openxmlformats.org/presentationml/2006/ole">
            <p:oleObj spid="_x0000_s285701" name="Egyenlet" r:id="rId7" imgW="1409400" imgH="6220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70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70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  <p:bldP spid="78854" grpId="0" autoUpdateAnimBg="0"/>
      <p:bldP spid="78856" grpId="0" autoUpdateAnimBg="0"/>
      <p:bldP spid="78857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HATÁSOS FELÜLET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1290638"/>
            <a:ext cx="8475662" cy="1368425"/>
          </a:xfrm>
        </p:spPr>
        <p:txBody>
          <a:bodyPr/>
          <a:lstStyle/>
          <a:p>
            <a:r>
              <a:rPr lang="hu-HU" sz="1600"/>
              <a:t>Definició: A sugárzási irányra merőleges képzeletbeli felület, amelyen át ugyanakkora teljesítmény áramlik, mint amekkorát optimális illesztés esetén  az antenna felvenne a térből.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2263" y="4108450"/>
            <a:ext cx="8315325" cy="885825"/>
          </a:xfrm>
        </p:spPr>
        <p:txBody>
          <a:bodyPr/>
          <a:lstStyle/>
          <a:p>
            <a:r>
              <a:rPr lang="hu-HU" sz="1600"/>
              <a:t>Másként: Az antennának az a hatásos  tartománya, amelyből az energiáját veszi.</a:t>
            </a:r>
          </a:p>
          <a:p>
            <a:pPr lvl="1"/>
            <a:endParaRPr lang="hu-HU" sz="1400"/>
          </a:p>
        </p:txBody>
      </p:sp>
      <p:graphicFrame>
        <p:nvGraphicFramePr>
          <p:cNvPr id="83986" name="Object 18"/>
          <p:cNvGraphicFramePr>
            <a:graphicFrameLocks noChangeAspect="1"/>
          </p:cNvGraphicFramePr>
          <p:nvPr/>
        </p:nvGraphicFramePr>
        <p:xfrm>
          <a:off x="4038600" y="3200400"/>
          <a:ext cx="1104900" cy="893763"/>
        </p:xfrm>
        <a:graphic>
          <a:graphicData uri="http://schemas.openxmlformats.org/presentationml/2006/ole">
            <p:oleObj spid="_x0000_s83986" name="Egyenlet" r:id="rId3" imgW="5331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  <p:bldP spid="80900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7" name="AutoShape 17"/>
          <p:cNvSpPr>
            <a:spLocks noChangeArrowheads="1"/>
          </p:cNvSpPr>
          <p:nvPr/>
        </p:nvSpPr>
        <p:spPr bwMode="auto">
          <a:xfrm>
            <a:off x="3606800" y="5118100"/>
            <a:ext cx="1244600" cy="825500"/>
          </a:xfrm>
          <a:prstGeom prst="wedgeRoundRectCallout">
            <a:avLst>
              <a:gd name="adj1" fmla="val 138648"/>
              <a:gd name="adj2" fmla="val -76153"/>
              <a:gd name="adj3" fmla="val 16667"/>
            </a:avLst>
          </a:prstGeom>
          <a:solidFill>
            <a:srgbClr val="F6FA4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HATÁSOS HOSSZ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5500" y="952500"/>
            <a:ext cx="7696200" cy="685800"/>
          </a:xfrm>
        </p:spPr>
        <p:txBody>
          <a:bodyPr/>
          <a:lstStyle/>
          <a:p>
            <a:r>
              <a:rPr lang="hu-HU" sz="1600"/>
              <a:t>Definició: Annak az elméleti (ideális) antennának a hossza, amelynek áramnyomatéka megeggyezik a tényleges antenna áramnyomatékával.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1079500" y="4533900"/>
            <a:ext cx="75438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>
                <a:latin typeface="Arial" pitchFamily="34" charset="0"/>
              </a:rPr>
              <a:t>Hertz dipólra és rövid dipólra:</a:t>
            </a:r>
          </a:p>
          <a:p>
            <a:pPr lvl="1"/>
            <a:endParaRPr lang="hu-HU" sz="2000">
              <a:latin typeface="Times New Roman" pitchFamily="18" charset="0"/>
            </a:endParaRPr>
          </a:p>
        </p:txBody>
      </p:sp>
      <p:graphicFrame>
        <p:nvGraphicFramePr>
          <p:cNvPr id="91147" name="Object 11"/>
          <p:cNvGraphicFramePr>
            <a:graphicFrameLocks noChangeAspect="1"/>
          </p:cNvGraphicFramePr>
          <p:nvPr/>
        </p:nvGraphicFramePr>
        <p:xfrm>
          <a:off x="1003300" y="1477963"/>
          <a:ext cx="3421063" cy="3079750"/>
        </p:xfrm>
        <a:graphic>
          <a:graphicData uri="http://schemas.openxmlformats.org/presentationml/2006/ole">
            <p:oleObj spid="_x0000_s91147" name="Kép" r:id="rId3" imgW="3420720" imgH="3079800" progId="Word.Picture.8">
              <p:embed/>
            </p:oleObj>
          </a:graphicData>
        </a:graphic>
      </p:graphicFrame>
      <p:graphicFrame>
        <p:nvGraphicFramePr>
          <p:cNvPr id="91148" name="Object 12"/>
          <p:cNvGraphicFramePr>
            <a:graphicFrameLocks noChangeAspect="1"/>
          </p:cNvGraphicFramePr>
          <p:nvPr/>
        </p:nvGraphicFramePr>
        <p:xfrm>
          <a:off x="5918200" y="2184400"/>
          <a:ext cx="914400" cy="520700"/>
        </p:xfrm>
        <a:graphic>
          <a:graphicData uri="http://schemas.openxmlformats.org/presentationml/2006/ole">
            <p:oleObj spid="_x0000_s91148" name="Egyenlet" r:id="rId4" imgW="406080" imgH="241200" progId="Equation.3">
              <p:embed/>
            </p:oleObj>
          </a:graphicData>
        </a:graphic>
      </p:graphicFrame>
      <p:graphicFrame>
        <p:nvGraphicFramePr>
          <p:cNvPr id="91149" name="Object 13"/>
          <p:cNvGraphicFramePr>
            <a:graphicFrameLocks noChangeAspect="1"/>
          </p:cNvGraphicFramePr>
          <p:nvPr/>
        </p:nvGraphicFramePr>
        <p:xfrm>
          <a:off x="3695700" y="5194300"/>
          <a:ext cx="990600" cy="685800"/>
        </p:xfrm>
        <a:graphic>
          <a:graphicData uri="http://schemas.openxmlformats.org/presentationml/2006/ole">
            <p:oleObj spid="_x0000_s91149" name="Egyenlet" r:id="rId5" imgW="533160" imgH="393480" progId="Equation.3">
              <p:embed/>
            </p:oleObj>
          </a:graphicData>
        </a:graphic>
      </p:graphicFrame>
      <p:graphicFrame>
        <p:nvGraphicFramePr>
          <p:cNvPr id="91150" name="Object 14"/>
          <p:cNvGraphicFramePr>
            <a:graphicFrameLocks noChangeAspect="1"/>
          </p:cNvGraphicFramePr>
          <p:nvPr/>
        </p:nvGraphicFramePr>
        <p:xfrm>
          <a:off x="5219700" y="3263900"/>
          <a:ext cx="3421063" cy="2809875"/>
        </p:xfrm>
        <a:graphic>
          <a:graphicData uri="http://schemas.openxmlformats.org/presentationml/2006/ole">
            <p:oleObj spid="_x0000_s91150" name="Kép" r:id="rId6" imgW="3420720" imgH="280980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14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7" grpId="0" animBg="1" autoUpdateAnimBg="0"/>
      <p:bldP spid="81923" grpId="0" build="p" autoUpdateAnimBg="0"/>
      <p:bldP spid="81930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ANTENNA RECIPROCITÁS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990600"/>
            <a:ext cx="7848600" cy="381000"/>
          </a:xfrm>
        </p:spPr>
        <p:txBody>
          <a:bodyPr/>
          <a:lstStyle/>
          <a:p>
            <a:r>
              <a:rPr lang="hu-HU" sz="1600"/>
              <a:t>Az adó és vevőantennából álló rendszer helyettesítő képe: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84763" y="1150938"/>
            <a:ext cx="3771900" cy="2897187"/>
          </a:xfrm>
        </p:spPr>
        <p:txBody>
          <a:bodyPr/>
          <a:lstStyle/>
          <a:p>
            <a:endParaRPr lang="hu-HU" sz="1400"/>
          </a:p>
          <a:p>
            <a:endParaRPr lang="hu-HU" sz="1400"/>
          </a:p>
          <a:p>
            <a:endParaRPr lang="hu-HU" sz="1400"/>
          </a:p>
          <a:p>
            <a:r>
              <a:rPr lang="hu-HU" sz="1400"/>
              <a:t>Reciprocitási szabály: Ha egy lineáris, passzív áramkör valamely pontjára U feszültséget kapcsolunk és egy tetszőleges más ponton I áramot mérünk, akkor az U/I viszony (transzfer impedancia) amplitúdóban és fázisban változatlan marad, ha az U és az I pozícióját felcseréljük.</a:t>
            </a:r>
          </a:p>
          <a:p>
            <a:pPr lvl="1"/>
            <a:endParaRPr lang="hu-HU" sz="1200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1143000" y="4419600"/>
            <a:ext cx="4953000" cy="85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1800">
                <a:latin typeface="Arial" pitchFamily="34" charset="0"/>
              </a:rPr>
              <a:t>Alkalmazzuk a szabályt az antennákra:</a:t>
            </a:r>
          </a:p>
          <a:p>
            <a:pPr algn="ctr"/>
            <a:endParaRPr lang="hu-HU" sz="1800">
              <a:latin typeface="Arial" pitchFamily="34" charset="0"/>
            </a:endParaRPr>
          </a:p>
          <a:p>
            <a:r>
              <a:rPr lang="hu-HU" sz="1400">
                <a:solidFill>
                  <a:schemeClr val="bg2"/>
                </a:solidFill>
                <a:latin typeface="Arial" pitchFamily="34" charset="0"/>
              </a:rPr>
              <a:t>        és, ha                                           akkor</a:t>
            </a:r>
            <a:endParaRPr lang="hu-HU" sz="1800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1219200" y="5562600"/>
            <a:ext cx="74676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 b="1">
                <a:solidFill>
                  <a:schemeClr val="tx2"/>
                </a:solidFill>
                <a:latin typeface="Arial" pitchFamily="34" charset="0"/>
              </a:rPr>
              <a:t>Az antenna adó és vevő szerepe megfordítható!</a:t>
            </a:r>
          </a:p>
          <a:p>
            <a:r>
              <a:rPr lang="hu-HU" sz="2000" b="1">
                <a:solidFill>
                  <a:schemeClr val="tx2"/>
                </a:solidFill>
                <a:latin typeface="Arial" pitchFamily="34" charset="0"/>
              </a:rPr>
              <a:t>Bármely antenna adási és vételi karakterisztikája azonos.</a:t>
            </a:r>
          </a:p>
          <a:p>
            <a:pPr lvl="1" algn="ctr"/>
            <a:endParaRPr lang="hu-HU" sz="2000">
              <a:latin typeface="Times New Roman" pitchFamily="18" charset="0"/>
            </a:endParaRPr>
          </a:p>
        </p:txBody>
      </p:sp>
      <p:graphicFrame>
        <p:nvGraphicFramePr>
          <p:cNvPr id="82955" name="Object 11"/>
          <p:cNvGraphicFramePr>
            <a:graphicFrameLocks noChangeAspect="1"/>
          </p:cNvGraphicFramePr>
          <p:nvPr/>
        </p:nvGraphicFramePr>
        <p:xfrm>
          <a:off x="584200" y="1066800"/>
          <a:ext cx="5181600" cy="4038600"/>
        </p:xfrm>
        <a:graphic>
          <a:graphicData uri="http://schemas.openxmlformats.org/presentationml/2006/ole">
            <p:oleObj spid="_x0000_s82955" name="Kép" r:id="rId5" imgW="5130720" imgH="3980160" progId="Word.Picture.8">
              <p:embed/>
            </p:oleObj>
          </a:graphicData>
        </a:graphic>
      </p:graphicFrame>
      <p:graphicFrame>
        <p:nvGraphicFramePr>
          <p:cNvPr id="82956" name="Object 12"/>
          <p:cNvGraphicFramePr>
            <a:graphicFrameLocks noChangeAspect="1"/>
          </p:cNvGraphicFramePr>
          <p:nvPr/>
        </p:nvGraphicFramePr>
        <p:xfrm>
          <a:off x="6858000" y="4419600"/>
          <a:ext cx="1066800" cy="739775"/>
        </p:xfrm>
        <a:graphic>
          <a:graphicData uri="http://schemas.openxmlformats.org/presentationml/2006/ole">
            <p:oleObj spid="_x0000_s82956" name="Egyenlet" r:id="rId6" imgW="622080" imgH="431640" progId="Equation.3">
              <p:embed/>
            </p:oleObj>
          </a:graphicData>
        </a:graphic>
      </p:graphicFrame>
      <p:graphicFrame>
        <p:nvGraphicFramePr>
          <p:cNvPr id="82957" name="Object 13"/>
          <p:cNvGraphicFramePr>
            <a:graphicFrameLocks noChangeAspect="1"/>
          </p:cNvGraphicFramePr>
          <p:nvPr/>
        </p:nvGraphicFramePr>
        <p:xfrm>
          <a:off x="2438400" y="4953000"/>
          <a:ext cx="1524000" cy="388938"/>
        </p:xfrm>
        <a:graphic>
          <a:graphicData uri="http://schemas.openxmlformats.org/presentationml/2006/ole">
            <p:oleObj spid="_x0000_s82957" name="Egyenlet" r:id="rId7" imgW="838080" imgH="215640" progId="Equation.3">
              <p:embed/>
            </p:oleObj>
          </a:graphicData>
        </a:graphic>
      </p:graphicFrame>
      <p:graphicFrame>
        <p:nvGraphicFramePr>
          <p:cNvPr id="82958" name="Object 14"/>
          <p:cNvGraphicFramePr>
            <a:graphicFrameLocks noChangeAspect="1"/>
          </p:cNvGraphicFramePr>
          <p:nvPr/>
        </p:nvGraphicFramePr>
        <p:xfrm>
          <a:off x="4953000" y="4953000"/>
          <a:ext cx="990600" cy="390525"/>
        </p:xfrm>
        <a:graphic>
          <a:graphicData uri="http://schemas.openxmlformats.org/presentationml/2006/ole">
            <p:oleObj spid="_x0000_s82958" name="Egyenlet" r:id="rId8" imgW="66024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5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9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82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utoUpdateAnimBg="0"/>
      <p:bldP spid="82948" grpId="0" build="p" autoUpdateAnimBg="0"/>
      <p:bldP spid="82953" grpId="0" autoUpdateAnimBg="0"/>
      <p:bldP spid="8295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1437"/>
          </a:xfrm>
        </p:spPr>
        <p:txBody>
          <a:bodyPr/>
          <a:lstStyle/>
          <a:p>
            <a:r>
              <a:rPr lang="hu-HU"/>
              <a:t> 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304800"/>
            <a:ext cx="7696200" cy="1295400"/>
          </a:xfrm>
        </p:spPr>
        <p:txBody>
          <a:bodyPr/>
          <a:lstStyle/>
          <a:p>
            <a:r>
              <a:rPr lang="hu-HU" sz="1800">
                <a:solidFill>
                  <a:srgbClr val="FC0128"/>
                </a:solidFill>
              </a:rPr>
              <a:t>Az antennareciprocitás segítségével bizonyítható, hogy bármely antenna nyeresége és hatásos felületének hányadosa azonosan állandó: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8800" y="2259013"/>
            <a:ext cx="6286500" cy="596900"/>
          </a:xfrm>
        </p:spPr>
        <p:txBody>
          <a:bodyPr/>
          <a:lstStyle/>
          <a:p>
            <a:r>
              <a:rPr lang="hu-HU" sz="1400"/>
              <a:t>A hullámhosszhoz képest rövid antennára a korábbiak alapján:</a:t>
            </a:r>
          </a:p>
          <a:p>
            <a:pPr lvl="1"/>
            <a:endParaRPr lang="hu-HU" sz="1200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1371600" y="4267200"/>
            <a:ext cx="1676400" cy="671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1800">
                <a:latin typeface="Arial" pitchFamily="34" charset="0"/>
              </a:rPr>
              <a:t>vagyis:</a:t>
            </a:r>
          </a:p>
          <a:p>
            <a:pPr lvl="1" algn="ctr"/>
            <a:endParaRPr lang="hu-HU" sz="2000">
              <a:latin typeface="Times New Roman" pitchFamily="18" charset="0"/>
            </a:endParaRPr>
          </a:p>
        </p:txBody>
      </p:sp>
      <p:graphicFrame>
        <p:nvGraphicFramePr>
          <p:cNvPr id="88111" name="Object 47"/>
          <p:cNvGraphicFramePr>
            <a:graphicFrameLocks noChangeAspect="1"/>
          </p:cNvGraphicFramePr>
          <p:nvPr/>
        </p:nvGraphicFramePr>
        <p:xfrm>
          <a:off x="3692525" y="1524000"/>
          <a:ext cx="3663950" cy="730250"/>
        </p:xfrm>
        <a:graphic>
          <a:graphicData uri="http://schemas.openxmlformats.org/presentationml/2006/ole">
            <p:oleObj spid="_x0000_s88111" name="Egyenlet" r:id="rId4" imgW="2158920" imgH="431640" progId="Equation.3">
              <p:embed/>
            </p:oleObj>
          </a:graphicData>
        </a:graphic>
      </p:graphicFrame>
      <p:graphicFrame>
        <p:nvGraphicFramePr>
          <p:cNvPr id="88112" name="Object 48"/>
          <p:cNvGraphicFramePr>
            <a:graphicFrameLocks noChangeAspect="1"/>
          </p:cNvGraphicFramePr>
          <p:nvPr/>
        </p:nvGraphicFramePr>
        <p:xfrm>
          <a:off x="4038600" y="3232150"/>
          <a:ext cx="742950" cy="695325"/>
        </p:xfrm>
        <a:graphic>
          <a:graphicData uri="http://schemas.openxmlformats.org/presentationml/2006/ole">
            <p:oleObj spid="_x0000_s88112" name="Egyenlet" r:id="rId5" imgW="419040" imgH="393480" progId="Equation.3">
              <p:embed/>
            </p:oleObj>
          </a:graphicData>
        </a:graphic>
      </p:graphicFrame>
      <p:graphicFrame>
        <p:nvGraphicFramePr>
          <p:cNvPr id="88113" name="Object 49"/>
          <p:cNvGraphicFramePr>
            <a:graphicFrameLocks noChangeAspect="1"/>
          </p:cNvGraphicFramePr>
          <p:nvPr/>
        </p:nvGraphicFramePr>
        <p:xfrm>
          <a:off x="5267325" y="3289300"/>
          <a:ext cx="1466850" cy="731838"/>
        </p:xfrm>
        <a:graphic>
          <a:graphicData uri="http://schemas.openxmlformats.org/presentationml/2006/ole">
            <p:oleObj spid="_x0000_s88113" name="Egyenlet" r:id="rId6" imgW="647640" imgH="393480" progId="Equation.3">
              <p:embed/>
            </p:oleObj>
          </a:graphicData>
        </a:graphic>
      </p:graphicFrame>
      <p:graphicFrame>
        <p:nvGraphicFramePr>
          <p:cNvPr id="88114" name="Object 50"/>
          <p:cNvGraphicFramePr>
            <a:graphicFrameLocks noChangeAspect="1"/>
          </p:cNvGraphicFramePr>
          <p:nvPr/>
        </p:nvGraphicFramePr>
        <p:xfrm>
          <a:off x="4038600" y="4572000"/>
          <a:ext cx="2057400" cy="1246188"/>
        </p:xfrm>
        <a:graphic>
          <a:graphicData uri="http://schemas.openxmlformats.org/presentationml/2006/ole">
            <p:oleObj spid="_x0000_s88114" name="Egyenlet" r:id="rId7" imgW="558720" imgH="393480" progId="Equation.3">
              <p:embed/>
            </p:oleObj>
          </a:graphicData>
        </a:graphic>
      </p:graphicFrame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7696200" y="6477000"/>
            <a:ext cx="8382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Vége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1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2" grpId="0" build="p" autoUpdateAnimBg="0"/>
      <p:bldP spid="83976" grpId="0" autoUpdateAnimBg="0"/>
      <p:bldP spid="8398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28625"/>
          </a:xfrm>
        </p:spPr>
        <p:txBody>
          <a:bodyPr/>
          <a:lstStyle/>
          <a:p>
            <a:r>
              <a:rPr lang="hu-HU"/>
              <a:t>EGYÉB JELLEMZŐK:</a:t>
            </a:r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476250" y="3111500"/>
            <a:ext cx="5446713" cy="766763"/>
          </a:xfrm>
        </p:spPr>
        <p:txBody>
          <a:bodyPr/>
          <a:lstStyle/>
          <a:p>
            <a:r>
              <a:rPr lang="hu-HU" sz="1400"/>
              <a:t>EFFEKTÍV KISUGÁRZOTT TELJESÍTMÉNY</a:t>
            </a:r>
          </a:p>
        </p:txBody>
      </p:sp>
      <p:sp>
        <p:nvSpPr>
          <p:cNvPr id="91140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1143000" y="1143000"/>
            <a:ext cx="3429000" cy="533400"/>
          </a:xfrm>
        </p:spPr>
        <p:txBody>
          <a:bodyPr/>
          <a:lstStyle/>
          <a:p>
            <a:r>
              <a:rPr lang="hu-HU" sz="1400"/>
              <a:t>AZ ANTENNA NYOMATÉKA:.</a:t>
            </a:r>
          </a:p>
          <a:p>
            <a:endParaRPr lang="hu-HU" sz="1400"/>
          </a:p>
          <a:p>
            <a:r>
              <a:rPr lang="hu-HU" sz="1400"/>
              <a:t>Izotrópra:</a:t>
            </a:r>
          </a:p>
          <a:p>
            <a:endParaRPr lang="hu-HU" sz="1400"/>
          </a:p>
          <a:p>
            <a:endParaRPr lang="hu-HU" sz="1400"/>
          </a:p>
          <a:p>
            <a:r>
              <a:rPr lang="hu-HU" sz="1400"/>
              <a:t>G nyereségű antennára:</a:t>
            </a:r>
          </a:p>
          <a:p>
            <a:pPr lvl="1"/>
            <a:endParaRPr lang="hu-HU" sz="1200"/>
          </a:p>
        </p:txBody>
      </p:sp>
      <p:sp>
        <p:nvSpPr>
          <p:cNvPr id="91141" name="Rectangle 1029"/>
          <p:cNvSpPr>
            <a:spLocks noChangeArrowheads="1"/>
          </p:cNvSpPr>
          <p:nvPr/>
        </p:nvSpPr>
        <p:spPr bwMode="auto">
          <a:xfrm>
            <a:off x="1219200" y="5105400"/>
            <a:ext cx="49530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400" b="1">
                <a:latin typeface="Arial" pitchFamily="34" charset="0"/>
              </a:rPr>
              <a:t>ELŐRE/HÁTRA VISZONY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4191000" y="4038600"/>
          <a:ext cx="3810000" cy="715963"/>
        </p:xfrm>
        <a:graphic>
          <a:graphicData uri="http://schemas.openxmlformats.org/presentationml/2006/ole">
            <p:oleObj spid="_x0000_s12292" name="Egyenlet" r:id="rId3" imgW="2070000" imgH="431640" progId="Equation.3">
              <p:embed/>
            </p:oleObj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4191000" y="1676400"/>
          <a:ext cx="2209800" cy="1470025"/>
        </p:xfrm>
        <a:graphic>
          <a:graphicData uri="http://schemas.openxmlformats.org/presentationml/2006/ole">
            <p:oleObj spid="_x0000_s12293" name="Egyenlet" r:id="rId4" imgW="1295280" imgH="863280" progId="Equation.3">
              <p:embed/>
            </p:oleObj>
          </a:graphicData>
        </a:graphic>
      </p:graphicFrame>
      <p:graphicFrame>
        <p:nvGraphicFramePr>
          <p:cNvPr id="12294" name="Object 6"/>
          <p:cNvGraphicFramePr>
            <a:graphicFrameLocks noChangeAspect="1"/>
          </p:cNvGraphicFramePr>
          <p:nvPr/>
        </p:nvGraphicFramePr>
        <p:xfrm>
          <a:off x="4191000" y="5562600"/>
          <a:ext cx="2209800" cy="779463"/>
        </p:xfrm>
        <a:graphic>
          <a:graphicData uri="http://schemas.openxmlformats.org/presentationml/2006/ole">
            <p:oleObj spid="_x0000_s12294" name="Egyenlet" r:id="rId5" imgW="1295280" imgH="457200" progId="Equation.3">
              <p:embed/>
            </p:oleObj>
          </a:graphicData>
        </a:graphic>
      </p:graphicFrame>
      <p:sp>
        <p:nvSpPr>
          <p:cNvPr id="91146" name="Rectangle 1034"/>
          <p:cNvSpPr>
            <a:spLocks noChangeArrowheads="1"/>
          </p:cNvSpPr>
          <p:nvPr/>
        </p:nvSpPr>
        <p:spPr bwMode="auto">
          <a:xfrm>
            <a:off x="7391400" y="6400800"/>
            <a:ext cx="990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Folyt.köv.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1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1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  <p:bldP spid="91140" grpId="0" build="p" autoUpdateAnimBg="0"/>
      <p:bldP spid="91141" grpId="0" build="p" autoUpdateAnimBg="0"/>
      <p:bldP spid="91146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ChangeArrowheads="1"/>
          </p:cNvSpPr>
          <p:nvPr>
            <p:ph type="title"/>
          </p:nvPr>
        </p:nvSpPr>
        <p:spPr>
          <a:noFill/>
          <a:ln/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hu-HU"/>
              <a:t>A MOBIL TÁVKÖLÉS FREKVENCIASÁVJAI I.</a:t>
            </a:r>
          </a:p>
        </p:txBody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>
          <a:ln/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87044" name="Picture 1028" descr="abr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762000"/>
            <a:ext cx="7848600" cy="511333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A MOBIL TÁVKÖZLŐ RENDSZER I.</a:t>
            </a:r>
          </a:p>
        </p:txBody>
      </p:sp>
      <p:pic>
        <p:nvPicPr>
          <p:cNvPr id="84995" name="Picture 3" descr="abra2"/>
          <p:cNvPicPr>
            <a:picLocks noChangeAspect="1" noChangeArrowheads="1"/>
          </p:cNvPicPr>
          <p:nvPr/>
        </p:nvPicPr>
        <p:blipFill>
          <a:blip r:embed="rId2" cstate="print"/>
          <a:srcRect l="2913" t="5823" r="2913"/>
          <a:stretch>
            <a:fillRect/>
          </a:stretch>
        </p:blipFill>
        <p:spPr bwMode="auto">
          <a:xfrm>
            <a:off x="787400" y="1168400"/>
            <a:ext cx="7391400" cy="4930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Rádióspektrum</a:t>
            </a:r>
            <a:endParaRPr lang="hu-HU" dirty="0"/>
          </a:p>
        </p:txBody>
      </p:sp>
      <p:pic>
        <p:nvPicPr>
          <p:cNvPr id="5" name="Picture 4" descr="spectr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797" y="639556"/>
            <a:ext cx="7942997" cy="5831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Szolgálatok</a:t>
            </a:r>
            <a:endParaRPr lang="hu-HU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4925" y="1016462"/>
            <a:ext cx="1727200" cy="719138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Légi mozgó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0" y="1808625"/>
            <a:ext cx="1727200" cy="71913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 légi</a:t>
            </a:r>
          </a:p>
          <a:p>
            <a:pPr algn="ctr"/>
            <a:r>
              <a:rPr lang="hu-HU" sz="1600"/>
              <a:t>mozgó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4925" y="2816687"/>
            <a:ext cx="1727200" cy="719138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Légi rádió </a:t>
            </a:r>
          </a:p>
          <a:p>
            <a:pPr algn="ctr"/>
            <a:r>
              <a:rPr lang="hu-HU" sz="1600"/>
              <a:t>navigáció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0" y="3824750"/>
            <a:ext cx="1727200" cy="7191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Amatőr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6513" y="4689937"/>
            <a:ext cx="1727200" cy="719138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</a:t>
            </a:r>
          </a:p>
          <a:p>
            <a:pPr algn="ctr"/>
            <a:r>
              <a:rPr lang="hu-HU" sz="1600"/>
              <a:t>amatőr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4925" y="5482100"/>
            <a:ext cx="1727200" cy="71913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Műsorszórás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836738" y="1016462"/>
            <a:ext cx="1727200" cy="7191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</a:t>
            </a:r>
          </a:p>
          <a:p>
            <a:pPr algn="ctr"/>
            <a:r>
              <a:rPr lang="hu-HU" sz="1600"/>
              <a:t>műsorszórás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836738" y="1808625"/>
            <a:ext cx="1727200" cy="71913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</a:t>
            </a:r>
          </a:p>
          <a:p>
            <a:pPr algn="ctr"/>
            <a:r>
              <a:rPr lang="hu-HU" sz="1600"/>
              <a:t>Föld kutatás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1835150" y="2816687"/>
            <a:ext cx="1727200" cy="719138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Állandóhelyű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836738" y="3824750"/>
            <a:ext cx="1727200" cy="719137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</a:t>
            </a:r>
          </a:p>
          <a:p>
            <a:pPr algn="ctr"/>
            <a:r>
              <a:rPr lang="hu-HU" sz="1600"/>
              <a:t>állandóhelyű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1836738" y="4689937"/>
            <a:ext cx="1727200" cy="719138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Műholdak </a:t>
            </a:r>
          </a:p>
          <a:p>
            <a:pPr algn="ctr"/>
            <a:r>
              <a:rPr lang="hu-HU" sz="1600"/>
              <a:t>közötti</a:t>
            </a: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835150" y="5480512"/>
            <a:ext cx="1727200" cy="719138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Földi mozgó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708400" y="1016462"/>
            <a:ext cx="1727200" cy="719138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 földi</a:t>
            </a:r>
          </a:p>
          <a:p>
            <a:pPr algn="ctr"/>
            <a:r>
              <a:rPr lang="hu-HU" sz="1600"/>
              <a:t>mozgó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708400" y="1808625"/>
            <a:ext cx="1727200" cy="719137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Tengeri </a:t>
            </a:r>
          </a:p>
          <a:p>
            <a:pPr algn="ctr"/>
            <a:r>
              <a:rPr lang="hu-HU" sz="1600"/>
              <a:t>mozgó</a:t>
            </a: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708400" y="2816687"/>
            <a:ext cx="1727200" cy="719138"/>
          </a:xfrm>
          <a:prstGeom prst="ellipse">
            <a:avLst/>
          </a:prstGeom>
          <a:solidFill>
            <a:srgbClr val="9933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>
                <a:solidFill>
                  <a:schemeClr val="bg1"/>
                </a:solidFill>
              </a:rPr>
              <a:t>Műholdas tengeri</a:t>
            </a:r>
          </a:p>
          <a:p>
            <a:pPr algn="ctr"/>
            <a:r>
              <a:rPr lang="hu-HU" sz="1600">
                <a:solidFill>
                  <a:schemeClr val="bg1"/>
                </a:solidFill>
              </a:rPr>
              <a:t>mozgó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708400" y="3824750"/>
            <a:ext cx="1727200" cy="719137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Tengeri </a:t>
            </a:r>
          </a:p>
          <a:p>
            <a:pPr algn="ctr"/>
            <a:r>
              <a:rPr lang="hu-HU" sz="1600"/>
              <a:t>rádió navigáció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708400" y="4688350"/>
            <a:ext cx="1727200" cy="719137"/>
          </a:xfrm>
          <a:prstGeom prst="ellipse">
            <a:avLst/>
          </a:prstGeom>
          <a:solidFill>
            <a:srgbClr val="66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Meteorológia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3708400" y="5482100"/>
            <a:ext cx="1727200" cy="719137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</a:t>
            </a:r>
          </a:p>
          <a:p>
            <a:pPr algn="ctr"/>
            <a:r>
              <a:rPr lang="hu-HU" sz="1600"/>
              <a:t>meteorológia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5580063" y="1016462"/>
            <a:ext cx="1727200" cy="719138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Mozgó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580063" y="1808625"/>
            <a:ext cx="1727200" cy="719137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</a:t>
            </a:r>
          </a:p>
          <a:p>
            <a:pPr algn="ctr"/>
            <a:r>
              <a:rPr lang="hu-HU" sz="1600"/>
              <a:t>mozgó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5580063" y="2816687"/>
            <a:ext cx="1727200" cy="719138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>
                <a:solidFill>
                  <a:schemeClr val="bg1"/>
                </a:solidFill>
              </a:rPr>
              <a:t>Rádiócsilla-</a:t>
            </a:r>
          </a:p>
          <a:p>
            <a:pPr algn="ctr"/>
            <a:r>
              <a:rPr lang="hu-HU" sz="1600">
                <a:solidFill>
                  <a:schemeClr val="bg1"/>
                </a:solidFill>
              </a:rPr>
              <a:t>gászat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5580063" y="3824750"/>
            <a:ext cx="1727200" cy="719137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>
                <a:solidFill>
                  <a:schemeClr val="bg1"/>
                </a:solidFill>
              </a:rPr>
              <a:t>Műholdas </a:t>
            </a:r>
          </a:p>
          <a:p>
            <a:pPr algn="ctr"/>
            <a:r>
              <a:rPr lang="hu-HU" sz="1600">
                <a:solidFill>
                  <a:schemeClr val="bg1"/>
                </a:solidFill>
              </a:rPr>
              <a:t>rádiómeghatározás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5580063" y="4688350"/>
            <a:ext cx="1727200" cy="71913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Rádiólokáció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5580063" y="5480512"/>
            <a:ext cx="1727200" cy="719138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 </a:t>
            </a:r>
          </a:p>
          <a:p>
            <a:pPr algn="ctr"/>
            <a:r>
              <a:rPr lang="hu-HU" sz="1600"/>
              <a:t>rádiólokáció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7416800" y="1016462"/>
            <a:ext cx="1727200" cy="719138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Rádió navigáció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7416800" y="1808625"/>
            <a:ext cx="1727200" cy="719137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 rádió</a:t>
            </a:r>
          </a:p>
          <a:p>
            <a:pPr algn="ctr"/>
            <a:r>
              <a:rPr lang="hu-HU" sz="1600"/>
              <a:t>navigáció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416800" y="2816687"/>
            <a:ext cx="1727200" cy="719138"/>
          </a:xfrm>
          <a:prstGeom prst="ellipse">
            <a:avLst/>
          </a:pr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Űrbéli </a:t>
            </a:r>
          </a:p>
          <a:p>
            <a:pPr algn="ctr"/>
            <a:r>
              <a:rPr lang="hu-HU" sz="1600"/>
              <a:t>üzemeltetés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416800" y="3824750"/>
            <a:ext cx="1727200" cy="719137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Űrkutatás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7416800" y="4688350"/>
            <a:ext cx="1727200" cy="719137"/>
          </a:xfrm>
          <a:prstGeom prst="ellipse">
            <a:avLst/>
          </a:prstGeom>
          <a:solidFill>
            <a:srgbClr val="00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Hiteles frekv. </a:t>
            </a:r>
          </a:p>
          <a:p>
            <a:pPr algn="ctr"/>
            <a:r>
              <a:rPr lang="hu-HU" sz="1600"/>
              <a:t>és órajel</a:t>
            </a: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7416800" y="5480512"/>
            <a:ext cx="1727200" cy="719138"/>
          </a:xfrm>
          <a:prstGeom prst="ellipse">
            <a:avLst/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hu-HU" sz="1600"/>
              <a:t>Műholdas </a:t>
            </a:r>
          </a:p>
          <a:p>
            <a:pPr algn="ctr"/>
            <a:r>
              <a:rPr lang="hu-HU" sz="1600"/>
              <a:t>Hiteles frekv. </a:t>
            </a:r>
          </a:p>
          <a:p>
            <a:pPr algn="ctr"/>
            <a:r>
              <a:rPr lang="hu-HU" sz="1600"/>
              <a:t>és órajel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7215188" y="6573217"/>
            <a:ext cx="1714500" cy="27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hu-HU" sz="1200" b="1" i="1">
                <a:solidFill>
                  <a:srgbClr val="7F7F7F"/>
                </a:solidFill>
              </a:rPr>
              <a:t>2010. december 8.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Spektrum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850" y="1760561"/>
            <a:ext cx="8569325" cy="4332264"/>
          </a:xfrm>
        </p:spPr>
        <p:txBody>
          <a:bodyPr/>
          <a:lstStyle/>
          <a:p>
            <a:r>
              <a:rPr lang="hu-HU" sz="3200" dirty="0" smtClean="0"/>
              <a:t>Állami tulajdon</a:t>
            </a:r>
          </a:p>
          <a:p>
            <a:r>
              <a:rPr lang="hu-HU" sz="3200" dirty="0" smtClean="0"/>
              <a:t>Használat/Bevétel</a:t>
            </a:r>
          </a:p>
          <a:p>
            <a:r>
              <a:rPr lang="hu-HU" sz="3200" dirty="0" smtClean="0"/>
              <a:t>Koordinált használat</a:t>
            </a:r>
          </a:p>
          <a:p>
            <a:r>
              <a:rPr lang="hu-HU" sz="3200" dirty="0" smtClean="0"/>
              <a:t>EMC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227013"/>
            <a:ext cx="7772400" cy="981075"/>
          </a:xfrm>
        </p:spPr>
        <p:txBody>
          <a:bodyPr/>
          <a:lstStyle/>
          <a:p>
            <a:r>
              <a:rPr lang="hu-HU" smtClean="0"/>
              <a:t>A MOBIL TÁVKÖLÉS FREKVENCIASÁVJAI II.</a:t>
            </a: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 flipV="1">
            <a:off x="1077913" y="3800475"/>
            <a:ext cx="7875587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95363" y="3705225"/>
            <a:ext cx="117475" cy="195263"/>
            <a:chOff x="980" y="3004"/>
            <a:chExt cx="80" cy="120"/>
          </a:xfrm>
        </p:grpSpPr>
        <p:sp>
          <p:nvSpPr>
            <p:cNvPr id="79922" name="Line 5"/>
            <p:cNvSpPr>
              <a:spLocks noChangeShapeType="1"/>
            </p:cNvSpPr>
            <p:nvPr/>
          </p:nvSpPr>
          <p:spPr bwMode="auto">
            <a:xfrm flipH="1">
              <a:off x="980" y="3004"/>
              <a:ext cx="64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9923" name="Line 6"/>
            <p:cNvSpPr>
              <a:spLocks noChangeShapeType="1"/>
            </p:cNvSpPr>
            <p:nvPr/>
          </p:nvSpPr>
          <p:spPr bwMode="auto">
            <a:xfrm flipH="1">
              <a:off x="996" y="3020"/>
              <a:ext cx="64" cy="1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9877" name="Line 7"/>
          <p:cNvSpPr>
            <a:spLocks noChangeShapeType="1"/>
          </p:cNvSpPr>
          <p:nvPr/>
        </p:nvSpPr>
        <p:spPr bwMode="auto">
          <a:xfrm>
            <a:off x="74613" y="3576638"/>
            <a:ext cx="0" cy="387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78" name="Line 8"/>
          <p:cNvSpPr>
            <a:spLocks noChangeShapeType="1"/>
          </p:cNvSpPr>
          <p:nvPr/>
        </p:nvSpPr>
        <p:spPr bwMode="auto">
          <a:xfrm>
            <a:off x="57150" y="3802063"/>
            <a:ext cx="962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79" name="Rectangle 9"/>
          <p:cNvSpPr>
            <a:spLocks noChangeArrowheads="1"/>
          </p:cNvSpPr>
          <p:nvPr/>
        </p:nvSpPr>
        <p:spPr bwMode="auto">
          <a:xfrm>
            <a:off x="2309813" y="3265488"/>
            <a:ext cx="187325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0" name="Rectangle 10"/>
          <p:cNvSpPr>
            <a:spLocks noChangeArrowheads="1"/>
          </p:cNvSpPr>
          <p:nvPr/>
        </p:nvSpPr>
        <p:spPr bwMode="auto">
          <a:xfrm>
            <a:off x="3448050" y="3265488"/>
            <a:ext cx="187325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1" name="Rectangle 11"/>
          <p:cNvSpPr>
            <a:spLocks noChangeArrowheads="1"/>
          </p:cNvSpPr>
          <p:nvPr/>
        </p:nvSpPr>
        <p:spPr bwMode="auto">
          <a:xfrm>
            <a:off x="3729038" y="3265488"/>
            <a:ext cx="188912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2" name="Rectangle 12"/>
          <p:cNvSpPr>
            <a:spLocks noChangeArrowheads="1"/>
          </p:cNvSpPr>
          <p:nvPr/>
        </p:nvSpPr>
        <p:spPr bwMode="auto">
          <a:xfrm>
            <a:off x="5770563" y="3265488"/>
            <a:ext cx="269875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3" name="Rectangle 13"/>
          <p:cNvSpPr>
            <a:spLocks noChangeArrowheads="1"/>
          </p:cNvSpPr>
          <p:nvPr/>
        </p:nvSpPr>
        <p:spPr bwMode="auto">
          <a:xfrm>
            <a:off x="6122988" y="3265488"/>
            <a:ext cx="258762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4" name="Rectangle 14"/>
          <p:cNvSpPr>
            <a:spLocks noChangeArrowheads="1"/>
          </p:cNvSpPr>
          <p:nvPr/>
        </p:nvSpPr>
        <p:spPr bwMode="auto">
          <a:xfrm rot="-5400000">
            <a:off x="3078956" y="2380457"/>
            <a:ext cx="104616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TELENOR</a:t>
            </a:r>
          </a:p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T-MOBILE</a:t>
            </a:r>
          </a:p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VODAFON</a:t>
            </a:r>
          </a:p>
        </p:txBody>
      </p:sp>
      <p:sp>
        <p:nvSpPr>
          <p:cNvPr id="79885" name="AutoShape 16"/>
          <p:cNvSpPr>
            <a:spLocks noChangeArrowheads="1"/>
          </p:cNvSpPr>
          <p:nvPr/>
        </p:nvSpPr>
        <p:spPr bwMode="auto">
          <a:xfrm rot="-5400000">
            <a:off x="7172325" y="4429125"/>
            <a:ext cx="1143000" cy="685800"/>
          </a:xfrm>
          <a:prstGeom prst="rightArrow">
            <a:avLst>
              <a:gd name="adj1" fmla="val 50000"/>
              <a:gd name="adj2" fmla="val 83341"/>
            </a:avLst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6" name="Rectangle 17"/>
          <p:cNvSpPr>
            <a:spLocks noChangeArrowheads="1"/>
          </p:cNvSpPr>
          <p:nvPr/>
        </p:nvSpPr>
        <p:spPr bwMode="auto">
          <a:xfrm rot="-5400000">
            <a:off x="7311231" y="4747419"/>
            <a:ext cx="87788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2100 MHz</a:t>
            </a:r>
          </a:p>
        </p:txBody>
      </p:sp>
      <p:sp>
        <p:nvSpPr>
          <p:cNvPr id="79887" name="AutoShape 18"/>
          <p:cNvSpPr>
            <a:spLocks noChangeArrowheads="1"/>
          </p:cNvSpPr>
          <p:nvPr/>
        </p:nvSpPr>
        <p:spPr bwMode="auto">
          <a:xfrm rot="-5400000">
            <a:off x="5523707" y="4439443"/>
            <a:ext cx="1066800" cy="569913"/>
          </a:xfrm>
          <a:prstGeom prst="rightArrow">
            <a:avLst>
              <a:gd name="adj1" fmla="val 64259"/>
              <a:gd name="adj2" fmla="val 94209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88" name="Rectangle 19"/>
          <p:cNvSpPr>
            <a:spLocks noChangeArrowheads="1"/>
          </p:cNvSpPr>
          <p:nvPr/>
        </p:nvSpPr>
        <p:spPr bwMode="auto">
          <a:xfrm>
            <a:off x="8008938" y="4008438"/>
            <a:ext cx="1135062" cy="211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Frekvencia (MHz)</a:t>
            </a:r>
          </a:p>
        </p:txBody>
      </p:sp>
      <p:sp>
        <p:nvSpPr>
          <p:cNvPr id="79889" name="Rectangle 20"/>
          <p:cNvSpPr>
            <a:spLocks noChangeArrowheads="1"/>
          </p:cNvSpPr>
          <p:nvPr/>
        </p:nvSpPr>
        <p:spPr bwMode="auto">
          <a:xfrm rot="-5400000">
            <a:off x="3121025" y="3927476"/>
            <a:ext cx="409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890</a:t>
            </a:r>
          </a:p>
        </p:txBody>
      </p:sp>
      <p:sp>
        <p:nvSpPr>
          <p:cNvPr id="79890" name="Rectangle 21"/>
          <p:cNvSpPr>
            <a:spLocks noChangeArrowheads="1"/>
          </p:cNvSpPr>
          <p:nvPr/>
        </p:nvSpPr>
        <p:spPr bwMode="auto">
          <a:xfrm rot="-5400000">
            <a:off x="3767137" y="3914776"/>
            <a:ext cx="409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960</a:t>
            </a:r>
          </a:p>
        </p:txBody>
      </p:sp>
      <p:sp>
        <p:nvSpPr>
          <p:cNvPr id="79891" name="Rectangle 22"/>
          <p:cNvSpPr>
            <a:spLocks noChangeArrowheads="1"/>
          </p:cNvSpPr>
          <p:nvPr/>
        </p:nvSpPr>
        <p:spPr bwMode="auto">
          <a:xfrm rot="-5400000">
            <a:off x="3341687" y="3908426"/>
            <a:ext cx="409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915</a:t>
            </a:r>
          </a:p>
        </p:txBody>
      </p:sp>
      <p:sp>
        <p:nvSpPr>
          <p:cNvPr id="79892" name="Rectangle 23"/>
          <p:cNvSpPr>
            <a:spLocks noChangeArrowheads="1"/>
          </p:cNvSpPr>
          <p:nvPr/>
        </p:nvSpPr>
        <p:spPr bwMode="auto">
          <a:xfrm rot="-5400000">
            <a:off x="3519487" y="3927476"/>
            <a:ext cx="40957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935</a:t>
            </a:r>
          </a:p>
        </p:txBody>
      </p:sp>
      <p:sp>
        <p:nvSpPr>
          <p:cNvPr id="79893" name="Rectangle 24"/>
          <p:cNvSpPr>
            <a:spLocks noChangeArrowheads="1"/>
          </p:cNvSpPr>
          <p:nvPr/>
        </p:nvSpPr>
        <p:spPr bwMode="auto">
          <a:xfrm rot="-5400000">
            <a:off x="5374482" y="3931444"/>
            <a:ext cx="474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1710</a:t>
            </a:r>
          </a:p>
        </p:txBody>
      </p:sp>
      <p:sp>
        <p:nvSpPr>
          <p:cNvPr id="79894" name="Rectangle 25"/>
          <p:cNvSpPr>
            <a:spLocks noChangeArrowheads="1"/>
          </p:cNvSpPr>
          <p:nvPr/>
        </p:nvSpPr>
        <p:spPr bwMode="auto">
          <a:xfrm rot="-5400000">
            <a:off x="6121400" y="3944938"/>
            <a:ext cx="58102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1880</a:t>
            </a:r>
          </a:p>
        </p:txBody>
      </p:sp>
      <p:sp>
        <p:nvSpPr>
          <p:cNvPr id="79895" name="Rectangle 26"/>
          <p:cNvSpPr>
            <a:spLocks noChangeArrowheads="1"/>
          </p:cNvSpPr>
          <p:nvPr/>
        </p:nvSpPr>
        <p:spPr bwMode="auto">
          <a:xfrm>
            <a:off x="5173663" y="3265488"/>
            <a:ext cx="22225" cy="5302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96" name="Rectangle 27"/>
          <p:cNvSpPr>
            <a:spLocks noChangeArrowheads="1"/>
          </p:cNvSpPr>
          <p:nvPr/>
        </p:nvSpPr>
        <p:spPr bwMode="auto">
          <a:xfrm rot="-5400000">
            <a:off x="4764088" y="2716212"/>
            <a:ext cx="83820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>
                <a:solidFill>
                  <a:srgbClr val="8CF4EA"/>
                </a:solidFill>
                <a:latin typeface="Arial" pitchFamily="34" charset="0"/>
              </a:rPr>
              <a:t>GPS</a:t>
            </a:r>
          </a:p>
        </p:txBody>
      </p:sp>
      <p:sp>
        <p:nvSpPr>
          <p:cNvPr id="79897" name="Rectangle 28"/>
          <p:cNvSpPr>
            <a:spLocks noChangeArrowheads="1"/>
          </p:cNvSpPr>
          <p:nvPr/>
        </p:nvSpPr>
        <p:spPr bwMode="auto">
          <a:xfrm rot="-5400000">
            <a:off x="4856956" y="3958432"/>
            <a:ext cx="54133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1575</a:t>
            </a:r>
          </a:p>
        </p:txBody>
      </p:sp>
      <p:sp>
        <p:nvSpPr>
          <p:cNvPr id="79898" name="Rectangle 30"/>
          <p:cNvSpPr>
            <a:spLocks noChangeArrowheads="1"/>
          </p:cNvSpPr>
          <p:nvPr/>
        </p:nvSpPr>
        <p:spPr bwMode="auto">
          <a:xfrm>
            <a:off x="2495550" y="3276600"/>
            <a:ext cx="879475" cy="517525"/>
          </a:xfrm>
          <a:prstGeom prst="rect">
            <a:avLst/>
          </a:prstGeom>
          <a:solidFill>
            <a:srgbClr val="C0FEF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899" name="Rectangle 31"/>
          <p:cNvSpPr>
            <a:spLocks noChangeArrowheads="1"/>
          </p:cNvSpPr>
          <p:nvPr/>
        </p:nvSpPr>
        <p:spPr bwMode="auto">
          <a:xfrm>
            <a:off x="3976688" y="3265488"/>
            <a:ext cx="1173162" cy="5175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00" name="Rectangle 32"/>
          <p:cNvSpPr>
            <a:spLocks noChangeArrowheads="1"/>
          </p:cNvSpPr>
          <p:nvPr/>
        </p:nvSpPr>
        <p:spPr bwMode="auto">
          <a:xfrm>
            <a:off x="5243513" y="3265488"/>
            <a:ext cx="481012" cy="5175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01" name="Rectangle 33"/>
          <p:cNvSpPr>
            <a:spLocks noChangeArrowheads="1"/>
          </p:cNvSpPr>
          <p:nvPr/>
        </p:nvSpPr>
        <p:spPr bwMode="auto">
          <a:xfrm>
            <a:off x="6427788" y="3265488"/>
            <a:ext cx="927100" cy="5175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02" name="Freeform 34"/>
          <p:cNvSpPr>
            <a:spLocks/>
          </p:cNvSpPr>
          <p:nvPr/>
        </p:nvSpPr>
        <p:spPr bwMode="auto">
          <a:xfrm>
            <a:off x="168275" y="3246438"/>
            <a:ext cx="904875" cy="544512"/>
          </a:xfrm>
          <a:custGeom>
            <a:avLst/>
            <a:gdLst>
              <a:gd name="T0" fmla="*/ 616 w 617"/>
              <a:gd name="T1" fmla="*/ 336 h 337"/>
              <a:gd name="T2" fmla="*/ 591 w 617"/>
              <a:gd name="T3" fmla="*/ 336 h 337"/>
              <a:gd name="T4" fmla="*/ 0 w 617"/>
              <a:gd name="T5" fmla="*/ 336 h 337"/>
              <a:gd name="T6" fmla="*/ 0 w 617"/>
              <a:gd name="T7" fmla="*/ 0 h 337"/>
              <a:gd name="T8" fmla="*/ 582 w 617"/>
              <a:gd name="T9" fmla="*/ 0 h 337"/>
              <a:gd name="T10" fmla="*/ 574 w 617"/>
              <a:gd name="T11" fmla="*/ 0 h 337"/>
              <a:gd name="T12" fmla="*/ 574 w 617"/>
              <a:gd name="T13" fmla="*/ 24 h 337"/>
              <a:gd name="T14" fmla="*/ 574 w 617"/>
              <a:gd name="T15" fmla="*/ 48 h 337"/>
              <a:gd name="T16" fmla="*/ 565 w 617"/>
              <a:gd name="T17" fmla="*/ 72 h 337"/>
              <a:gd name="T18" fmla="*/ 557 w 617"/>
              <a:gd name="T19" fmla="*/ 96 h 337"/>
              <a:gd name="T20" fmla="*/ 557 w 617"/>
              <a:gd name="T21" fmla="*/ 120 h 337"/>
              <a:gd name="T22" fmla="*/ 557 w 617"/>
              <a:gd name="T23" fmla="*/ 144 h 337"/>
              <a:gd name="T24" fmla="*/ 557 w 617"/>
              <a:gd name="T25" fmla="*/ 168 h 337"/>
              <a:gd name="T26" fmla="*/ 574 w 617"/>
              <a:gd name="T27" fmla="*/ 192 h 337"/>
              <a:gd name="T28" fmla="*/ 557 w 617"/>
              <a:gd name="T29" fmla="*/ 216 h 337"/>
              <a:gd name="T30" fmla="*/ 548 w 617"/>
              <a:gd name="T31" fmla="*/ 240 h 337"/>
              <a:gd name="T32" fmla="*/ 565 w 617"/>
              <a:gd name="T33" fmla="*/ 264 h 337"/>
              <a:gd name="T34" fmla="*/ 582 w 617"/>
              <a:gd name="T35" fmla="*/ 288 h 337"/>
              <a:gd name="T36" fmla="*/ 608 w 617"/>
              <a:gd name="T37" fmla="*/ 304 h 337"/>
              <a:gd name="T38" fmla="*/ 616 w 617"/>
              <a:gd name="T39" fmla="*/ 328 h 337"/>
              <a:gd name="T40" fmla="*/ 616 w 617"/>
              <a:gd name="T41" fmla="*/ 336 h 33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17"/>
              <a:gd name="T64" fmla="*/ 0 h 337"/>
              <a:gd name="T65" fmla="*/ 617 w 617"/>
              <a:gd name="T66" fmla="*/ 337 h 33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17" h="337">
                <a:moveTo>
                  <a:pt x="616" y="336"/>
                </a:moveTo>
                <a:lnTo>
                  <a:pt x="591" y="336"/>
                </a:lnTo>
                <a:lnTo>
                  <a:pt x="0" y="336"/>
                </a:lnTo>
                <a:lnTo>
                  <a:pt x="0" y="0"/>
                </a:lnTo>
                <a:lnTo>
                  <a:pt x="582" y="0"/>
                </a:lnTo>
                <a:lnTo>
                  <a:pt x="574" y="0"/>
                </a:lnTo>
                <a:lnTo>
                  <a:pt x="574" y="24"/>
                </a:lnTo>
                <a:lnTo>
                  <a:pt x="574" y="48"/>
                </a:lnTo>
                <a:lnTo>
                  <a:pt x="565" y="72"/>
                </a:lnTo>
                <a:lnTo>
                  <a:pt x="557" y="96"/>
                </a:lnTo>
                <a:lnTo>
                  <a:pt x="557" y="120"/>
                </a:lnTo>
                <a:lnTo>
                  <a:pt x="557" y="144"/>
                </a:lnTo>
                <a:lnTo>
                  <a:pt x="557" y="168"/>
                </a:lnTo>
                <a:lnTo>
                  <a:pt x="574" y="192"/>
                </a:lnTo>
                <a:lnTo>
                  <a:pt x="557" y="216"/>
                </a:lnTo>
                <a:lnTo>
                  <a:pt x="548" y="240"/>
                </a:lnTo>
                <a:lnTo>
                  <a:pt x="565" y="264"/>
                </a:lnTo>
                <a:lnTo>
                  <a:pt x="582" y="288"/>
                </a:lnTo>
                <a:lnTo>
                  <a:pt x="608" y="304"/>
                </a:lnTo>
                <a:lnTo>
                  <a:pt x="616" y="328"/>
                </a:lnTo>
                <a:lnTo>
                  <a:pt x="616" y="336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9903" name="Freeform 35"/>
          <p:cNvSpPr>
            <a:spLocks/>
          </p:cNvSpPr>
          <p:nvPr/>
        </p:nvSpPr>
        <p:spPr bwMode="auto">
          <a:xfrm>
            <a:off x="990600" y="3259138"/>
            <a:ext cx="1279525" cy="531812"/>
          </a:xfrm>
          <a:custGeom>
            <a:avLst/>
            <a:gdLst>
              <a:gd name="T0" fmla="*/ 0 w 873"/>
              <a:gd name="T1" fmla="*/ 0 h 329"/>
              <a:gd name="T2" fmla="*/ 36 w 873"/>
              <a:gd name="T3" fmla="*/ 0 h 329"/>
              <a:gd name="T4" fmla="*/ 872 w 873"/>
              <a:gd name="T5" fmla="*/ 0 h 329"/>
              <a:gd name="T6" fmla="*/ 872 w 873"/>
              <a:gd name="T7" fmla="*/ 328 h 329"/>
              <a:gd name="T8" fmla="*/ 48 w 873"/>
              <a:gd name="T9" fmla="*/ 328 h 329"/>
              <a:gd name="T10" fmla="*/ 60 w 873"/>
              <a:gd name="T11" fmla="*/ 328 h 329"/>
              <a:gd name="T12" fmla="*/ 60 w 873"/>
              <a:gd name="T13" fmla="*/ 305 h 329"/>
              <a:gd name="T14" fmla="*/ 60 w 873"/>
              <a:gd name="T15" fmla="*/ 281 h 329"/>
              <a:gd name="T16" fmla="*/ 72 w 873"/>
              <a:gd name="T17" fmla="*/ 258 h 329"/>
              <a:gd name="T18" fmla="*/ 84 w 873"/>
              <a:gd name="T19" fmla="*/ 234 h 329"/>
              <a:gd name="T20" fmla="*/ 84 w 873"/>
              <a:gd name="T21" fmla="*/ 211 h 329"/>
              <a:gd name="T22" fmla="*/ 84 w 873"/>
              <a:gd name="T23" fmla="*/ 187 h 329"/>
              <a:gd name="T24" fmla="*/ 84 w 873"/>
              <a:gd name="T25" fmla="*/ 164 h 329"/>
              <a:gd name="T26" fmla="*/ 60 w 873"/>
              <a:gd name="T27" fmla="*/ 141 h 329"/>
              <a:gd name="T28" fmla="*/ 84 w 873"/>
              <a:gd name="T29" fmla="*/ 117 h 329"/>
              <a:gd name="T30" fmla="*/ 96 w 873"/>
              <a:gd name="T31" fmla="*/ 94 h 329"/>
              <a:gd name="T32" fmla="*/ 72 w 873"/>
              <a:gd name="T33" fmla="*/ 70 h 329"/>
              <a:gd name="T34" fmla="*/ 48 w 873"/>
              <a:gd name="T35" fmla="*/ 47 h 329"/>
              <a:gd name="T36" fmla="*/ 12 w 873"/>
              <a:gd name="T37" fmla="*/ 31 h 329"/>
              <a:gd name="T38" fmla="*/ 0 w 873"/>
              <a:gd name="T39" fmla="*/ 8 h 329"/>
              <a:gd name="T40" fmla="*/ 0 w 873"/>
              <a:gd name="T41" fmla="*/ 0 h 32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73"/>
              <a:gd name="T64" fmla="*/ 0 h 329"/>
              <a:gd name="T65" fmla="*/ 873 w 873"/>
              <a:gd name="T66" fmla="*/ 329 h 32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73" h="329">
                <a:moveTo>
                  <a:pt x="0" y="0"/>
                </a:moveTo>
                <a:lnTo>
                  <a:pt x="36" y="0"/>
                </a:lnTo>
                <a:lnTo>
                  <a:pt x="872" y="0"/>
                </a:lnTo>
                <a:lnTo>
                  <a:pt x="872" y="328"/>
                </a:lnTo>
                <a:lnTo>
                  <a:pt x="48" y="328"/>
                </a:lnTo>
                <a:lnTo>
                  <a:pt x="60" y="328"/>
                </a:lnTo>
                <a:lnTo>
                  <a:pt x="60" y="305"/>
                </a:lnTo>
                <a:lnTo>
                  <a:pt x="60" y="281"/>
                </a:lnTo>
                <a:lnTo>
                  <a:pt x="72" y="258"/>
                </a:lnTo>
                <a:lnTo>
                  <a:pt x="84" y="234"/>
                </a:lnTo>
                <a:lnTo>
                  <a:pt x="84" y="211"/>
                </a:lnTo>
                <a:lnTo>
                  <a:pt x="84" y="187"/>
                </a:lnTo>
                <a:lnTo>
                  <a:pt x="84" y="164"/>
                </a:lnTo>
                <a:lnTo>
                  <a:pt x="60" y="141"/>
                </a:lnTo>
                <a:lnTo>
                  <a:pt x="84" y="117"/>
                </a:lnTo>
                <a:lnTo>
                  <a:pt x="96" y="94"/>
                </a:lnTo>
                <a:lnTo>
                  <a:pt x="72" y="70"/>
                </a:lnTo>
                <a:lnTo>
                  <a:pt x="48" y="47"/>
                </a:lnTo>
                <a:lnTo>
                  <a:pt x="12" y="31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9904" name="Rectangle 36"/>
          <p:cNvSpPr>
            <a:spLocks noChangeArrowheads="1"/>
          </p:cNvSpPr>
          <p:nvPr/>
        </p:nvSpPr>
        <p:spPr bwMode="auto">
          <a:xfrm>
            <a:off x="1049338" y="3416300"/>
            <a:ext cx="1289050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MÁS SZOLGÁLATOK</a:t>
            </a:r>
          </a:p>
        </p:txBody>
      </p:sp>
      <p:sp>
        <p:nvSpPr>
          <p:cNvPr id="79905" name="Rectangle 37"/>
          <p:cNvSpPr>
            <a:spLocks noChangeArrowheads="1"/>
          </p:cNvSpPr>
          <p:nvPr/>
        </p:nvSpPr>
        <p:spPr bwMode="auto">
          <a:xfrm>
            <a:off x="100013" y="3363913"/>
            <a:ext cx="9477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MÁS SZOLGÁLATOK</a:t>
            </a:r>
          </a:p>
        </p:txBody>
      </p:sp>
      <p:sp>
        <p:nvSpPr>
          <p:cNvPr id="79906" name="Rectangle 38"/>
          <p:cNvSpPr>
            <a:spLocks noChangeArrowheads="1"/>
          </p:cNvSpPr>
          <p:nvPr/>
        </p:nvSpPr>
        <p:spPr bwMode="auto">
          <a:xfrm>
            <a:off x="3983038" y="3429000"/>
            <a:ext cx="11588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MÁS SZOLGÁLATOK</a:t>
            </a:r>
          </a:p>
        </p:txBody>
      </p:sp>
      <p:sp>
        <p:nvSpPr>
          <p:cNvPr id="79907" name="Rectangle 39"/>
          <p:cNvSpPr>
            <a:spLocks noChangeArrowheads="1"/>
          </p:cNvSpPr>
          <p:nvPr/>
        </p:nvSpPr>
        <p:spPr bwMode="auto">
          <a:xfrm>
            <a:off x="6424613" y="3338513"/>
            <a:ext cx="9350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MÁS SZOLGÁLATOK</a:t>
            </a:r>
          </a:p>
        </p:txBody>
      </p:sp>
      <p:sp>
        <p:nvSpPr>
          <p:cNvPr id="79908" name="Rectangle 40"/>
          <p:cNvSpPr>
            <a:spLocks noChangeArrowheads="1"/>
          </p:cNvSpPr>
          <p:nvPr/>
        </p:nvSpPr>
        <p:spPr bwMode="auto">
          <a:xfrm>
            <a:off x="2552700" y="3351213"/>
            <a:ext cx="7588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solidFill>
                  <a:schemeClr val="bg2"/>
                </a:solidFill>
                <a:latin typeface="Arial" pitchFamily="34" charset="0"/>
              </a:rPr>
              <a:t>MÁS , PL : TV</a:t>
            </a:r>
          </a:p>
        </p:txBody>
      </p:sp>
      <p:sp>
        <p:nvSpPr>
          <p:cNvPr id="79909" name="Rectangle 41"/>
          <p:cNvSpPr>
            <a:spLocks noChangeArrowheads="1"/>
          </p:cNvSpPr>
          <p:nvPr/>
        </p:nvSpPr>
        <p:spPr bwMode="auto">
          <a:xfrm>
            <a:off x="5273675" y="3441700"/>
            <a:ext cx="455613" cy="211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MÁS</a:t>
            </a:r>
          </a:p>
        </p:txBody>
      </p:sp>
      <p:sp>
        <p:nvSpPr>
          <p:cNvPr id="79910" name="Rectangle 42"/>
          <p:cNvSpPr>
            <a:spLocks noChangeArrowheads="1"/>
          </p:cNvSpPr>
          <p:nvPr/>
        </p:nvSpPr>
        <p:spPr bwMode="auto">
          <a:xfrm rot="-5400000">
            <a:off x="5914232" y="3931444"/>
            <a:ext cx="474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1805</a:t>
            </a:r>
          </a:p>
        </p:txBody>
      </p:sp>
      <p:sp>
        <p:nvSpPr>
          <p:cNvPr id="79911" name="Rectangle 43"/>
          <p:cNvSpPr>
            <a:spLocks noChangeArrowheads="1"/>
          </p:cNvSpPr>
          <p:nvPr/>
        </p:nvSpPr>
        <p:spPr bwMode="auto">
          <a:xfrm rot="-5400000">
            <a:off x="5658644" y="3856832"/>
            <a:ext cx="59848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1785</a:t>
            </a:r>
          </a:p>
        </p:txBody>
      </p:sp>
      <p:sp>
        <p:nvSpPr>
          <p:cNvPr id="79912" name="AutoShape 44"/>
          <p:cNvSpPr>
            <a:spLocks noChangeArrowheads="1"/>
          </p:cNvSpPr>
          <p:nvPr/>
        </p:nvSpPr>
        <p:spPr bwMode="auto">
          <a:xfrm rot="-5400000">
            <a:off x="3181350" y="4419600"/>
            <a:ext cx="1066800" cy="609600"/>
          </a:xfrm>
          <a:prstGeom prst="rightArrow">
            <a:avLst>
              <a:gd name="adj1" fmla="val 56556"/>
              <a:gd name="adj2" fmla="val 81950"/>
            </a:avLst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13" name="Text Box 45"/>
          <p:cNvSpPr txBox="1">
            <a:spLocks noChangeArrowheads="1"/>
          </p:cNvSpPr>
          <p:nvPr/>
        </p:nvSpPr>
        <p:spPr bwMode="auto">
          <a:xfrm rot="-5387726">
            <a:off x="3279775" y="4702175"/>
            <a:ext cx="8397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200"/>
              <a:t>900 MHz</a:t>
            </a:r>
            <a:endParaRPr lang="hu-HU" sz="3600">
              <a:solidFill>
                <a:schemeClr val="hlink"/>
              </a:solidFill>
            </a:endParaRPr>
          </a:p>
        </p:txBody>
      </p:sp>
      <p:sp>
        <p:nvSpPr>
          <p:cNvPr id="79914" name="Text Box 46"/>
          <p:cNvSpPr txBox="1">
            <a:spLocks noChangeArrowheads="1"/>
          </p:cNvSpPr>
          <p:nvPr/>
        </p:nvSpPr>
        <p:spPr bwMode="auto">
          <a:xfrm rot="-5500258">
            <a:off x="5632450" y="4608513"/>
            <a:ext cx="8413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200"/>
              <a:t>1800 MHz</a:t>
            </a:r>
            <a:endParaRPr lang="hu-HU" sz="3600">
              <a:solidFill>
                <a:schemeClr val="hlink"/>
              </a:solidFill>
            </a:endParaRPr>
          </a:p>
        </p:txBody>
      </p:sp>
      <p:sp>
        <p:nvSpPr>
          <p:cNvPr id="79915" name="Rectangle 14"/>
          <p:cNvSpPr>
            <a:spLocks noChangeArrowheads="1"/>
          </p:cNvSpPr>
          <p:nvPr/>
        </p:nvSpPr>
        <p:spPr bwMode="auto">
          <a:xfrm rot="-5400000">
            <a:off x="5555456" y="2351882"/>
            <a:ext cx="104616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TELENOR</a:t>
            </a:r>
          </a:p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T-MOBILE</a:t>
            </a:r>
          </a:p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VODAFON</a:t>
            </a:r>
          </a:p>
        </p:txBody>
      </p:sp>
      <p:sp>
        <p:nvSpPr>
          <p:cNvPr id="79916" name="Rectangle 12"/>
          <p:cNvSpPr>
            <a:spLocks noChangeArrowheads="1"/>
          </p:cNvSpPr>
          <p:nvPr/>
        </p:nvSpPr>
        <p:spPr bwMode="auto">
          <a:xfrm>
            <a:off x="7418388" y="3275013"/>
            <a:ext cx="269875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17" name="Rectangle 13"/>
          <p:cNvSpPr>
            <a:spLocks noChangeArrowheads="1"/>
          </p:cNvSpPr>
          <p:nvPr/>
        </p:nvSpPr>
        <p:spPr bwMode="auto">
          <a:xfrm>
            <a:off x="7770813" y="3275013"/>
            <a:ext cx="258762" cy="5175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18" name="Rectangle 24"/>
          <p:cNvSpPr>
            <a:spLocks noChangeArrowheads="1"/>
          </p:cNvSpPr>
          <p:nvPr/>
        </p:nvSpPr>
        <p:spPr bwMode="auto">
          <a:xfrm rot="-5400000">
            <a:off x="7222332" y="3979069"/>
            <a:ext cx="474662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latin typeface="Arial" pitchFamily="34" charset="0"/>
              </a:rPr>
              <a:t>2100</a:t>
            </a:r>
          </a:p>
        </p:txBody>
      </p:sp>
      <p:sp>
        <p:nvSpPr>
          <p:cNvPr id="79919" name="Rectangle 33"/>
          <p:cNvSpPr>
            <a:spLocks noChangeArrowheads="1"/>
          </p:cNvSpPr>
          <p:nvPr/>
        </p:nvSpPr>
        <p:spPr bwMode="auto">
          <a:xfrm>
            <a:off x="8075613" y="3275013"/>
            <a:ext cx="927100" cy="51752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9920" name="Rectangle 39"/>
          <p:cNvSpPr>
            <a:spLocks noChangeArrowheads="1"/>
          </p:cNvSpPr>
          <p:nvPr/>
        </p:nvSpPr>
        <p:spPr bwMode="auto">
          <a:xfrm>
            <a:off x="8072438" y="3348038"/>
            <a:ext cx="93503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latin typeface="Arial" pitchFamily="34" charset="0"/>
              </a:rPr>
              <a:t>MÁS SZOLGÁLATOK</a:t>
            </a:r>
          </a:p>
        </p:txBody>
      </p:sp>
      <p:sp>
        <p:nvSpPr>
          <p:cNvPr id="79921" name="Rectangle 14"/>
          <p:cNvSpPr>
            <a:spLocks noChangeArrowheads="1"/>
          </p:cNvSpPr>
          <p:nvPr/>
        </p:nvSpPr>
        <p:spPr bwMode="auto">
          <a:xfrm rot="-5400000">
            <a:off x="7203281" y="2361407"/>
            <a:ext cx="1046163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TELENOR</a:t>
            </a:r>
          </a:p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T-MOBILE</a:t>
            </a:r>
          </a:p>
          <a:p>
            <a:pPr>
              <a:spcBef>
                <a:spcPct val="50000"/>
              </a:spcBef>
            </a:pPr>
            <a:r>
              <a:rPr lang="hu-HU" sz="1000">
                <a:solidFill>
                  <a:schemeClr val="tx2"/>
                </a:solidFill>
                <a:latin typeface="Arial" pitchFamily="34" charset="0"/>
              </a:rPr>
              <a:t>VODAFON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/>
          <a:lstStyle/>
          <a:p>
            <a:r>
              <a:rPr lang="hu-HU"/>
              <a:t>HULLÁMTERJEDÉSI SAJÁTOSSÁGOK I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30 MHz FELETTI FREKVENCIATARTOMÁNYBAN DOLGOZUNK</a:t>
            </a:r>
          </a:p>
          <a:p>
            <a:endParaRPr lang="hu-HU"/>
          </a:p>
          <a:p>
            <a:r>
              <a:rPr lang="hu-HU"/>
              <a:t>AZ ÖSSZEKÖTTETÉS ANTENNÁI A SZABAD TÉRBEN HELYEZKEDNEK EL.</a:t>
            </a:r>
          </a:p>
          <a:p>
            <a:endParaRPr lang="hu-HU"/>
          </a:p>
          <a:p>
            <a:r>
              <a:rPr lang="hu-HU"/>
              <a:t>A GEOMETRIAI OPTIKAI TERJEDÉSI MODELLT HASZNÁLJUK.</a:t>
            </a:r>
          </a:p>
          <a:p>
            <a:endParaRPr lang="hu-HU"/>
          </a:p>
          <a:p>
            <a:r>
              <a:rPr lang="hu-HU"/>
              <a:t>A VÉTEL HATÁRA: AZ OPTIKAI LÁTÓHATÁR.</a:t>
            </a:r>
          </a:p>
          <a:p>
            <a:endParaRPr lang="hu-HU"/>
          </a:p>
          <a:p>
            <a:r>
              <a:rPr lang="hu-HU"/>
              <a:t>AZ ATMOSZFÉRA HATÁSA: HULLÁMELHAJLÁS (DIFRAKCIÓ).</a:t>
            </a:r>
          </a:p>
          <a:p>
            <a:endParaRPr lang="hu-HU"/>
          </a:p>
          <a:p>
            <a:r>
              <a:rPr lang="hu-HU"/>
              <a:t>A REFLEXIÓK HATÁSA: TÖBBUTAS HULLÁMTERJEDÉS.</a:t>
            </a:r>
          </a:p>
          <a:p>
            <a:endParaRPr lang="hu-HU"/>
          </a:p>
          <a:p>
            <a:r>
              <a:rPr lang="hu-HU"/>
              <a:t>A FÖLD GÖRBÖLT FELÜLETE.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/>
          <a:lstStyle/>
          <a:p>
            <a:r>
              <a:rPr lang="hu-HU"/>
              <a:t>HULLÁMTERJEDÉSI SAJÁTOSSÁGOK II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A TEREPVISZONYOK  HATÁSA:</a:t>
            </a:r>
          </a:p>
          <a:p>
            <a:pPr lvl="1"/>
            <a:r>
              <a:rPr lang="hu-HU"/>
              <a:t>HUYGENS ELV</a:t>
            </a:r>
          </a:p>
          <a:p>
            <a:pPr lvl="1"/>
            <a:r>
              <a:rPr lang="hu-HU"/>
              <a:t>HULLÁMELHAJLÁS KÉSÉLSZERŰ AKADÁLYOKON</a:t>
            </a:r>
          </a:p>
          <a:p>
            <a:pPr lvl="1"/>
            <a:r>
              <a:rPr lang="hu-HU"/>
              <a:t>FRESNEL ZÓNÁK</a:t>
            </a:r>
          </a:p>
          <a:p>
            <a:pPr lvl="1"/>
            <a:r>
              <a:rPr lang="hu-HU"/>
              <a:t>SZÓRÓDÁS.</a:t>
            </a:r>
          </a:p>
          <a:p>
            <a:pPr lvl="1"/>
            <a:endParaRPr lang="hu-HU"/>
          </a:p>
          <a:p>
            <a:r>
              <a:rPr lang="hu-HU"/>
              <a:t>VÉGES TALAJVEZETŐKÉPESSÉG.</a:t>
            </a:r>
          </a:p>
          <a:p>
            <a:endParaRPr lang="hu-HU"/>
          </a:p>
          <a:p>
            <a:r>
              <a:rPr lang="hu-HU"/>
              <a:t>AZ ATMOSZFÉRA ANOMÁLIÁI.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1" name="AutoShape 11"/>
          <p:cNvSpPr>
            <a:spLocks noChangeArrowheads="1"/>
          </p:cNvSpPr>
          <p:nvPr/>
        </p:nvSpPr>
        <p:spPr bwMode="auto">
          <a:xfrm>
            <a:off x="2540000" y="4216400"/>
            <a:ext cx="4178300" cy="1219200"/>
          </a:xfrm>
          <a:prstGeom prst="wedgeRoundRectCallout">
            <a:avLst>
              <a:gd name="adj1" fmla="val -37046"/>
              <a:gd name="adj2" fmla="val -138931"/>
              <a:gd name="adj3" fmla="val 16667"/>
            </a:avLst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79475"/>
          </a:xfrm>
        </p:spPr>
        <p:txBody>
          <a:bodyPr/>
          <a:lstStyle/>
          <a:p>
            <a:r>
              <a:rPr lang="hu-HU" sz="2400"/>
              <a:t>1.  Az átvitel a két antenna között a szabad térben történik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27013" y="1054100"/>
            <a:ext cx="8380412" cy="871538"/>
          </a:xfrm>
        </p:spPr>
        <p:txBody>
          <a:bodyPr/>
          <a:lstStyle/>
          <a:p>
            <a:r>
              <a:rPr lang="hu-HU" sz="1400" b="0"/>
              <a:t>A hullámpálya a geometriai optika szabályai szerint egyenes szakaszokkal helyettesíthető.</a:t>
            </a:r>
          </a:p>
          <a:p>
            <a:r>
              <a:rPr lang="hu-HU" sz="1400" b="0"/>
              <a:t>Figyelmen kívül hagyjuk a föld alakjával, felszínével,domborzatával, légkörével összefüggő körülmények hatását.</a:t>
            </a:r>
          </a:p>
          <a:p>
            <a:endParaRPr lang="hu-HU" sz="1400" b="0"/>
          </a:p>
          <a:p>
            <a:pPr lvl="1"/>
            <a:endParaRPr lang="hu-HU" sz="1200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1231900" y="5613400"/>
            <a:ext cx="74676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00" b="1">
                <a:solidFill>
                  <a:srgbClr val="FC0128"/>
                </a:solidFill>
                <a:latin typeface="Arial" pitchFamily="34" charset="0"/>
              </a:rPr>
              <a:t>A szababtéri csillapítás az energia geometriai szétterjedése következtében előálló teljesítmény(sűrűség) csökkenés mértéke.</a:t>
            </a:r>
            <a:r>
              <a:rPr lang="hu-HU" sz="1800">
                <a:latin typeface="Arial" pitchFamily="34" charset="0"/>
              </a:rPr>
              <a:t> </a:t>
            </a:r>
            <a:endParaRPr lang="hu-HU" sz="2000">
              <a:latin typeface="Times New Roman" pitchFamily="18" charset="0"/>
            </a:endParaRPr>
          </a:p>
        </p:txBody>
      </p:sp>
      <p:graphicFrame>
        <p:nvGraphicFramePr>
          <p:cNvPr id="284674" name="Object 2"/>
          <p:cNvGraphicFramePr>
            <a:graphicFrameLocks noChangeAspect="1"/>
          </p:cNvGraphicFramePr>
          <p:nvPr/>
        </p:nvGraphicFramePr>
        <p:xfrm>
          <a:off x="1049338" y="1892300"/>
          <a:ext cx="3378200" cy="1963738"/>
        </p:xfrm>
        <a:graphic>
          <a:graphicData uri="http://schemas.openxmlformats.org/presentationml/2006/ole">
            <p:oleObj spid="_x0000_s284674" name="Kép" r:id="rId4" imgW="2700720" imgH="1464480" progId="Word.Picture.8">
              <p:embed/>
            </p:oleObj>
          </a:graphicData>
        </a:graphic>
      </p:graphicFrame>
      <p:graphicFrame>
        <p:nvGraphicFramePr>
          <p:cNvPr id="284675" name="Object 3"/>
          <p:cNvGraphicFramePr>
            <a:graphicFrameLocks noChangeAspect="1"/>
          </p:cNvGraphicFramePr>
          <p:nvPr/>
        </p:nvGraphicFramePr>
        <p:xfrm>
          <a:off x="5562600" y="2286000"/>
          <a:ext cx="3200400" cy="1079500"/>
        </p:xfrm>
        <a:graphic>
          <a:graphicData uri="http://schemas.openxmlformats.org/presentationml/2006/ole">
            <p:oleObj spid="_x0000_s284675" name="Egyenlet" r:id="rId5" imgW="2387520" imgH="1079280" progId="Equation.3">
              <p:embed/>
            </p:oleObj>
          </a:graphicData>
        </a:graphic>
      </p:graphicFrame>
      <p:graphicFrame>
        <p:nvGraphicFramePr>
          <p:cNvPr id="284676" name="Object 4"/>
          <p:cNvGraphicFramePr>
            <a:graphicFrameLocks noChangeAspect="1"/>
          </p:cNvGraphicFramePr>
          <p:nvPr/>
        </p:nvGraphicFramePr>
        <p:xfrm>
          <a:off x="4800600" y="2286000"/>
          <a:ext cx="512763" cy="457200"/>
        </p:xfrm>
        <a:graphic>
          <a:graphicData uri="http://schemas.openxmlformats.org/presentationml/2006/ole">
            <p:oleObj spid="_x0000_s284676" name="Egyenlet" r:id="rId6" imgW="482400" imgH="431640" progId="Equation.3">
              <p:embed/>
            </p:oleObj>
          </a:graphicData>
        </a:graphic>
      </p:graphicFrame>
      <p:graphicFrame>
        <p:nvGraphicFramePr>
          <p:cNvPr id="284677" name="Object 5"/>
          <p:cNvGraphicFramePr>
            <a:graphicFrameLocks noChangeAspect="1"/>
          </p:cNvGraphicFramePr>
          <p:nvPr/>
        </p:nvGraphicFramePr>
        <p:xfrm>
          <a:off x="4953000" y="3276600"/>
          <a:ext cx="1219200" cy="685800"/>
        </p:xfrm>
        <a:graphic>
          <a:graphicData uri="http://schemas.openxmlformats.org/presentationml/2006/ole">
            <p:oleObj spid="_x0000_s284677" name="Egyenlet" r:id="rId7" imgW="1130040" imgH="685800" progId="Equation.3">
              <p:embed/>
            </p:oleObj>
          </a:graphicData>
        </a:graphic>
      </p:graphicFrame>
      <p:graphicFrame>
        <p:nvGraphicFramePr>
          <p:cNvPr id="284678" name="Object 6"/>
          <p:cNvGraphicFramePr>
            <a:graphicFrameLocks noChangeAspect="1"/>
          </p:cNvGraphicFramePr>
          <p:nvPr/>
        </p:nvGraphicFramePr>
        <p:xfrm>
          <a:off x="2895600" y="4343400"/>
          <a:ext cx="2971800" cy="925513"/>
        </p:xfrm>
        <a:graphic>
          <a:graphicData uri="http://schemas.openxmlformats.org/presentationml/2006/ole">
            <p:oleObj spid="_x0000_s284678" name="Egyenlet" r:id="rId8" imgW="1396800" imgH="393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6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67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1" grpId="0" animBg="1" autoUpdateAnimBg="0"/>
      <p:bldP spid="92164" grpId="0" build="p" autoUpdateAnimBg="0"/>
      <p:bldP spid="9216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1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049486" y="981075"/>
            <a:ext cx="4843689" cy="5111750"/>
          </a:xfrm>
        </p:spPr>
        <p:txBody>
          <a:bodyPr/>
          <a:lstStyle/>
          <a:p>
            <a:pPr>
              <a:buNone/>
            </a:pPr>
            <a:r>
              <a:rPr lang="hu-HU" sz="2400" dirty="0" err="1" smtClean="0"/>
              <a:t>Bp-Seregélyes</a:t>
            </a:r>
            <a:r>
              <a:rPr lang="hu-HU" sz="2400" dirty="0" smtClean="0"/>
              <a:t> 40 km, 4 </a:t>
            </a:r>
            <a:r>
              <a:rPr lang="hu-HU" sz="2400" dirty="0" err="1" smtClean="0"/>
              <a:t>GHz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01193" y="989775"/>
          <a:ext cx="3378200" cy="1963738"/>
        </p:xfrm>
        <a:graphic>
          <a:graphicData uri="http://schemas.openxmlformats.org/presentationml/2006/ole">
            <p:oleObj spid="_x0000_s386054" name="Kép" r:id="rId3" imgW="2700720" imgH="1464480" progId="Word.Picture.8">
              <p:embed/>
            </p:oleObj>
          </a:graphicData>
        </a:graphic>
      </p:graphicFrame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190088" y="5091237"/>
          <a:ext cx="2728913" cy="925512"/>
        </p:xfrm>
        <a:graphic>
          <a:graphicData uri="http://schemas.openxmlformats.org/presentationml/2006/ole">
            <p:oleObj spid="_x0000_s386057" name="Equation" r:id="rId4" imgW="1282680" imgH="393480" progId="Equation.3">
              <p:embed/>
            </p:oleObj>
          </a:graphicData>
        </a:graphic>
      </p:graphicFrame>
      <p:graphicFrame>
        <p:nvGraphicFramePr>
          <p:cNvPr id="386058" name="Object 10"/>
          <p:cNvGraphicFramePr>
            <a:graphicFrameLocks noChangeAspect="1"/>
          </p:cNvGraphicFramePr>
          <p:nvPr/>
        </p:nvGraphicFramePr>
        <p:xfrm>
          <a:off x="4179861" y="1615043"/>
          <a:ext cx="4291638" cy="690357"/>
        </p:xfrm>
        <a:graphic>
          <a:graphicData uri="http://schemas.openxmlformats.org/presentationml/2006/ole">
            <p:oleObj spid="_x0000_s386058" name="Equation" r:id="rId5" imgW="1562040" imgH="444240" progId="Equation.3">
              <p:embed/>
            </p:oleObj>
          </a:graphicData>
        </a:graphic>
      </p:graphicFrame>
      <p:graphicFrame>
        <p:nvGraphicFramePr>
          <p:cNvPr id="386059" name="Object 11"/>
          <p:cNvGraphicFramePr>
            <a:graphicFrameLocks noChangeAspect="1"/>
          </p:cNvGraphicFramePr>
          <p:nvPr/>
        </p:nvGraphicFramePr>
        <p:xfrm>
          <a:off x="2009136" y="3229161"/>
          <a:ext cx="6864350" cy="925512"/>
        </p:xfrm>
        <a:graphic>
          <a:graphicData uri="http://schemas.openxmlformats.org/presentationml/2006/ole">
            <p:oleObj spid="_x0000_s386059" name="Equation" r:id="rId6" imgW="3225600" imgH="393480" progId="Equation.3">
              <p:embed/>
            </p:oleObj>
          </a:graphicData>
        </a:graphic>
      </p:graphicFrame>
      <p:graphicFrame>
        <p:nvGraphicFramePr>
          <p:cNvPr id="386060" name="Object 12"/>
          <p:cNvGraphicFramePr>
            <a:graphicFrameLocks noChangeAspect="1"/>
          </p:cNvGraphicFramePr>
          <p:nvPr/>
        </p:nvGraphicFramePr>
        <p:xfrm>
          <a:off x="4108863" y="4808402"/>
          <a:ext cx="3971822" cy="912515"/>
        </p:xfrm>
        <a:graphic>
          <a:graphicData uri="http://schemas.openxmlformats.org/presentationml/2006/ole">
            <p:oleObj spid="_x0000_s386060" name="Equation" r:id="rId7" imgW="71100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2</a:t>
            </a:r>
            <a:endParaRPr lang="hu-HU" dirty="0"/>
          </a:p>
        </p:txBody>
      </p:sp>
      <p:pic>
        <p:nvPicPr>
          <p:cNvPr id="5" name="Picture 10" descr="http://static3.origos.hu/i/1105/20110506voyag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76" y="1295902"/>
            <a:ext cx="8756357" cy="4665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2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049486" y="981075"/>
            <a:ext cx="4843689" cy="5111750"/>
          </a:xfrm>
        </p:spPr>
        <p:txBody>
          <a:bodyPr/>
          <a:lstStyle/>
          <a:p>
            <a:pPr>
              <a:buNone/>
            </a:pPr>
            <a:r>
              <a:rPr lang="hu-HU" sz="2400" dirty="0" smtClean="0"/>
              <a:t>Föld-Voyager1 </a:t>
            </a:r>
          </a:p>
          <a:p>
            <a:pPr>
              <a:buNone/>
            </a:pPr>
            <a:r>
              <a:rPr lang="hu-HU" sz="2400" dirty="0" smtClean="0"/>
              <a:t>18 000 </a:t>
            </a:r>
            <a:r>
              <a:rPr lang="hu-HU" sz="2400" dirty="0" err="1" smtClean="0"/>
              <a:t>000</a:t>
            </a:r>
            <a:r>
              <a:rPr lang="hu-HU" sz="2400" dirty="0" smtClean="0"/>
              <a:t> </a:t>
            </a:r>
            <a:r>
              <a:rPr lang="hu-HU" sz="2400" dirty="0" err="1" smtClean="0"/>
              <a:t>000</a:t>
            </a:r>
            <a:r>
              <a:rPr lang="hu-HU" sz="2400" dirty="0" smtClean="0"/>
              <a:t> km, 8.4 </a:t>
            </a:r>
            <a:r>
              <a:rPr lang="hu-HU" sz="2400" dirty="0" err="1" smtClean="0"/>
              <a:t>GHz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01193" y="989775"/>
          <a:ext cx="3378200" cy="1963738"/>
        </p:xfrm>
        <a:graphic>
          <a:graphicData uri="http://schemas.openxmlformats.org/presentationml/2006/ole">
            <p:oleObj spid="_x0000_s387074" name="Kép" r:id="rId3" imgW="2700720" imgH="1464480" progId="Word.Picture.8">
              <p:embed/>
            </p:oleObj>
          </a:graphicData>
        </a:graphic>
      </p:graphicFrame>
      <p:graphicFrame>
        <p:nvGraphicFramePr>
          <p:cNvPr id="386058" name="Object 10"/>
          <p:cNvGraphicFramePr>
            <a:graphicFrameLocks noChangeAspect="1"/>
          </p:cNvGraphicFramePr>
          <p:nvPr/>
        </p:nvGraphicFramePr>
        <p:xfrm>
          <a:off x="4040188" y="2030413"/>
          <a:ext cx="4570412" cy="690562"/>
        </p:xfrm>
        <a:graphic>
          <a:graphicData uri="http://schemas.openxmlformats.org/presentationml/2006/ole">
            <p:oleObj spid="_x0000_s387076" name="Equation" r:id="rId4" imgW="1663560" imgH="444240" progId="Equation.3">
              <p:embed/>
            </p:oleObj>
          </a:graphicData>
        </a:graphic>
      </p:graphicFrame>
      <p:graphicFrame>
        <p:nvGraphicFramePr>
          <p:cNvPr id="386059" name="Object 11"/>
          <p:cNvGraphicFramePr>
            <a:graphicFrameLocks noChangeAspect="1"/>
          </p:cNvGraphicFramePr>
          <p:nvPr/>
        </p:nvGraphicFramePr>
        <p:xfrm>
          <a:off x="2022475" y="3228975"/>
          <a:ext cx="6837363" cy="925513"/>
        </p:xfrm>
        <a:graphic>
          <a:graphicData uri="http://schemas.openxmlformats.org/presentationml/2006/ole">
            <p:oleObj spid="_x0000_s387077" name="Equation" r:id="rId5" imgW="3213000" imgH="393480" progId="Equation.3">
              <p:embed/>
            </p:oleObj>
          </a:graphicData>
        </a:graphic>
      </p:graphicFrame>
      <p:graphicFrame>
        <p:nvGraphicFramePr>
          <p:cNvPr id="386060" name="Object 12"/>
          <p:cNvGraphicFramePr>
            <a:graphicFrameLocks noChangeAspect="1"/>
          </p:cNvGraphicFramePr>
          <p:nvPr/>
        </p:nvGraphicFramePr>
        <p:xfrm>
          <a:off x="1205182" y="4844164"/>
          <a:ext cx="6050641" cy="912812"/>
        </p:xfrm>
        <a:graphic>
          <a:graphicData uri="http://schemas.openxmlformats.org/presentationml/2006/ole">
            <p:oleObj spid="_x0000_s387078" name="Equation" r:id="rId6" imgW="116820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A MOBIL TÁVKÖZLŐ RENDSZER II.</a:t>
            </a:r>
          </a:p>
        </p:txBody>
      </p:sp>
      <p:pic>
        <p:nvPicPr>
          <p:cNvPr id="86020" name="Picture 4" descr="abra3"/>
          <p:cNvPicPr>
            <a:picLocks noChangeAspect="1" noChangeArrowheads="1"/>
          </p:cNvPicPr>
          <p:nvPr/>
        </p:nvPicPr>
        <p:blipFill>
          <a:blip r:embed="rId2" cstate="print"/>
          <a:srcRect l="1942" t="1935"/>
          <a:stretch>
            <a:fillRect/>
          </a:stretch>
        </p:blipFill>
        <p:spPr bwMode="auto">
          <a:xfrm>
            <a:off x="698500" y="1092200"/>
            <a:ext cx="78486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3" name="Picture 9" descr="optlá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524000"/>
            <a:ext cx="2328863" cy="2362200"/>
          </a:xfrm>
          <a:prstGeom prst="rect">
            <a:avLst/>
          </a:prstGeom>
          <a:noFill/>
        </p:spPr>
      </p:pic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5422900" y="1828800"/>
            <a:ext cx="2438400" cy="673100"/>
          </a:xfrm>
          <a:prstGeom prst="wedgeEllipseCallout">
            <a:avLst>
              <a:gd name="adj1" fmla="val -102606"/>
              <a:gd name="adj2" fmla="val 73819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96863"/>
            <a:ext cx="7772400" cy="490537"/>
          </a:xfrm>
        </p:spPr>
        <p:txBody>
          <a:bodyPr/>
          <a:lstStyle/>
          <a:p>
            <a:r>
              <a:rPr lang="hu-HU" sz="2400"/>
              <a:t>2. A vétel határa az optikai látóhatár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990600"/>
            <a:ext cx="7162800" cy="457200"/>
          </a:xfrm>
        </p:spPr>
        <p:txBody>
          <a:bodyPr/>
          <a:lstStyle/>
          <a:p>
            <a:r>
              <a:rPr lang="hu-HU" sz="1600"/>
              <a:t>A Föld felszínét görbült sima felülettel helyettesítjük.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016000" y="3813175"/>
            <a:ext cx="7878763" cy="850900"/>
          </a:xfrm>
        </p:spPr>
        <p:txBody>
          <a:bodyPr/>
          <a:lstStyle/>
          <a:p>
            <a:r>
              <a:rPr lang="hu-HU" sz="1400"/>
              <a:t>Az optikai látóhatár a C-nek az A pontból mért távolsága az </a:t>
            </a:r>
            <a:r>
              <a:rPr lang="hu-HU" sz="1600">
                <a:solidFill>
                  <a:srgbClr val="FF6600"/>
                </a:solidFill>
              </a:rPr>
              <a:t>R</a:t>
            </a:r>
            <a:r>
              <a:rPr lang="hu-HU" sz="1600" baseline="-25000">
                <a:solidFill>
                  <a:srgbClr val="FF6600"/>
                </a:solidFill>
              </a:rPr>
              <a:t>0, </a:t>
            </a:r>
            <a:r>
              <a:rPr lang="hu-HU" sz="1600">
                <a:solidFill>
                  <a:srgbClr val="FF6600"/>
                </a:solidFill>
              </a:rPr>
              <a:t>D</a:t>
            </a:r>
            <a:r>
              <a:rPr lang="hu-HU" sz="1600" baseline="-25000">
                <a:solidFill>
                  <a:srgbClr val="FF6600"/>
                </a:solidFill>
              </a:rPr>
              <a:t>1</a:t>
            </a:r>
            <a:r>
              <a:rPr lang="hu-HU" sz="1400"/>
              <a:t> és (</a:t>
            </a:r>
            <a:r>
              <a:rPr lang="hu-HU" sz="1600">
                <a:solidFill>
                  <a:srgbClr val="FF6600"/>
                </a:solidFill>
              </a:rPr>
              <a:t>R</a:t>
            </a:r>
            <a:r>
              <a:rPr lang="hu-HU" sz="1600" baseline="-25000">
                <a:solidFill>
                  <a:srgbClr val="FF6600"/>
                </a:solidFill>
              </a:rPr>
              <a:t>0</a:t>
            </a:r>
            <a:r>
              <a:rPr lang="hu-HU" sz="1600">
                <a:solidFill>
                  <a:srgbClr val="FF6600"/>
                </a:solidFill>
              </a:rPr>
              <a:t>+</a:t>
            </a:r>
            <a:r>
              <a:rPr lang="hu-HU" sz="1600" baseline="-25000">
                <a:solidFill>
                  <a:srgbClr val="FF6600"/>
                </a:solidFill>
              </a:rPr>
              <a:t> </a:t>
            </a:r>
            <a:r>
              <a:rPr lang="hu-HU" sz="1600">
                <a:solidFill>
                  <a:srgbClr val="FF6600"/>
                </a:solidFill>
              </a:rPr>
              <a:t>h</a:t>
            </a:r>
            <a:r>
              <a:rPr lang="hu-HU" sz="1600" baseline="-25000">
                <a:solidFill>
                  <a:srgbClr val="FF6600"/>
                </a:solidFill>
              </a:rPr>
              <a:t>1</a:t>
            </a:r>
            <a:r>
              <a:rPr lang="hu-HU" sz="1400"/>
              <a:t>) derékszögű háromszögből számítható.</a:t>
            </a:r>
          </a:p>
          <a:p>
            <a:endParaRPr lang="hu-HU" sz="1400"/>
          </a:p>
        </p:txBody>
      </p:sp>
      <p:graphicFrame>
        <p:nvGraphicFramePr>
          <p:cNvPr id="283650" name="Object 2"/>
          <p:cNvGraphicFramePr>
            <a:graphicFrameLocks noChangeAspect="1"/>
          </p:cNvGraphicFramePr>
          <p:nvPr/>
        </p:nvGraphicFramePr>
        <p:xfrm>
          <a:off x="2827338" y="4483100"/>
          <a:ext cx="4249737" cy="703263"/>
        </p:xfrm>
        <a:graphic>
          <a:graphicData uri="http://schemas.openxmlformats.org/presentationml/2006/ole">
            <p:oleObj spid="_x0000_s283650" name="Egyenlet" r:id="rId5" imgW="1841400" imgH="444240" progId="Equation.3">
              <p:embed/>
            </p:oleObj>
          </a:graphicData>
        </a:graphic>
      </p:graphicFrame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990600" y="5181600"/>
            <a:ext cx="7162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400" b="1">
                <a:latin typeface="Arial" pitchFamily="34" charset="0"/>
              </a:rPr>
              <a:t>Hasonlóan számolható a vevőantenna optikai látóhatára is, így a két antenna között az áthidalható távolság: </a:t>
            </a:r>
          </a:p>
        </p:txBody>
      </p:sp>
      <p:graphicFrame>
        <p:nvGraphicFramePr>
          <p:cNvPr id="283651" name="Object 3"/>
          <p:cNvGraphicFramePr>
            <a:graphicFrameLocks noChangeAspect="1"/>
          </p:cNvGraphicFramePr>
          <p:nvPr/>
        </p:nvGraphicFramePr>
        <p:xfrm>
          <a:off x="2763838" y="5715000"/>
          <a:ext cx="4264025" cy="523875"/>
        </p:xfrm>
        <a:graphic>
          <a:graphicData uri="http://schemas.openxmlformats.org/presentationml/2006/ole">
            <p:oleObj spid="_x0000_s283651" name="Egyenlet" r:id="rId6" imgW="1968480" imgH="253800" progId="Equation.3">
              <p:embed/>
            </p:oleObj>
          </a:graphicData>
        </a:graphic>
      </p:graphicFrame>
      <p:graphicFrame>
        <p:nvGraphicFramePr>
          <p:cNvPr id="283652" name="Object 4"/>
          <p:cNvGraphicFramePr>
            <a:graphicFrameLocks noChangeAspect="1"/>
          </p:cNvGraphicFramePr>
          <p:nvPr/>
        </p:nvGraphicFramePr>
        <p:xfrm>
          <a:off x="5867400" y="1981200"/>
          <a:ext cx="1600200" cy="388938"/>
        </p:xfrm>
        <a:graphic>
          <a:graphicData uri="http://schemas.openxmlformats.org/presentationml/2006/ole">
            <p:oleObj spid="_x0000_s283652" name="Egyenlet" r:id="rId7" imgW="939600" imgH="228600" progId="Equation.3">
              <p:embed/>
            </p:oleObj>
          </a:graphicData>
        </a:graphic>
      </p:graphicFrame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7467600" y="6400800"/>
            <a:ext cx="10668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Folyt.köv.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3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 animBg="1" autoUpdateAnimBg="0"/>
      <p:bldP spid="93187" grpId="0" build="p" autoUpdateAnimBg="0"/>
      <p:bldP spid="93188" grpId="0" build="p" autoUpdateAnimBg="0"/>
      <p:bldP spid="93191" grpId="0" build="p" autoUpdateAnimBg="0"/>
      <p:bldP spid="93195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93700"/>
          </a:xfrm>
        </p:spPr>
        <p:txBody>
          <a:bodyPr/>
          <a:lstStyle/>
          <a:p>
            <a:r>
              <a:rPr lang="hu-HU" sz="2400"/>
              <a:t>3. Az atmoszféra hatása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990600"/>
            <a:ext cx="7696200" cy="685800"/>
          </a:xfrm>
        </p:spPr>
        <p:txBody>
          <a:bodyPr/>
          <a:lstStyle/>
          <a:p>
            <a:r>
              <a:rPr lang="hu-HU" sz="1600"/>
              <a:t>A troposzférában a levegő törésmutatója a magasság növekedtével (közel lineárisan) csökken: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157538" y="1492250"/>
            <a:ext cx="3771900" cy="596900"/>
          </a:xfrm>
        </p:spPr>
        <p:txBody>
          <a:bodyPr/>
          <a:lstStyle/>
          <a:p>
            <a:r>
              <a:rPr lang="hu-HU" sz="1400"/>
              <a:t>Mérsékelt égöv alatt a törésmutató gradiense:</a:t>
            </a: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1143000" y="3200400"/>
            <a:ext cx="7467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400" b="1">
                <a:latin typeface="Arial" pitchFamily="34" charset="0"/>
              </a:rPr>
              <a:t>Két különböző törésmutatójú sík határfelülethez érve a hullám a „Snell” törvény szerint megtörik: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endParaRPr lang="hu-HU" sz="1200" b="1">
              <a:latin typeface="Arial" pitchFamily="34" charset="0"/>
            </a:endParaRPr>
          </a:p>
        </p:txBody>
      </p:sp>
      <p:graphicFrame>
        <p:nvGraphicFramePr>
          <p:cNvPr id="94214" name="Object 6"/>
          <p:cNvGraphicFramePr>
            <a:graphicFrameLocks noChangeAspect="1"/>
          </p:cNvGraphicFramePr>
          <p:nvPr/>
        </p:nvGraphicFramePr>
        <p:xfrm>
          <a:off x="1752600" y="1752600"/>
          <a:ext cx="965200" cy="1358900"/>
        </p:xfrm>
        <a:graphic>
          <a:graphicData uri="http://schemas.openxmlformats.org/presentationml/2006/ole">
            <p:oleObj spid="_x0000_s94214" name="Egyenlet" r:id="rId4" imgW="965160" imgH="1358640" progId="Equation.3">
              <p:embed/>
            </p:oleObj>
          </a:graphicData>
        </a:graphic>
      </p:graphicFrame>
      <p:graphicFrame>
        <p:nvGraphicFramePr>
          <p:cNvPr id="94215" name="Object 7"/>
          <p:cNvGraphicFramePr>
            <a:graphicFrameLocks noChangeAspect="1"/>
          </p:cNvGraphicFramePr>
          <p:nvPr/>
        </p:nvGraphicFramePr>
        <p:xfrm>
          <a:off x="6188075" y="2247900"/>
          <a:ext cx="1797050" cy="457200"/>
        </p:xfrm>
        <a:graphic>
          <a:graphicData uri="http://schemas.openxmlformats.org/presentationml/2006/ole">
            <p:oleObj spid="_x0000_s94215" name="Egyenlet" r:id="rId5" imgW="1485720" imgH="431640" progId="Equation.3">
              <p:embed/>
            </p:oleObj>
          </a:graphicData>
        </a:graphic>
      </p:graphicFrame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6019800" y="4572000"/>
            <a:ext cx="2895600" cy="152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400" b="1">
                <a:latin typeface="Arial" pitchFamily="34" charset="0"/>
              </a:rPr>
              <a:t>Ha a törésmutató a magassággal folyamatosan változik, a hullámpálya elgörbül.</a:t>
            </a:r>
          </a:p>
        </p:txBody>
      </p:sp>
      <p:graphicFrame>
        <p:nvGraphicFramePr>
          <p:cNvPr id="94217" name="Object 9"/>
          <p:cNvGraphicFramePr>
            <a:graphicFrameLocks noChangeAspect="1"/>
          </p:cNvGraphicFramePr>
          <p:nvPr/>
        </p:nvGraphicFramePr>
        <p:xfrm>
          <a:off x="900113" y="3606800"/>
          <a:ext cx="5195887" cy="2673350"/>
        </p:xfrm>
        <a:graphic>
          <a:graphicData uri="http://schemas.openxmlformats.org/presentationml/2006/ole">
            <p:oleObj spid="_x0000_s94217" name="Kép" r:id="rId6" imgW="4770000" imgH="2454120" progId="Word.Picture.8">
              <p:embed/>
            </p:oleObj>
          </a:graphicData>
        </a:graphic>
      </p:graphicFrame>
      <p:sp>
        <p:nvSpPr>
          <p:cNvPr id="133132" name="Text Box 1036"/>
          <p:cNvSpPr txBox="1">
            <a:spLocks noChangeArrowheads="1"/>
          </p:cNvSpPr>
          <p:nvPr/>
        </p:nvSpPr>
        <p:spPr bwMode="auto">
          <a:xfrm>
            <a:off x="3479800" y="2209800"/>
            <a:ext cx="2171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graphicFrame>
        <p:nvGraphicFramePr>
          <p:cNvPr id="133133" name="Object 1037"/>
          <p:cNvGraphicFramePr>
            <a:graphicFrameLocks noChangeAspect="1"/>
          </p:cNvGraphicFramePr>
          <p:nvPr/>
        </p:nvGraphicFramePr>
        <p:xfrm>
          <a:off x="3448050" y="2260600"/>
          <a:ext cx="1263650" cy="303213"/>
        </p:xfrm>
        <a:graphic>
          <a:graphicData uri="http://schemas.openxmlformats.org/presentationml/2006/ole">
            <p:oleObj spid="_x0000_s133133" name="Egyenlet" r:id="rId7" imgW="9522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4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2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4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utoUpdateAnimBg="0"/>
      <p:bldP spid="94212" grpId="0" build="p" autoUpdateAnimBg="0"/>
      <p:bldP spid="94213" grpId="0" build="p" autoUpdateAnimBg="0"/>
      <p:bldP spid="9421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15250" cy="762000"/>
          </a:xfrm>
        </p:spPr>
        <p:txBody>
          <a:bodyPr/>
          <a:lstStyle/>
          <a:p>
            <a:r>
              <a:rPr lang="hu-HU" sz="1800" b="0"/>
              <a:t>A Föld felszínének görbültségét figyelembe véve a hullámelhajlás meghatározására a Descartes- Snellius törvény görbült határfelületekre vonatkozó alakja alkalmazható:</a:t>
            </a:r>
            <a:endParaRPr lang="hu-HU" sz="180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05400" y="2362200"/>
            <a:ext cx="3810000" cy="685800"/>
          </a:xfrm>
        </p:spPr>
        <p:txBody>
          <a:bodyPr/>
          <a:lstStyle/>
          <a:p>
            <a:r>
              <a:rPr lang="hu-HU" sz="1600"/>
              <a:t>A törési törvény ismeretében az elhajló hullám sugara: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8950" y="4957763"/>
            <a:ext cx="7710488" cy="879475"/>
          </a:xfrm>
        </p:spPr>
        <p:txBody>
          <a:bodyPr/>
          <a:lstStyle/>
          <a:p>
            <a:r>
              <a:rPr lang="hu-HU" sz="1400"/>
              <a:t>A hullámpálya görbületi sugara a troposzféra alsó rétegeiben csak a törésmutató vertikális gradiensétől függ. Szabályos atmoszférára:</a:t>
            </a:r>
          </a:p>
          <a:p>
            <a:pPr lvl="1"/>
            <a:endParaRPr lang="hu-HU" sz="1200"/>
          </a:p>
        </p:txBody>
      </p:sp>
      <p:graphicFrame>
        <p:nvGraphicFramePr>
          <p:cNvPr id="266241" name="Object 1"/>
          <p:cNvGraphicFramePr>
            <a:graphicFrameLocks noChangeAspect="1"/>
          </p:cNvGraphicFramePr>
          <p:nvPr/>
        </p:nvGraphicFramePr>
        <p:xfrm>
          <a:off x="0" y="160338"/>
          <a:ext cx="5562600" cy="5008562"/>
        </p:xfrm>
        <a:graphic>
          <a:graphicData uri="http://schemas.openxmlformats.org/presentationml/2006/ole">
            <p:oleObj spid="_x0000_s266241" name="Dokumentum" r:id="rId4" imgW="4804979" imgH="4307333" progId="Word.Document.8">
              <p:embed/>
            </p:oleObj>
          </a:graphicData>
        </a:graphic>
      </p:graphicFrame>
      <p:graphicFrame>
        <p:nvGraphicFramePr>
          <p:cNvPr id="266242" name="Object 2"/>
          <p:cNvGraphicFramePr>
            <a:graphicFrameLocks noChangeAspect="1"/>
          </p:cNvGraphicFramePr>
          <p:nvPr/>
        </p:nvGraphicFramePr>
        <p:xfrm>
          <a:off x="5715000" y="1676400"/>
          <a:ext cx="2438400" cy="342900"/>
        </p:xfrm>
        <a:graphic>
          <a:graphicData uri="http://schemas.openxmlformats.org/presentationml/2006/ole">
            <p:oleObj spid="_x0000_s266242" name="Egyenlet" r:id="rId5" imgW="1625400" imgH="228600" progId="Equation.3">
              <p:embed/>
            </p:oleObj>
          </a:graphicData>
        </a:graphic>
      </p:graphicFrame>
      <p:graphicFrame>
        <p:nvGraphicFramePr>
          <p:cNvPr id="266243" name="Object 3"/>
          <p:cNvGraphicFramePr>
            <a:graphicFrameLocks noChangeAspect="1"/>
          </p:cNvGraphicFramePr>
          <p:nvPr/>
        </p:nvGraphicFramePr>
        <p:xfrm>
          <a:off x="6248400" y="3124200"/>
          <a:ext cx="1651000" cy="1878013"/>
        </p:xfrm>
        <a:graphic>
          <a:graphicData uri="http://schemas.openxmlformats.org/presentationml/2006/ole">
            <p:oleObj spid="_x0000_s266243" name="Egyenlet" r:id="rId6" imgW="1180800" imgH="1676160" progId="Equation.3">
              <p:embed/>
            </p:oleObj>
          </a:graphicData>
        </a:graphic>
      </p:graphicFrame>
      <p:graphicFrame>
        <p:nvGraphicFramePr>
          <p:cNvPr id="266244" name="Object 4"/>
          <p:cNvGraphicFramePr>
            <a:graphicFrameLocks noChangeAspect="1"/>
          </p:cNvGraphicFramePr>
          <p:nvPr/>
        </p:nvGraphicFramePr>
        <p:xfrm>
          <a:off x="3238500" y="5537200"/>
          <a:ext cx="2971800" cy="633413"/>
        </p:xfrm>
        <a:graphic>
          <a:graphicData uri="http://schemas.openxmlformats.org/presentationml/2006/ole">
            <p:oleObj spid="_x0000_s266244" name="Egyenlet" r:id="rId7" imgW="1968480" imgH="419040" progId="Equation.3">
              <p:embed/>
            </p:oleObj>
          </a:graphicData>
        </a:graphic>
      </p:graphicFrame>
      <p:sp>
        <p:nvSpPr>
          <p:cNvPr id="95241" name="Rectangle 9"/>
          <p:cNvSpPr>
            <a:spLocks noChangeArrowheads="1"/>
          </p:cNvSpPr>
          <p:nvPr/>
        </p:nvSpPr>
        <p:spPr bwMode="auto">
          <a:xfrm>
            <a:off x="6324600" y="6400800"/>
            <a:ext cx="2133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600" b="1">
                <a:latin typeface="Arial" pitchFamily="34" charset="0"/>
              </a:rPr>
              <a:t>Folyt. köv.</a:t>
            </a:r>
          </a:p>
        </p:txBody>
      </p:sp>
      <p:sp>
        <p:nvSpPr>
          <p:cNvPr id="266240" name="Rectangle 0"/>
          <p:cNvSpPr>
            <a:spLocks noChangeArrowheads="1"/>
          </p:cNvSpPr>
          <p:nvPr/>
        </p:nvSpPr>
        <p:spPr bwMode="auto">
          <a:xfrm>
            <a:off x="2857500" y="5499100"/>
            <a:ext cx="3644900" cy="8001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62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5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autoUpdateAnimBg="0"/>
      <p:bldP spid="95236" grpId="0" build="p" autoUpdateAnimBg="0"/>
      <p:bldP spid="95241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Hullámelhajlás a troposzférában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2263" y="2417763"/>
            <a:ext cx="4830762" cy="32194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600"/>
              <a:t>Megoldás: </a:t>
            </a:r>
          </a:p>
          <a:p>
            <a:pPr lvl="1">
              <a:lnSpc>
                <a:spcPct val="90000"/>
              </a:lnSpc>
            </a:pPr>
            <a:r>
              <a:rPr lang="hu-HU" sz="1600" b="0"/>
              <a:t>A tényleges R0 földsugarat olyan R0’ egyenértékű (effektív)  földsugárral helyettesítjük, amelynek felületén ugyanakkora távolságot felvéve , mint a tényleges  földfelületen, az egyenes vonalúnak képzelt hullám az effektív földfelülettől ugyanannyira van, mint a tényleges hullám a tényleges földfelülettől.</a:t>
            </a:r>
          </a:p>
          <a:p>
            <a:pPr lvl="1">
              <a:lnSpc>
                <a:spcPct val="90000"/>
              </a:lnSpc>
            </a:pPr>
            <a:endParaRPr lang="hu-HU" sz="1600" b="0"/>
          </a:p>
          <a:p>
            <a:pPr>
              <a:lnSpc>
                <a:spcPct val="90000"/>
              </a:lnSpc>
            </a:pPr>
            <a:r>
              <a:rPr lang="hu-HU" sz="1600"/>
              <a:t>A torzítás eredménye:</a:t>
            </a:r>
          </a:p>
          <a:p>
            <a:pPr>
              <a:lnSpc>
                <a:spcPct val="90000"/>
              </a:lnSpc>
            </a:pPr>
            <a:endParaRPr lang="hu-HU" sz="1600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68300" y="977900"/>
            <a:ext cx="82423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600"/>
              <a:t>Az EM hullámok a troposzférában a törésmutató negatív gradiense miatt a Föld felé elhajlanak. Következménye az optikai látóhatár távolabbra kerül. </a:t>
            </a:r>
          </a:p>
          <a:p>
            <a:pPr lvl="1">
              <a:lnSpc>
                <a:spcPct val="90000"/>
              </a:lnSpc>
            </a:pPr>
            <a:endParaRPr lang="hu-HU" sz="1400"/>
          </a:p>
        </p:txBody>
      </p: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368300" y="1524000"/>
            <a:ext cx="78613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Annak érdekében, hogy a számításoknál továbbra is a geometriai optikai törvényeket használhassuk a görbült hullámpályát egyenessé kell torzítani.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A torzításnak távolságtartónak és aránytartónak kell lennie.</a:t>
            </a:r>
          </a:p>
        </p:txBody>
      </p:sp>
      <p:pic>
        <p:nvPicPr>
          <p:cNvPr id="89100" name="Picture 12" descr="Egyenfö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400" y="2400300"/>
            <a:ext cx="4165600" cy="3746500"/>
          </a:xfrm>
          <a:prstGeom prst="rect">
            <a:avLst/>
          </a:prstGeom>
          <a:noFill/>
        </p:spPr>
      </p:pic>
      <p:graphicFrame>
        <p:nvGraphicFramePr>
          <p:cNvPr id="89101" name="Object 13"/>
          <p:cNvGraphicFramePr>
            <a:graphicFrameLocks noChangeAspect="1"/>
          </p:cNvGraphicFramePr>
          <p:nvPr/>
        </p:nvGraphicFramePr>
        <p:xfrm>
          <a:off x="2527300" y="5181600"/>
          <a:ext cx="1676400" cy="919163"/>
        </p:xfrm>
        <a:graphic>
          <a:graphicData uri="http://schemas.openxmlformats.org/presentationml/2006/ole">
            <p:oleObj spid="_x0000_s89101" name="Egyenlet" r:id="rId5" imgW="685800" imgH="393480" progId="Equation.3">
              <p:embed/>
            </p:oleObj>
          </a:graphicData>
        </a:graphic>
      </p:graphicFrame>
      <p:sp>
        <p:nvSpPr>
          <p:cNvPr id="89102" name="Rectangle 14"/>
          <p:cNvSpPr>
            <a:spLocks noChangeArrowheads="1"/>
          </p:cNvSpPr>
          <p:nvPr/>
        </p:nvSpPr>
        <p:spPr bwMode="auto">
          <a:xfrm>
            <a:off x="2146300" y="5092700"/>
            <a:ext cx="2806700" cy="1168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 autoUpdateAnimBg="0"/>
      <p:bldP spid="89092" grpId="0" build="p" autoUpdateAnimBg="0"/>
      <p:bldP spid="89099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7" name="AutoShape 11"/>
          <p:cNvSpPr>
            <a:spLocks noChangeArrowheads="1"/>
          </p:cNvSpPr>
          <p:nvPr/>
        </p:nvSpPr>
        <p:spPr bwMode="auto">
          <a:xfrm>
            <a:off x="3238500" y="673100"/>
            <a:ext cx="3327400" cy="1016000"/>
          </a:xfrm>
          <a:prstGeom prst="wedgeRoundRectCallout">
            <a:avLst>
              <a:gd name="adj1" fmla="val 1574"/>
              <a:gd name="adj2" fmla="val 97500"/>
              <a:gd name="adj3" fmla="val 16667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93700"/>
          </a:xfrm>
        </p:spPr>
        <p:txBody>
          <a:bodyPr/>
          <a:lstStyle/>
          <a:p>
            <a:r>
              <a:rPr lang="hu-HU" sz="2400"/>
              <a:t>A 4/3-os földsugár: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0700" y="3365500"/>
            <a:ext cx="3733800" cy="3048000"/>
          </a:xfrm>
        </p:spPr>
        <p:txBody>
          <a:bodyPr/>
          <a:lstStyle/>
          <a:p>
            <a:r>
              <a:rPr lang="hu-HU" sz="1600"/>
              <a:t>A gyakorlatban a Föld felszínét parabolával szokták helyettesíteni, amikor meg kell határozni az  adó és a vevő között a földfelszín magasságát az adót és a vevőt összekötő egyenes felett:</a:t>
            </a:r>
          </a:p>
          <a:p>
            <a:endParaRPr lang="hu-HU" sz="1600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2263" y="1047750"/>
            <a:ext cx="3722687" cy="644525"/>
          </a:xfrm>
        </p:spPr>
        <p:txBody>
          <a:bodyPr/>
          <a:lstStyle/>
          <a:p>
            <a:r>
              <a:rPr lang="hu-HU" sz="1600" b="0"/>
              <a:t>Ezzel az optikai látóhatár:</a:t>
            </a:r>
          </a:p>
        </p:txBody>
      </p:sp>
      <p:graphicFrame>
        <p:nvGraphicFramePr>
          <p:cNvPr id="282626" name="Object 2"/>
          <p:cNvGraphicFramePr>
            <a:graphicFrameLocks noChangeAspect="1"/>
          </p:cNvGraphicFramePr>
          <p:nvPr/>
        </p:nvGraphicFramePr>
        <p:xfrm>
          <a:off x="3479800" y="850900"/>
          <a:ext cx="4241800" cy="2233613"/>
        </p:xfrm>
        <a:graphic>
          <a:graphicData uri="http://schemas.openxmlformats.org/presentationml/2006/ole">
            <p:oleObj spid="_x0000_s282626" name="Egyenlet" r:id="rId4" imgW="2260440" imgH="1409400" progId="Equation.3">
              <p:embed/>
            </p:oleObj>
          </a:graphicData>
        </a:graphic>
      </p:graphicFrame>
      <p:pic>
        <p:nvPicPr>
          <p:cNvPr id="101383" name="Picture 7" descr="foldparabo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149600"/>
            <a:ext cx="3460750" cy="3233738"/>
          </a:xfrm>
          <a:prstGeom prst="rect">
            <a:avLst/>
          </a:prstGeom>
          <a:noFill/>
        </p:spPr>
      </p:pic>
      <p:graphicFrame>
        <p:nvGraphicFramePr>
          <p:cNvPr id="282627" name="Object 3"/>
          <p:cNvGraphicFramePr>
            <a:graphicFrameLocks noChangeAspect="1"/>
          </p:cNvGraphicFramePr>
          <p:nvPr/>
        </p:nvGraphicFramePr>
        <p:xfrm>
          <a:off x="1790700" y="5283200"/>
          <a:ext cx="1752600" cy="812800"/>
        </p:xfrm>
        <a:graphic>
          <a:graphicData uri="http://schemas.openxmlformats.org/presentationml/2006/ole">
            <p:oleObj spid="_x0000_s282627" name="Egyenlet" r:id="rId6" imgW="927000" imgH="431640" progId="Equation.3">
              <p:embed/>
            </p:oleObj>
          </a:graphicData>
        </a:graphic>
      </p:graphicFrame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7391400" y="6629400"/>
            <a:ext cx="990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Foly.t köv.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1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build="p" autoUpdateAnimBg="0"/>
      <p:bldP spid="101380" grpId="0" build="p" autoUpdateAnimBg="0"/>
      <p:bldP spid="101386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93700"/>
          </a:xfrm>
        </p:spPr>
        <p:txBody>
          <a:bodyPr/>
          <a:lstStyle/>
          <a:p>
            <a:r>
              <a:rPr lang="hu-HU" sz="2400"/>
              <a:t>4. Többutas hullámterjedés, talajreflexiók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6100" y="1003300"/>
            <a:ext cx="7848600" cy="914400"/>
          </a:xfrm>
        </p:spPr>
        <p:txBody>
          <a:bodyPr/>
          <a:lstStyle/>
          <a:p>
            <a:r>
              <a:rPr lang="hu-HU" sz="1600"/>
              <a:t>Két különböző dielektrikum határfelületéhez érkezve az EM hullám egy része visszaverődik (reflektálódik) és az első közegben halad tovább, másik része megtörik (refrakció), behatol a második közegbe.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71500" y="2085975"/>
            <a:ext cx="3940175" cy="1873250"/>
          </a:xfrm>
        </p:spPr>
        <p:txBody>
          <a:bodyPr/>
          <a:lstStyle/>
          <a:p>
            <a:r>
              <a:rPr lang="hu-HU" sz="1600" b="0"/>
              <a:t>A vizsgálathoz  ismernünk kell a hullám polarizációját:</a:t>
            </a:r>
          </a:p>
          <a:p>
            <a:r>
              <a:rPr lang="hu-HU" sz="1600" b="0"/>
              <a:t>Függőleges a polarizáció, ha az elektromos térerősség vektor a beesés síkjában van és merőleges a terjedés irányára.</a:t>
            </a:r>
          </a:p>
          <a:p>
            <a:r>
              <a:rPr lang="hu-HU" sz="1600" b="0"/>
              <a:t>Vízszintesen a polarizáció, ha az elektromos térerősség vektora merőleges a beesés síkjára. </a:t>
            </a:r>
          </a:p>
          <a:p>
            <a:r>
              <a:rPr lang="hu-HU" sz="1600" b="0"/>
              <a:t>A visszavert és a beeső hullámok térerősségeinek viszonyát reflexiós tényezőnek nevezzük:</a:t>
            </a:r>
          </a:p>
          <a:p>
            <a:endParaRPr lang="hu-HU" sz="1600"/>
          </a:p>
        </p:txBody>
      </p:sp>
      <p:pic>
        <p:nvPicPr>
          <p:cNvPr id="103429" name="Picture 5" descr="reflexi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613" y="1981200"/>
            <a:ext cx="4751387" cy="4303713"/>
          </a:xfrm>
          <a:prstGeom prst="rect">
            <a:avLst/>
          </a:prstGeom>
          <a:noFill/>
        </p:spPr>
      </p:pic>
      <p:graphicFrame>
        <p:nvGraphicFramePr>
          <p:cNvPr id="281602" name="Object 2"/>
          <p:cNvGraphicFramePr>
            <a:graphicFrameLocks noChangeAspect="1"/>
          </p:cNvGraphicFramePr>
          <p:nvPr/>
        </p:nvGraphicFramePr>
        <p:xfrm>
          <a:off x="2590800" y="5308600"/>
          <a:ext cx="1676400" cy="811213"/>
        </p:xfrm>
        <a:graphic>
          <a:graphicData uri="http://schemas.openxmlformats.org/presentationml/2006/ole">
            <p:oleObj spid="_x0000_s281602" name="Egyenlet" r:id="rId5" imgW="888840" imgH="431640" progId="Equation.3">
              <p:embed/>
            </p:oleObj>
          </a:graphicData>
        </a:graphic>
      </p:graphicFrame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7467600" y="6477000"/>
            <a:ext cx="10668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 Köv.</a:t>
            </a: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 flipH="1">
            <a:off x="6400800" y="2819400"/>
            <a:ext cx="381000" cy="533400"/>
          </a:xfrm>
          <a:prstGeom prst="line">
            <a:avLst/>
          </a:prstGeom>
          <a:noFill/>
          <a:ln w="38100">
            <a:solidFill>
              <a:srgbClr val="FC0128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6248400" y="2819400"/>
            <a:ext cx="53340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solidFill>
                  <a:srgbClr val="FC0128"/>
                </a:solidFill>
              </a:rPr>
              <a:t>Ef</a:t>
            </a:r>
            <a:endParaRPr lang="hu-HU" sz="1800">
              <a:solidFill>
                <a:srgbClr val="FC0128"/>
              </a:solidFill>
            </a:endParaRP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 flipH="1">
            <a:off x="6096000" y="3352800"/>
            <a:ext cx="304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>
            <a:off x="6019800" y="3733800"/>
            <a:ext cx="533400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800">
                <a:solidFill>
                  <a:schemeClr val="bg1"/>
                </a:solidFill>
              </a:rPr>
              <a:t>Ev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autoUpdateAnimBg="0"/>
      <p:bldP spid="103428" grpId="0" build="p" autoUpdateAnimBg="0"/>
      <p:bldP spid="103431" grpId="0" build="p" autoUpdateAnimBg="0"/>
      <p:bldP spid="103432" grpId="0" animBg="1"/>
      <p:bldP spid="103434" grpId="0" autoUpdateAnimBg="0"/>
      <p:bldP spid="103435" grpId="0" animBg="1"/>
      <p:bldP spid="103436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45" name="Oval 13"/>
          <p:cNvSpPr>
            <a:spLocks noChangeArrowheads="1"/>
          </p:cNvSpPr>
          <p:nvPr/>
        </p:nvSpPr>
        <p:spPr bwMode="auto">
          <a:xfrm>
            <a:off x="5562600" y="3429000"/>
            <a:ext cx="228600" cy="228600"/>
          </a:xfrm>
          <a:prstGeom prst="ellipse">
            <a:avLst/>
          </a:prstGeom>
          <a:solidFill>
            <a:srgbClr val="FC0128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493713"/>
            <a:ext cx="7772400" cy="393700"/>
          </a:xfrm>
        </p:spPr>
        <p:txBody>
          <a:bodyPr/>
          <a:lstStyle/>
          <a:p>
            <a:r>
              <a:rPr lang="hu-HU" sz="2400"/>
              <a:t>Vízszintes polarizációjú hullámok törése és visszaverődése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2600" y="990600"/>
            <a:ext cx="7848600" cy="914400"/>
          </a:xfrm>
        </p:spPr>
        <p:txBody>
          <a:bodyPr/>
          <a:lstStyle/>
          <a:p>
            <a:r>
              <a:rPr lang="hu-HU" sz="1600"/>
              <a:t>Végtelen jó vezetőképességű talaj és levegő határfelületén </a:t>
            </a:r>
            <a:r>
              <a:rPr lang="hu-HU" sz="1600">
                <a:solidFill>
                  <a:schemeClr val="tx2"/>
                </a:solidFill>
              </a:rPr>
              <a:t>horizontális</a:t>
            </a:r>
            <a:r>
              <a:rPr lang="hu-HU" sz="1600"/>
              <a:t> </a:t>
            </a:r>
            <a:r>
              <a:rPr lang="hu-HU" sz="1600">
                <a:solidFill>
                  <a:schemeClr val="tx2"/>
                </a:solidFill>
              </a:rPr>
              <a:t>polarizáció</a:t>
            </a:r>
            <a:r>
              <a:rPr lang="hu-HU" sz="1600"/>
              <a:t> esetén a visszavert hullám </a:t>
            </a:r>
            <a:r>
              <a:rPr lang="hu-HU" sz="1600">
                <a:solidFill>
                  <a:schemeClr val="tx2"/>
                </a:solidFill>
              </a:rPr>
              <a:t>ellenkező fázisú</a:t>
            </a:r>
            <a:r>
              <a:rPr lang="hu-HU" sz="1600"/>
              <a:t>, mint a beeső hullám.(A talajban negatív tükörképe keletkezik!)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5450" y="3171825"/>
            <a:ext cx="3100388" cy="774700"/>
          </a:xfrm>
        </p:spPr>
        <p:txBody>
          <a:bodyPr/>
          <a:lstStyle/>
          <a:p>
            <a:r>
              <a:rPr lang="hu-HU" sz="1600"/>
              <a:t>A reflexiós tényező:</a:t>
            </a:r>
            <a:endParaRPr lang="hu-HU" sz="1400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7467600" y="6477000"/>
            <a:ext cx="10668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 Köv.</a:t>
            </a:r>
          </a:p>
        </p:txBody>
      </p:sp>
      <p:pic>
        <p:nvPicPr>
          <p:cNvPr id="120844" name="Picture 12" descr="Vizsz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6325" y="1776413"/>
            <a:ext cx="5338763" cy="4440237"/>
          </a:xfrm>
          <a:prstGeom prst="rect">
            <a:avLst/>
          </a:prstGeom>
          <a:noFill/>
        </p:spPr>
      </p:pic>
      <p:sp>
        <p:nvSpPr>
          <p:cNvPr id="120847" name="Oval 15"/>
          <p:cNvSpPr>
            <a:spLocks noChangeArrowheads="1"/>
          </p:cNvSpPr>
          <p:nvPr/>
        </p:nvSpPr>
        <p:spPr bwMode="auto">
          <a:xfrm>
            <a:off x="6196013" y="4483100"/>
            <a:ext cx="228600" cy="228600"/>
          </a:xfrm>
          <a:prstGeom prst="ellipse">
            <a:avLst/>
          </a:prstGeom>
          <a:noFill/>
          <a:ln w="5715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0848" name="Oval 16"/>
          <p:cNvSpPr>
            <a:spLocks noChangeArrowheads="1"/>
          </p:cNvSpPr>
          <p:nvPr/>
        </p:nvSpPr>
        <p:spPr bwMode="auto">
          <a:xfrm>
            <a:off x="6816725" y="3252788"/>
            <a:ext cx="228600" cy="228600"/>
          </a:xfrm>
          <a:prstGeom prst="ellipse">
            <a:avLst/>
          </a:prstGeom>
          <a:noFill/>
          <a:ln w="5715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>
            <a:off x="5310188" y="3263900"/>
            <a:ext cx="228600" cy="228600"/>
          </a:xfrm>
          <a:prstGeom prst="ellipse">
            <a:avLst/>
          </a:prstGeom>
          <a:noFill/>
          <a:ln w="57150">
            <a:solidFill>
              <a:srgbClr val="FC0128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120850" name="Object 18"/>
          <p:cNvGraphicFramePr>
            <a:graphicFrameLocks noChangeAspect="1"/>
          </p:cNvGraphicFramePr>
          <p:nvPr/>
        </p:nvGraphicFramePr>
        <p:xfrm>
          <a:off x="374650" y="3798888"/>
          <a:ext cx="3022600" cy="1077912"/>
        </p:xfrm>
        <a:graphic>
          <a:graphicData uri="http://schemas.openxmlformats.org/presentationml/2006/ole">
            <p:oleObj spid="_x0000_s120850" name="Egyenlet" r:id="rId5" imgW="12063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0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08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8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0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5" grpId="0" animBg="1"/>
      <p:bldP spid="120835" grpId="0" build="p" autoUpdateAnimBg="0"/>
      <p:bldP spid="120836" grpId="0" build="p" autoUpdateAnimBg="0"/>
      <p:bldP spid="120839" grpId="0" build="p" autoUpdateAnimBg="0"/>
      <p:bldP spid="120847" grpId="0" animBg="1"/>
      <p:bldP spid="120848" grpId="0" animBg="1"/>
      <p:bldP spid="12084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8" name="Picture 12" descr="Függ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4888" y="1822450"/>
            <a:ext cx="5599112" cy="4560888"/>
          </a:xfrm>
          <a:prstGeom prst="rect">
            <a:avLst/>
          </a:prstGeom>
          <a:noFill/>
        </p:spPr>
      </p:pic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569913"/>
            <a:ext cx="7772400" cy="393700"/>
          </a:xfrm>
        </p:spPr>
        <p:txBody>
          <a:bodyPr/>
          <a:lstStyle/>
          <a:p>
            <a:r>
              <a:rPr lang="hu-HU" sz="2400"/>
              <a:t>Függőleges polarizációjú hullámok törése és visszaverődése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5600" y="1054100"/>
            <a:ext cx="7848600" cy="914400"/>
          </a:xfrm>
          <a:noFill/>
          <a:ln/>
        </p:spPr>
        <p:txBody>
          <a:bodyPr/>
          <a:lstStyle/>
          <a:p>
            <a:r>
              <a:rPr lang="hu-HU" sz="1600"/>
              <a:t>Végtelen jó vezetőképességű talaj és levegő határfelületén </a:t>
            </a:r>
            <a:r>
              <a:rPr lang="hu-HU" sz="1600">
                <a:solidFill>
                  <a:schemeClr val="tx2"/>
                </a:solidFill>
              </a:rPr>
              <a:t>vertikális</a:t>
            </a:r>
            <a:r>
              <a:rPr lang="hu-HU" sz="1600"/>
              <a:t> </a:t>
            </a:r>
            <a:r>
              <a:rPr lang="hu-HU" sz="1600">
                <a:solidFill>
                  <a:schemeClr val="tx2"/>
                </a:solidFill>
              </a:rPr>
              <a:t>polarizáció</a:t>
            </a:r>
            <a:r>
              <a:rPr lang="hu-HU" sz="1600"/>
              <a:t> esetén a visszavert hullám </a:t>
            </a:r>
            <a:r>
              <a:rPr lang="hu-HU" sz="1600">
                <a:solidFill>
                  <a:schemeClr val="tx2"/>
                </a:solidFill>
              </a:rPr>
              <a:t>azonos fázisú</a:t>
            </a:r>
            <a:r>
              <a:rPr lang="hu-HU" sz="1600"/>
              <a:t> a beeső hullámmal.(A talajban pozitív tükörképe keletkezik!)</a:t>
            </a:r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5450" y="3171825"/>
            <a:ext cx="3100388" cy="774700"/>
          </a:xfrm>
        </p:spPr>
        <p:txBody>
          <a:bodyPr/>
          <a:lstStyle/>
          <a:p>
            <a:r>
              <a:rPr lang="hu-HU" sz="1600"/>
              <a:t>A reflexiós tényező:</a:t>
            </a:r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7467600" y="6477000"/>
            <a:ext cx="10668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 Köv.</a:t>
            </a:r>
          </a:p>
        </p:txBody>
      </p:sp>
      <p:sp>
        <p:nvSpPr>
          <p:cNvPr id="121864" name="Oval 8"/>
          <p:cNvSpPr>
            <a:spLocks noChangeArrowheads="1"/>
          </p:cNvSpPr>
          <p:nvPr/>
        </p:nvSpPr>
        <p:spPr bwMode="auto">
          <a:xfrm>
            <a:off x="6770688" y="4714875"/>
            <a:ext cx="228600" cy="2286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1865" name="Oval 9"/>
          <p:cNvSpPr>
            <a:spLocks noChangeArrowheads="1"/>
          </p:cNvSpPr>
          <p:nvPr/>
        </p:nvSpPr>
        <p:spPr bwMode="auto">
          <a:xfrm>
            <a:off x="7442200" y="3024188"/>
            <a:ext cx="228600" cy="2286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1866" name="Oval 10"/>
          <p:cNvSpPr>
            <a:spLocks noChangeArrowheads="1"/>
          </p:cNvSpPr>
          <p:nvPr/>
        </p:nvSpPr>
        <p:spPr bwMode="auto">
          <a:xfrm>
            <a:off x="5781675" y="3065463"/>
            <a:ext cx="228600" cy="2286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121867" name="Object 11"/>
          <p:cNvGraphicFramePr>
            <a:graphicFrameLocks noChangeAspect="1"/>
          </p:cNvGraphicFramePr>
          <p:nvPr/>
        </p:nvGraphicFramePr>
        <p:xfrm>
          <a:off x="217488" y="3989388"/>
          <a:ext cx="2995612" cy="1166812"/>
        </p:xfrm>
        <a:graphic>
          <a:graphicData uri="http://schemas.openxmlformats.org/presentationml/2006/ole">
            <p:oleObj spid="_x0000_s121867" name="Egyenlet" r:id="rId5" imgW="110484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0" grpId="0" build="p" autoUpdateAnimBg="0"/>
      <p:bldP spid="121861" grpId="0" build="p" autoUpdateAnimBg="0"/>
      <p:bldP spid="121862" grpId="0" build="p" autoUpdateAnimBg="0"/>
      <p:bldP spid="121864" grpId="0" animBg="1"/>
      <p:bldP spid="121865" grpId="0" animBg="1"/>
      <p:bldP spid="12186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Következtetések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488" y="990600"/>
            <a:ext cx="7791450" cy="4572000"/>
          </a:xfrm>
        </p:spPr>
        <p:txBody>
          <a:bodyPr/>
          <a:lstStyle/>
          <a:p>
            <a:r>
              <a:rPr lang="hu-HU" b="0"/>
              <a:t>A visszavert és a beeső térerősségek viszonya komplex szám, ezért a reflexiós tényező is komplex.</a:t>
            </a:r>
          </a:p>
          <a:p>
            <a:r>
              <a:rPr lang="hu-HU" b="0"/>
              <a:t>Véges talajvezetőképesség esetén (a valóságban)</a:t>
            </a:r>
            <a:r>
              <a:rPr lang="hu-HU"/>
              <a:t> </a:t>
            </a:r>
            <a:r>
              <a:rPr lang="hu-HU">
                <a:solidFill>
                  <a:schemeClr val="tx2"/>
                </a:solidFill>
              </a:rPr>
              <a:t>vízszintes polarizációnál</a:t>
            </a:r>
            <a:r>
              <a:rPr lang="hu-HU"/>
              <a:t> </a:t>
            </a:r>
            <a:r>
              <a:rPr lang="hu-HU">
                <a:solidFill>
                  <a:schemeClr val="tx2"/>
                </a:solidFill>
              </a:rPr>
              <a:t>a reflexiós tényező abszolút értéke folyamatosan</a:t>
            </a:r>
            <a:r>
              <a:rPr lang="hu-HU"/>
              <a:t> </a:t>
            </a:r>
            <a:r>
              <a:rPr lang="hu-HU" b="0"/>
              <a:t>változik a beesési szög függvényében.</a:t>
            </a:r>
          </a:p>
          <a:p>
            <a:r>
              <a:rPr lang="hu-HU">
                <a:solidFill>
                  <a:schemeClr val="tx2"/>
                </a:solidFill>
              </a:rPr>
              <a:t>Függőleges polarizációnál a reflexiós tényező abszolút értékének</a:t>
            </a:r>
            <a:r>
              <a:rPr lang="hu-HU"/>
              <a:t> </a:t>
            </a:r>
            <a:r>
              <a:rPr lang="hu-HU" b="0"/>
              <a:t>(modulusának) egy meghatározott beesési szögnél</a:t>
            </a:r>
            <a:r>
              <a:rPr lang="hu-HU"/>
              <a:t> </a:t>
            </a:r>
            <a:r>
              <a:rPr lang="hu-HU">
                <a:solidFill>
                  <a:schemeClr val="tx2"/>
                </a:solidFill>
              </a:rPr>
              <a:t>minimuma</a:t>
            </a:r>
            <a:r>
              <a:rPr lang="hu-HU"/>
              <a:t> </a:t>
            </a:r>
            <a:r>
              <a:rPr lang="hu-HU" b="0"/>
              <a:t>van.Ezt a szöget pszeudó BREWSTRER SZÖG-nek nevezzük. (BREWSTER SZÖG az a szög amely mellett a függőlegesen polarizált hullám a levegő és az ideális dielektrikum határáról nem verődik vissza.</a:t>
            </a:r>
          </a:p>
          <a:p>
            <a:endParaRPr lang="hu-HU" b="0"/>
          </a:p>
        </p:txBody>
      </p:sp>
      <p:pic>
        <p:nvPicPr>
          <p:cNvPr id="112644" name="Picture 4" descr="refabs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575" y="3911600"/>
            <a:ext cx="2420938" cy="2420938"/>
          </a:xfrm>
          <a:prstGeom prst="rect">
            <a:avLst/>
          </a:prstGeom>
          <a:noFill/>
        </p:spPr>
      </p:pic>
      <p:pic>
        <p:nvPicPr>
          <p:cNvPr id="112645" name="Picture 5" descr="reffaz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7588" y="3881438"/>
            <a:ext cx="2249487" cy="2471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Reflexió sík földfelszín esetén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938" y="990600"/>
            <a:ext cx="3875087" cy="2471738"/>
          </a:xfrm>
        </p:spPr>
        <p:txBody>
          <a:bodyPr/>
          <a:lstStyle/>
          <a:p>
            <a:r>
              <a:rPr lang="hu-HU" b="0"/>
              <a:t>A térerősség a vételi pontban a közvetlen és a reflektált hullám eredőjeként jön létre, vagyis azon térerősség összetevők vektoriális összege, amelyek a vételi pontba közvetlenül és visszaverődéssel érkeznek.</a:t>
            </a:r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1127125" y="2514600"/>
            <a:ext cx="3875088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en-US" sz="1800" b="1">
              <a:latin typeface="Arial" pitchFamily="34" charset="0"/>
            </a:endParaRP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477838" y="3257550"/>
            <a:ext cx="3875087" cy="1189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800">
                <a:latin typeface="Arial" pitchFamily="34" charset="0"/>
              </a:rPr>
              <a:t>Matematikailag vázolva:</a:t>
            </a:r>
          </a:p>
        </p:txBody>
      </p:sp>
      <p:grpSp>
        <p:nvGrpSpPr>
          <p:cNvPr id="267265" name="Group 1"/>
          <p:cNvGrpSpPr>
            <a:grpSpLocks/>
          </p:cNvGrpSpPr>
          <p:nvPr/>
        </p:nvGrpSpPr>
        <p:grpSpPr bwMode="auto">
          <a:xfrm>
            <a:off x="825500" y="4159250"/>
            <a:ext cx="7912100" cy="1824038"/>
            <a:chOff x="520" y="2620"/>
            <a:chExt cx="4984" cy="1149"/>
          </a:xfrm>
        </p:grpSpPr>
        <p:graphicFrame>
          <p:nvGraphicFramePr>
            <p:cNvPr id="267268" name="Object 4"/>
            <p:cNvGraphicFramePr>
              <a:graphicFrameLocks noChangeAspect="1"/>
            </p:cNvGraphicFramePr>
            <p:nvPr/>
          </p:nvGraphicFramePr>
          <p:xfrm>
            <a:off x="520" y="3058"/>
            <a:ext cx="4762" cy="711"/>
          </p:xfrm>
          <a:graphic>
            <a:graphicData uri="http://schemas.openxmlformats.org/presentationml/2006/ole">
              <p:oleObj spid="_x0000_s267268" name="Egyenlet" r:id="rId4" imgW="2666880" imgH="431640" progId="Equation.3">
                <p:embed/>
              </p:oleObj>
            </a:graphicData>
          </a:graphic>
        </p:graphicFrame>
        <p:sp>
          <p:nvSpPr>
            <p:cNvPr id="123913" name="AutoShape 9"/>
            <p:cNvSpPr>
              <a:spLocks noChangeArrowheads="1"/>
            </p:cNvSpPr>
            <p:nvPr/>
          </p:nvSpPr>
          <p:spPr bwMode="auto">
            <a:xfrm>
              <a:off x="3588" y="2620"/>
              <a:ext cx="672" cy="305"/>
            </a:xfrm>
            <a:prstGeom prst="wedgeRoundRectCallout">
              <a:avLst>
                <a:gd name="adj1" fmla="val 119194"/>
                <a:gd name="adj2" fmla="val 139509"/>
                <a:gd name="adj3" fmla="val 16667"/>
              </a:avLst>
            </a:prstGeom>
            <a:solidFill>
              <a:srgbClr val="800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23915" name="Text Box 11"/>
            <p:cNvSpPr txBox="1">
              <a:spLocks noChangeArrowheads="1"/>
            </p:cNvSpPr>
            <p:nvPr/>
          </p:nvSpPr>
          <p:spPr bwMode="auto">
            <a:xfrm>
              <a:off x="3634" y="2651"/>
              <a:ext cx="601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1000">
                  <a:solidFill>
                    <a:schemeClr val="bg1"/>
                  </a:solidFill>
                </a:rPr>
                <a:t>A hullámok útkülönbsége</a:t>
              </a:r>
            </a:p>
          </p:txBody>
        </p:sp>
        <p:sp>
          <p:nvSpPr>
            <p:cNvPr id="123916" name="AutoShape 12"/>
            <p:cNvSpPr>
              <a:spLocks noChangeArrowheads="1"/>
            </p:cNvSpPr>
            <p:nvPr/>
          </p:nvSpPr>
          <p:spPr bwMode="auto">
            <a:xfrm>
              <a:off x="4666" y="2683"/>
              <a:ext cx="651" cy="199"/>
            </a:xfrm>
            <a:prstGeom prst="wedgeRoundRectCallout">
              <a:avLst>
                <a:gd name="adj1" fmla="val 8986"/>
                <a:gd name="adj2" fmla="val 196731"/>
                <a:gd name="adj3" fmla="val 16667"/>
              </a:avLst>
            </a:prstGeom>
            <a:solidFill>
              <a:srgbClr val="80000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23917" name="Text Box 13"/>
            <p:cNvSpPr txBox="1">
              <a:spLocks noChangeArrowheads="1"/>
            </p:cNvSpPr>
            <p:nvPr/>
          </p:nvSpPr>
          <p:spPr bwMode="auto">
            <a:xfrm>
              <a:off x="4659" y="2715"/>
              <a:ext cx="845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000">
                  <a:solidFill>
                    <a:schemeClr val="bg1"/>
                  </a:solidFill>
                </a:rPr>
                <a:t>A reflexió fázisa</a:t>
              </a:r>
            </a:p>
          </p:txBody>
        </p:sp>
      </p:grp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67266" name="Object 2"/>
          <p:cNvGraphicFramePr>
            <a:graphicFrameLocks noChangeAspect="1"/>
          </p:cNvGraphicFramePr>
          <p:nvPr/>
        </p:nvGraphicFramePr>
        <p:xfrm>
          <a:off x="3860800" y="746125"/>
          <a:ext cx="5283200" cy="3549650"/>
        </p:xfrm>
        <a:graphic>
          <a:graphicData uri="http://schemas.openxmlformats.org/presentationml/2006/ole">
            <p:oleObj spid="_x0000_s267266" name="Kép" r:id="rId5" imgW="4324350" imgH="2905125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 autoUpdateAnimBg="0"/>
      <p:bldP spid="123908" grpId="0" autoUpdateAnimBg="0"/>
      <p:bldP spid="12391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A RÁDIÓCSATORNA</a:t>
            </a:r>
          </a:p>
        </p:txBody>
      </p:sp>
      <p:sp>
        <p:nvSpPr>
          <p:cNvPr id="1710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055688" y="1143000"/>
            <a:ext cx="7816850" cy="3822700"/>
          </a:xfrm>
        </p:spPr>
        <p:txBody>
          <a:bodyPr/>
          <a:lstStyle/>
          <a:p>
            <a:r>
              <a:rPr lang="hu-HU"/>
              <a:t>A RÁDIÓCSATORNÁBAN AZ INFORMÁCIÓ  ÁTVITELE AZ ELEKTROMÁGNESES HULLÁMOK SEGÍTSÉGÉVEL TÖRTÉNHET.</a:t>
            </a:r>
          </a:p>
          <a:p>
            <a:r>
              <a:rPr lang="hu-HU"/>
              <a:t>AZ EM HULLÁM A TÉR ELEKTROMOS ÉS MÁGNESES ÁLLAPOTÁNAK „V” SEBESSÉGGEL TERJEDŐ VÁLTOZÁSA.</a:t>
            </a:r>
          </a:p>
          <a:p>
            <a:r>
              <a:rPr lang="hu-HU"/>
              <a:t>A VÁLTOZÁS (gerjesztés) SZINUSZOS, MERT :</a:t>
            </a:r>
          </a:p>
          <a:p>
            <a:pPr lvl="1"/>
            <a:r>
              <a:rPr lang="hu-HU"/>
              <a:t>Bármilyen jelalak felbontható szinuszos összetevőkre,</a:t>
            </a:r>
          </a:p>
          <a:p>
            <a:pPr lvl="1"/>
            <a:r>
              <a:rPr lang="hu-HU"/>
              <a:t>A kívánt szinuszos jel könnyen kiválasztható egy szinuszos jelcsoportból,</a:t>
            </a:r>
          </a:p>
          <a:p>
            <a:pPr lvl="1"/>
            <a:r>
              <a:rPr lang="hu-HU"/>
              <a:t>A szinuszos jel többféleképpen is alkalmas információ hordozására:</a:t>
            </a:r>
          </a:p>
          <a:p>
            <a:endParaRPr lang="hu-HU"/>
          </a:p>
        </p:txBody>
      </p:sp>
      <p:graphicFrame>
        <p:nvGraphicFramePr>
          <p:cNvPr id="171012" name="Object 1028"/>
          <p:cNvGraphicFramePr>
            <a:graphicFrameLocks noChangeAspect="1"/>
          </p:cNvGraphicFramePr>
          <p:nvPr/>
        </p:nvGraphicFramePr>
        <p:xfrm>
          <a:off x="3619500" y="5086350"/>
          <a:ext cx="2719388" cy="468313"/>
        </p:xfrm>
        <a:graphic>
          <a:graphicData uri="http://schemas.openxmlformats.org/presentationml/2006/ole">
            <p:oleObj spid="_x0000_s171012" name="Egyenlet" r:id="rId3" imgW="1244520" imgH="215640" progId="Equation.3">
              <p:embed/>
            </p:oleObj>
          </a:graphicData>
        </a:graphic>
      </p:graphicFrame>
      <p:sp>
        <p:nvSpPr>
          <p:cNvPr id="171013" name="AutoShape 1029"/>
          <p:cNvSpPr>
            <a:spLocks noChangeArrowheads="1"/>
          </p:cNvSpPr>
          <p:nvPr/>
        </p:nvSpPr>
        <p:spPr bwMode="auto">
          <a:xfrm>
            <a:off x="1892300" y="4267200"/>
            <a:ext cx="1968500" cy="622300"/>
          </a:xfrm>
          <a:prstGeom prst="wedgeRoundRectCallout">
            <a:avLst>
              <a:gd name="adj1" fmla="val 84838"/>
              <a:gd name="adj2" fmla="val 86222"/>
              <a:gd name="adj3" fmla="val 16667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71014" name="Text Box 1030"/>
          <p:cNvSpPr txBox="1">
            <a:spLocks noChangeArrowheads="1"/>
          </p:cNvSpPr>
          <p:nvPr/>
        </p:nvSpPr>
        <p:spPr bwMode="auto">
          <a:xfrm>
            <a:off x="1981200" y="4356100"/>
            <a:ext cx="17653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chemeClr val="bg2"/>
                </a:solidFill>
              </a:rPr>
              <a:t>Az amplitúdó hordozza az információt: AM</a:t>
            </a:r>
          </a:p>
        </p:txBody>
      </p:sp>
      <p:sp>
        <p:nvSpPr>
          <p:cNvPr id="171015" name="AutoShape 1031"/>
          <p:cNvSpPr>
            <a:spLocks noChangeArrowheads="1"/>
          </p:cNvSpPr>
          <p:nvPr/>
        </p:nvSpPr>
        <p:spPr bwMode="auto">
          <a:xfrm>
            <a:off x="6159500" y="5499100"/>
            <a:ext cx="2171700" cy="711200"/>
          </a:xfrm>
          <a:prstGeom prst="wedgeRoundRectCallout">
            <a:avLst>
              <a:gd name="adj1" fmla="val -68273"/>
              <a:gd name="adj2" fmla="val -71431"/>
              <a:gd name="adj3" fmla="val 16667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71016" name="Text Box 1032"/>
          <p:cNvSpPr txBox="1">
            <a:spLocks noChangeArrowheads="1"/>
          </p:cNvSpPr>
          <p:nvPr/>
        </p:nvSpPr>
        <p:spPr bwMode="auto">
          <a:xfrm>
            <a:off x="6248400" y="5537200"/>
            <a:ext cx="1879600" cy="639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>
                <a:solidFill>
                  <a:schemeClr val="bg2"/>
                </a:solidFill>
              </a:rPr>
              <a:t>A fázis, vagy a frekcencia hordozza az információt: PM / FM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Talajreflexió vízszintes polarizációnál</a:t>
            </a:r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74688" y="887413"/>
            <a:ext cx="3352800" cy="1292225"/>
          </a:xfrm>
        </p:spPr>
        <p:txBody>
          <a:bodyPr/>
          <a:lstStyle/>
          <a:p>
            <a:r>
              <a:rPr lang="hu-HU" b="0"/>
              <a:t>A vételi pontban az eredő térerősség (E</a:t>
            </a:r>
            <a:r>
              <a:rPr lang="hu-HU" b="0" baseline="-25000"/>
              <a:t>eff</a:t>
            </a:r>
            <a:r>
              <a:rPr lang="hu-HU" b="0"/>
              <a:t>), mivel a reflektált hullám ellenfázisú:</a:t>
            </a:r>
          </a:p>
        </p:txBody>
      </p:sp>
      <p:graphicFrame>
        <p:nvGraphicFramePr>
          <p:cNvPr id="124944" name="Object 16"/>
          <p:cNvGraphicFramePr>
            <a:graphicFrameLocks noChangeAspect="1"/>
          </p:cNvGraphicFramePr>
          <p:nvPr/>
        </p:nvGraphicFramePr>
        <p:xfrm>
          <a:off x="1089025" y="2225675"/>
          <a:ext cx="2463800" cy="1404938"/>
        </p:xfrm>
        <a:graphic>
          <a:graphicData uri="http://schemas.openxmlformats.org/presentationml/2006/ole">
            <p:oleObj spid="_x0000_s124944" name="Egyenlet" r:id="rId4" imgW="1511280" imgH="863280" progId="Equation.3">
              <p:embed/>
            </p:oleObj>
          </a:graphicData>
        </a:graphic>
      </p:graphicFrame>
      <p:sp>
        <p:nvSpPr>
          <p:cNvPr id="133126" name="Rectangle 1030"/>
          <p:cNvSpPr>
            <a:spLocks noChangeArrowheads="1"/>
          </p:cNvSpPr>
          <p:nvPr/>
        </p:nvSpPr>
        <p:spPr bwMode="auto">
          <a:xfrm>
            <a:off x="504825" y="3892550"/>
            <a:ext cx="3509963" cy="2257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800">
                <a:latin typeface="Arial" pitchFamily="34" charset="0"/>
              </a:rPr>
              <a:t>Tökéletes vezető talaj esetén (R= -1), az eredő és a közvetlen térerősség viszonya, a reflexiós csillapítás (F):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1200">
                <a:latin typeface="Arial" pitchFamily="34" charset="0"/>
              </a:rPr>
              <a:t>h</a:t>
            </a:r>
            <a:r>
              <a:rPr lang="hu-HU" sz="1200" baseline="-25000">
                <a:latin typeface="Arial" pitchFamily="34" charset="0"/>
              </a:rPr>
              <a:t>1</a:t>
            </a:r>
            <a:r>
              <a:rPr lang="hu-HU" sz="1200">
                <a:latin typeface="Arial" pitchFamily="34" charset="0"/>
              </a:rPr>
              <a:t> és h</a:t>
            </a:r>
            <a:r>
              <a:rPr lang="hu-HU" sz="1200" baseline="-25000">
                <a:latin typeface="Arial" pitchFamily="34" charset="0"/>
              </a:rPr>
              <a:t>2</a:t>
            </a:r>
            <a:r>
              <a:rPr lang="hu-HU" sz="1200">
                <a:latin typeface="Arial" pitchFamily="34" charset="0"/>
              </a:rPr>
              <a:t> elhanyagolható d-hez képest, így a szinusz az argumentumával helyettesíthető</a:t>
            </a:r>
          </a:p>
        </p:txBody>
      </p:sp>
      <p:graphicFrame>
        <p:nvGraphicFramePr>
          <p:cNvPr id="124945" name="Object 17"/>
          <p:cNvGraphicFramePr>
            <a:graphicFrameLocks noChangeAspect="1"/>
          </p:cNvGraphicFramePr>
          <p:nvPr/>
        </p:nvGraphicFramePr>
        <p:xfrm>
          <a:off x="4729163" y="3994150"/>
          <a:ext cx="2571750" cy="844550"/>
        </p:xfrm>
        <a:graphic>
          <a:graphicData uri="http://schemas.openxmlformats.org/presentationml/2006/ole">
            <p:oleObj spid="_x0000_s124945" name="Egyenlet" r:id="rId5" imgW="1193760" imgH="393480" progId="Equation.3">
              <p:embed/>
            </p:oleObj>
          </a:graphicData>
        </a:graphic>
      </p:graphicFrame>
      <p:graphicFrame>
        <p:nvGraphicFramePr>
          <p:cNvPr id="124946" name="Object 18"/>
          <p:cNvGraphicFramePr>
            <a:graphicFrameLocks noChangeAspect="1"/>
          </p:cNvGraphicFramePr>
          <p:nvPr/>
        </p:nvGraphicFramePr>
        <p:xfrm>
          <a:off x="4762500" y="5289550"/>
          <a:ext cx="2535238" cy="904875"/>
        </p:xfrm>
        <a:graphic>
          <a:graphicData uri="http://schemas.openxmlformats.org/presentationml/2006/ole">
            <p:oleObj spid="_x0000_s124946" name="Egyenlet" r:id="rId6" imgW="1206360" imgH="431640" progId="Equation.3">
              <p:embed/>
            </p:oleObj>
          </a:graphicData>
        </a:graphic>
      </p:graphicFrame>
      <p:sp>
        <p:nvSpPr>
          <p:cNvPr id="133131" name="Rectangle 1035"/>
          <p:cNvSpPr>
            <a:spLocks noChangeArrowheads="1"/>
          </p:cNvSpPr>
          <p:nvPr/>
        </p:nvSpPr>
        <p:spPr bwMode="auto">
          <a:xfrm>
            <a:off x="7146925" y="6464300"/>
            <a:ext cx="1149350" cy="246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 Köv.</a:t>
            </a:r>
          </a:p>
        </p:txBody>
      </p:sp>
      <p:sp>
        <p:nvSpPr>
          <p:cNvPr id="124941" name="Oval 13"/>
          <p:cNvSpPr>
            <a:spLocks noChangeArrowheads="1"/>
          </p:cNvSpPr>
          <p:nvPr/>
        </p:nvSpPr>
        <p:spPr bwMode="auto">
          <a:xfrm>
            <a:off x="4165600" y="5067300"/>
            <a:ext cx="3886200" cy="12192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0" y="21193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24942" name="Object 14"/>
          <p:cNvGraphicFramePr>
            <a:graphicFrameLocks noChangeAspect="1"/>
          </p:cNvGraphicFramePr>
          <p:nvPr/>
        </p:nvGraphicFramePr>
        <p:xfrm>
          <a:off x="2640013" y="1052513"/>
          <a:ext cx="6472237" cy="2936875"/>
        </p:xfrm>
        <a:graphic>
          <a:graphicData uri="http://schemas.openxmlformats.org/presentationml/2006/ole">
            <p:oleObj spid="_x0000_s124942" name="Dokumentum" r:id="rId7" imgW="5772150" imgH="261937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 autoUpdateAnimBg="0"/>
      <p:bldP spid="133126" grpId="0" autoUpdateAnimBg="0"/>
      <p:bldP spid="13313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Talajreflexió függőleges polarizációnál</a:t>
            </a:r>
          </a:p>
        </p:txBody>
      </p:sp>
      <p:sp>
        <p:nvSpPr>
          <p:cNvPr id="12493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22288" y="1192213"/>
            <a:ext cx="3352800" cy="1368425"/>
          </a:xfrm>
        </p:spPr>
        <p:txBody>
          <a:bodyPr/>
          <a:lstStyle/>
          <a:p>
            <a:r>
              <a:rPr lang="hu-HU" b="0"/>
              <a:t>A vételi pontban az eredő térerősség (E</a:t>
            </a:r>
            <a:r>
              <a:rPr lang="hu-HU" b="0" baseline="-25000"/>
              <a:t>eff</a:t>
            </a:r>
            <a:r>
              <a:rPr lang="hu-HU" b="0"/>
              <a:t>), miután a reflektált hullám azonos fázisú:</a:t>
            </a:r>
          </a:p>
        </p:txBody>
      </p:sp>
      <p:graphicFrame>
        <p:nvGraphicFramePr>
          <p:cNvPr id="104458" name="Object 10"/>
          <p:cNvGraphicFramePr>
            <a:graphicFrameLocks noChangeAspect="1"/>
          </p:cNvGraphicFramePr>
          <p:nvPr/>
        </p:nvGraphicFramePr>
        <p:xfrm>
          <a:off x="1465263" y="2657475"/>
          <a:ext cx="2525712" cy="1404938"/>
        </p:xfrm>
        <a:graphic>
          <a:graphicData uri="http://schemas.openxmlformats.org/presentationml/2006/ole">
            <p:oleObj spid="_x0000_s104458" name="Egyenlet" r:id="rId4" imgW="1549080" imgH="863280" progId="Equation.3">
              <p:embed/>
            </p:oleObj>
          </a:graphicData>
        </a:graphic>
      </p:graphicFrame>
      <p:sp>
        <p:nvSpPr>
          <p:cNvPr id="124935" name="Rectangle 1031"/>
          <p:cNvSpPr>
            <a:spLocks noChangeArrowheads="1"/>
          </p:cNvSpPr>
          <p:nvPr/>
        </p:nvSpPr>
        <p:spPr bwMode="auto">
          <a:xfrm>
            <a:off x="606425" y="4260850"/>
            <a:ext cx="3319463" cy="1965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800">
                <a:latin typeface="Arial" pitchFamily="34" charset="0"/>
              </a:rPr>
              <a:t>Tökéletes vezető talaj esetén (R=1), az eredő és a közvetlen térerősség viszonya, a reflexiós csillapítás (F):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Ø"/>
            </a:pPr>
            <a:r>
              <a:rPr lang="hu-HU" sz="1200">
                <a:latin typeface="Arial" pitchFamily="34" charset="0"/>
              </a:rPr>
              <a:t>h</a:t>
            </a:r>
            <a:r>
              <a:rPr lang="hu-HU" sz="1200" baseline="-25000">
                <a:latin typeface="Arial" pitchFamily="34" charset="0"/>
              </a:rPr>
              <a:t>1</a:t>
            </a:r>
            <a:r>
              <a:rPr lang="hu-HU" sz="1200">
                <a:latin typeface="Arial" pitchFamily="34" charset="0"/>
              </a:rPr>
              <a:t> és h</a:t>
            </a:r>
            <a:r>
              <a:rPr lang="hu-HU" sz="1200" baseline="-25000">
                <a:latin typeface="Arial" pitchFamily="34" charset="0"/>
              </a:rPr>
              <a:t>2</a:t>
            </a:r>
            <a:r>
              <a:rPr lang="hu-HU" sz="1200">
                <a:latin typeface="Arial" pitchFamily="34" charset="0"/>
              </a:rPr>
              <a:t> elhanyagolható d-hez képest, így a cosinusz az argumentuma 0-val helyettesíthető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hu-HU" sz="1800">
              <a:latin typeface="Arial" pitchFamily="34" charset="0"/>
            </a:endParaRPr>
          </a:p>
        </p:txBody>
      </p:sp>
      <p:graphicFrame>
        <p:nvGraphicFramePr>
          <p:cNvPr id="104459" name="Object 11"/>
          <p:cNvGraphicFramePr>
            <a:graphicFrameLocks noChangeAspect="1"/>
          </p:cNvGraphicFramePr>
          <p:nvPr/>
        </p:nvGraphicFramePr>
        <p:xfrm>
          <a:off x="5243513" y="4659313"/>
          <a:ext cx="1895475" cy="558800"/>
        </p:xfrm>
        <a:graphic>
          <a:graphicData uri="http://schemas.openxmlformats.org/presentationml/2006/ole">
            <p:oleObj spid="_x0000_s104459" name="Egyenlet" r:id="rId5" imgW="774360" imgH="228600" progId="Equation.3">
              <p:embed/>
            </p:oleObj>
          </a:graphicData>
        </a:graphic>
      </p:graphicFrame>
      <p:graphicFrame>
        <p:nvGraphicFramePr>
          <p:cNvPr id="104460" name="Object 12"/>
          <p:cNvGraphicFramePr>
            <a:graphicFrameLocks noChangeAspect="1"/>
          </p:cNvGraphicFramePr>
          <p:nvPr/>
        </p:nvGraphicFramePr>
        <p:xfrm>
          <a:off x="5251450" y="5329238"/>
          <a:ext cx="1679575" cy="906462"/>
        </p:xfrm>
        <a:graphic>
          <a:graphicData uri="http://schemas.openxmlformats.org/presentationml/2006/ole">
            <p:oleObj spid="_x0000_s104460" name="Egyenlet" r:id="rId6" imgW="799920" imgH="431640" progId="Equation.3">
              <p:embed/>
            </p:oleObj>
          </a:graphicData>
        </a:graphic>
      </p:graphicFrame>
      <p:sp>
        <p:nvSpPr>
          <p:cNvPr id="124940" name="Rectangle 1036"/>
          <p:cNvSpPr>
            <a:spLocks noChangeArrowheads="1"/>
          </p:cNvSpPr>
          <p:nvPr/>
        </p:nvSpPr>
        <p:spPr bwMode="auto">
          <a:xfrm>
            <a:off x="7240588" y="6443663"/>
            <a:ext cx="1114425" cy="255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</a:rPr>
              <a:t>Folyt. Köv.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4381500" y="5245100"/>
            <a:ext cx="3213100" cy="10668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04455" name="Rectangle 7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04457" name="Rectangle 9"/>
          <p:cNvSpPr>
            <a:spLocks noChangeArrowheads="1"/>
          </p:cNvSpPr>
          <p:nvPr/>
        </p:nvSpPr>
        <p:spPr bwMode="auto">
          <a:xfrm>
            <a:off x="0" y="211931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04456" name="Object 8"/>
          <p:cNvGraphicFramePr>
            <a:graphicFrameLocks noChangeAspect="1"/>
          </p:cNvGraphicFramePr>
          <p:nvPr/>
        </p:nvGraphicFramePr>
        <p:xfrm>
          <a:off x="3371850" y="1420813"/>
          <a:ext cx="5772150" cy="2619375"/>
        </p:xfrm>
        <a:graphic>
          <a:graphicData uri="http://schemas.openxmlformats.org/presentationml/2006/ole">
            <p:oleObj spid="_x0000_s104456" name="Dokumentum" r:id="rId7" imgW="5772150" imgH="2619375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autoUpdateAnimBg="0"/>
      <p:bldP spid="124935" grpId="0" autoUpdateAnimBg="0"/>
      <p:bldP spid="124940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815975"/>
          </a:xfrm>
        </p:spPr>
        <p:txBody>
          <a:bodyPr/>
          <a:lstStyle/>
          <a:p>
            <a:r>
              <a:rPr lang="hu-HU" sz="2400"/>
              <a:t>5. A Föld görbültségének hatása a reflexiós jelenségekre.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55688" y="1046163"/>
            <a:ext cx="7637462" cy="5173662"/>
          </a:xfrm>
        </p:spPr>
        <p:txBody>
          <a:bodyPr/>
          <a:lstStyle/>
          <a:p>
            <a:r>
              <a:rPr lang="hu-HU" sz="1600"/>
              <a:t>A föld görbült felszínének hatása:</a:t>
            </a:r>
          </a:p>
          <a:p>
            <a:pPr lvl="1"/>
            <a:r>
              <a:rPr lang="hu-HU" sz="1400"/>
              <a:t>-Korlátozza az összeköttetések látótávolságát, a rádióhorizontot.</a:t>
            </a:r>
          </a:p>
          <a:p>
            <a:pPr lvl="1"/>
            <a:r>
              <a:rPr lang="hu-HU" sz="1400"/>
              <a:t>-Megváltoztatja a reflexiós jelenségeket.</a:t>
            </a:r>
          </a:p>
          <a:p>
            <a:pPr lvl="1"/>
            <a:r>
              <a:rPr lang="hu-HU" sz="1400"/>
              <a:t>-A hullámok az optikai látóhatáron túl is terjedhetnek, részben felületi hullámként, részben szóródás következtében.</a:t>
            </a:r>
          </a:p>
          <a:p>
            <a:r>
              <a:rPr lang="hu-HU" sz="1600"/>
              <a:t>Gömb alakú földfelszín esetén nagyobb adó és  vevőantenna magasságok mellett állnak elő ugyanazon viszonyok, mint sík föld esetén.</a:t>
            </a:r>
          </a:p>
          <a:p>
            <a:r>
              <a:rPr lang="hu-HU" sz="1600"/>
              <a:t> A mérnöki gyakorlatban szeretnénk használni a sík földre alkalmazott összefüggéseket, ezért bevezetjük az ún. vonatkoztatási antennamagasság fogalmát. Ennek segítségével a sík földre levezetett képletek minden további nélkül használhatók.</a:t>
            </a:r>
          </a:p>
          <a:p>
            <a:r>
              <a:rPr lang="hu-HU" sz="1600"/>
              <a:t>Görbült földfelszín esetén a közvetlen és a reflektált hullám útkülönbsége eltér a korábban meghatározottól, így megváltoznak az interferenciaviszonyok is.</a:t>
            </a:r>
          </a:p>
          <a:p>
            <a:r>
              <a:rPr lang="hu-HU" sz="1600"/>
              <a:t>A reflektált sugár erősebben széttart, amit úgy veszünk figyelembe, hogy a sík földre vonatkozó reflexiós tényezőt megszorozzuk az ún. „divergencia tényezővel”</a:t>
            </a:r>
          </a:p>
          <a:p>
            <a:pPr lvl="1"/>
            <a:endParaRPr lang="hu-HU" sz="1400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464425" y="6416675"/>
            <a:ext cx="1247775" cy="198438"/>
          </a:xfrm>
        </p:spPr>
        <p:txBody>
          <a:bodyPr/>
          <a:lstStyle/>
          <a:p>
            <a:r>
              <a:rPr lang="hu-HU" sz="700"/>
              <a:t>Folyt. Köv</a:t>
            </a:r>
            <a:r>
              <a:rPr lang="hu-HU" sz="1400"/>
              <a:t>.</a:t>
            </a:r>
          </a:p>
          <a:p>
            <a:pPr lvl="1"/>
            <a:endParaRPr lang="hu-HU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build="p" autoUpdateAnimBg="0"/>
      <p:bldP spid="104452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2425"/>
          </a:xfrm>
        </p:spPr>
        <p:txBody>
          <a:bodyPr/>
          <a:lstStyle/>
          <a:p>
            <a:r>
              <a:rPr lang="hu-HU" sz="1800"/>
              <a:t>Talajreflexió görbült síma földfelület esetén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4188" y="612775"/>
            <a:ext cx="7791450" cy="1430338"/>
          </a:xfrm>
        </p:spPr>
        <p:txBody>
          <a:bodyPr/>
          <a:lstStyle/>
          <a:p>
            <a:r>
              <a:rPr lang="hu-HU" b="0"/>
              <a:t>Görbült földfelület esetén érintősíkot fektetünk a reflexiós pontban a földfelülethez és ettől számoljuk az antennamagasságokat. Az így kapott magasságok a „vonatkoztatási antennamagasságok”.</a:t>
            </a:r>
          </a:p>
          <a:p>
            <a:endParaRPr lang="hu-HU" b="0"/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1106488" y="3074988"/>
            <a:ext cx="3729037" cy="1211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en-US" sz="1800" b="1">
              <a:latin typeface="Arial" pitchFamily="34" charset="0"/>
            </a:endParaRPr>
          </a:p>
        </p:txBody>
      </p:sp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300038" y="2205038"/>
            <a:ext cx="275113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hu-HU" sz="2000">
                <a:latin typeface="Arial" pitchFamily="34" charset="0"/>
              </a:rPr>
              <a:t>-A vonatkoztatási</a:t>
            </a:r>
          </a:p>
          <a:p>
            <a:pPr algn="ctr"/>
            <a:r>
              <a:rPr lang="hu-HU" sz="2000">
                <a:latin typeface="Arial" pitchFamily="34" charset="0"/>
              </a:rPr>
              <a:t>  antennamagasságok:</a:t>
            </a:r>
            <a:endParaRPr lang="hu-HU">
              <a:latin typeface="Times New Roman" pitchFamily="18" charset="0"/>
            </a:endParaRPr>
          </a:p>
        </p:txBody>
      </p:sp>
      <p:graphicFrame>
        <p:nvGraphicFramePr>
          <p:cNvPr id="280580" name="Object 4"/>
          <p:cNvGraphicFramePr>
            <a:graphicFrameLocks noChangeAspect="1"/>
          </p:cNvGraphicFramePr>
          <p:nvPr/>
        </p:nvGraphicFramePr>
        <p:xfrm>
          <a:off x="1851025" y="2835275"/>
          <a:ext cx="1339850" cy="1303338"/>
        </p:xfrm>
        <a:graphic>
          <a:graphicData uri="http://schemas.openxmlformats.org/presentationml/2006/ole">
            <p:oleObj spid="_x0000_s280580" name="Egyenlet" r:id="rId4" imgW="939600" imgH="914400" progId="Equation.3">
              <p:embed/>
            </p:oleObj>
          </a:graphicData>
        </a:graphic>
      </p:graphicFrame>
      <p:sp>
        <p:nvSpPr>
          <p:cNvPr id="135176" name="Rectangle 8"/>
          <p:cNvSpPr>
            <a:spLocks noChangeArrowheads="1"/>
          </p:cNvSpPr>
          <p:nvPr/>
        </p:nvSpPr>
        <p:spPr bwMode="auto">
          <a:xfrm>
            <a:off x="333375" y="4165600"/>
            <a:ext cx="38623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hu-HU" sz="2000">
                <a:latin typeface="Arial" pitchFamily="34" charset="0"/>
              </a:rPr>
              <a:t>-d1 és d2 értékeit nem ismerjük: </a:t>
            </a:r>
          </a:p>
        </p:txBody>
      </p:sp>
      <p:graphicFrame>
        <p:nvGraphicFramePr>
          <p:cNvPr id="280581" name="Object 5"/>
          <p:cNvGraphicFramePr>
            <a:graphicFrameLocks noChangeAspect="1"/>
          </p:cNvGraphicFramePr>
          <p:nvPr/>
        </p:nvGraphicFramePr>
        <p:xfrm>
          <a:off x="1989138" y="4683125"/>
          <a:ext cx="1690687" cy="1554163"/>
        </p:xfrm>
        <a:graphic>
          <a:graphicData uri="http://schemas.openxmlformats.org/presentationml/2006/ole">
            <p:oleObj spid="_x0000_s280581" name="Equation" r:id="rId5" imgW="1104840" imgH="1015920" progId="Equation.3">
              <p:embed/>
            </p:oleObj>
          </a:graphicData>
        </a:graphic>
      </p:graphicFrame>
      <p:sp>
        <p:nvSpPr>
          <p:cNvPr id="135178" name="Rectangle 10"/>
          <p:cNvSpPr>
            <a:spLocks noChangeArrowheads="1"/>
          </p:cNvSpPr>
          <p:nvPr/>
        </p:nvSpPr>
        <p:spPr bwMode="auto">
          <a:xfrm>
            <a:off x="7548563" y="6461125"/>
            <a:ext cx="928687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1593903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hu-HU" sz="800">
                <a:latin typeface="Arial" pitchFamily="34" charset="0"/>
              </a:rPr>
              <a:t>Folyt. Köv.</a:t>
            </a:r>
          </a:p>
        </p:txBody>
      </p:sp>
      <p:sp>
        <p:nvSpPr>
          <p:cNvPr id="135179" name="Line 11"/>
          <p:cNvSpPr>
            <a:spLocks noChangeShapeType="1"/>
          </p:cNvSpPr>
          <p:nvPr/>
        </p:nvSpPr>
        <p:spPr bwMode="auto">
          <a:xfrm>
            <a:off x="7670800" y="2247900"/>
            <a:ext cx="0" cy="25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5180" name="Line 12"/>
          <p:cNvSpPr>
            <a:spLocks noChangeShapeType="1"/>
          </p:cNvSpPr>
          <p:nvPr/>
        </p:nvSpPr>
        <p:spPr bwMode="auto">
          <a:xfrm>
            <a:off x="4152900" y="2108200"/>
            <a:ext cx="0" cy="3429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0" y="13287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80578" name="Object 2"/>
          <p:cNvGraphicFramePr>
            <a:graphicFrameLocks noChangeAspect="1"/>
          </p:cNvGraphicFramePr>
          <p:nvPr/>
        </p:nvGraphicFramePr>
        <p:xfrm>
          <a:off x="3297238" y="1401763"/>
          <a:ext cx="5846762" cy="4864100"/>
        </p:xfrm>
        <a:graphic>
          <a:graphicData uri="http://schemas.openxmlformats.org/presentationml/2006/ole">
            <p:oleObj spid="_x0000_s280578" name="Document" r:id="rId6" imgW="5058487" imgH="4197647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2425"/>
          </a:xfrm>
        </p:spPr>
        <p:txBody>
          <a:bodyPr/>
          <a:lstStyle/>
          <a:p>
            <a:r>
              <a:rPr lang="hu-HU" sz="2400"/>
              <a:t>Talajreflexió görbült sima földfelület esetén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681038"/>
            <a:ext cx="7791450" cy="1430337"/>
          </a:xfrm>
        </p:spPr>
        <p:txBody>
          <a:bodyPr/>
          <a:lstStyle/>
          <a:p>
            <a:r>
              <a:rPr lang="hu-HU" b="0"/>
              <a:t>Görbült földfelület esetén a reflektált sugárnyaláb jobban széttart, mint a sík felületről visszavert. Emiatt a vételi pontban további energiaveszteség áll elő.</a:t>
            </a: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1106488" y="3074988"/>
            <a:ext cx="3729037" cy="1211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en-US" sz="1800" b="1">
              <a:latin typeface="Arial" pitchFamily="34" charset="0"/>
            </a:endParaRPr>
          </a:p>
        </p:txBody>
      </p:sp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7548563" y="6461125"/>
            <a:ext cx="928687" cy="214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1593903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hu-HU" sz="800">
                <a:latin typeface="Arial" pitchFamily="34" charset="0"/>
              </a:rPr>
              <a:t>Folyt. Köv.</a:t>
            </a:r>
          </a:p>
        </p:txBody>
      </p:sp>
      <p:sp>
        <p:nvSpPr>
          <p:cNvPr id="136203" name="Rectangle 11"/>
          <p:cNvSpPr>
            <a:spLocks noChangeArrowheads="1"/>
          </p:cNvSpPr>
          <p:nvPr/>
        </p:nvSpPr>
        <p:spPr bwMode="auto">
          <a:xfrm>
            <a:off x="588963" y="1779588"/>
            <a:ext cx="3506787" cy="288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800">
                <a:latin typeface="Arial" pitchFamily="34" charset="0"/>
              </a:rPr>
              <a:t>Bevezetjük a D divergencia a tényező fogalmát, amely a görbült földfelületről visszavert és a sík felületről visszavert térerősség  viszonya ugyanakkora adóteljesítmény esetén:</a:t>
            </a:r>
          </a:p>
        </p:txBody>
      </p:sp>
      <p:graphicFrame>
        <p:nvGraphicFramePr>
          <p:cNvPr id="136204" name="Object 12"/>
          <p:cNvGraphicFramePr>
            <a:graphicFrameLocks noChangeAspect="1"/>
          </p:cNvGraphicFramePr>
          <p:nvPr/>
        </p:nvGraphicFramePr>
        <p:xfrm>
          <a:off x="811213" y="3881438"/>
          <a:ext cx="2976562" cy="1984375"/>
        </p:xfrm>
        <a:graphic>
          <a:graphicData uri="http://schemas.openxmlformats.org/presentationml/2006/ole">
            <p:oleObj spid="_x0000_s136204" name="Egyenlet" r:id="rId4" imgW="685800" imgH="457200" progId="Equation.3">
              <p:embed/>
            </p:oleObj>
          </a:graphicData>
        </a:graphic>
      </p:graphicFrame>
      <p:pic>
        <p:nvPicPr>
          <p:cNvPr id="136205" name="Picture 13" descr="dive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638" y="1644650"/>
            <a:ext cx="4632325" cy="317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5" grpId="0" build="p" autoUpdateAnimBg="0"/>
      <p:bldP spid="136197" grpId="0" autoUpdateAnimBg="0"/>
      <p:bldP spid="136202" grpId="0" autoUpdateAnimBg="0"/>
      <p:bldP spid="136203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28625"/>
          </a:xfrm>
        </p:spPr>
        <p:txBody>
          <a:bodyPr/>
          <a:lstStyle/>
          <a:p>
            <a:r>
              <a:rPr lang="hu-HU" sz="2400"/>
              <a:t>6. A terepviszonyok hatása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5450" y="939800"/>
            <a:ext cx="7437438" cy="685800"/>
          </a:xfrm>
        </p:spPr>
        <p:txBody>
          <a:bodyPr/>
          <a:lstStyle/>
          <a:p>
            <a:r>
              <a:rPr lang="hu-HU" sz="1800" b="0"/>
              <a:t>A terepviszonyok az ultrarövid- és mikrohullámok terjedését kétféle módon befolyásolják:</a:t>
            </a:r>
          </a:p>
          <a:p>
            <a:pPr lvl="1"/>
            <a:r>
              <a:rPr lang="hu-HU" sz="1600" b="0"/>
              <a:t>a hegygerincek és egyéb terepakadályok a hullámokat elhajlítják,</a:t>
            </a:r>
          </a:p>
          <a:p>
            <a:pPr lvl="1"/>
            <a:r>
              <a:rPr lang="hu-HU" sz="1600" b="0"/>
              <a:t>az egyenetlen terep befolyásolja a reflexiós jelenségeket.</a:t>
            </a:r>
            <a:endParaRPr lang="hu-HU" sz="1400" b="0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6250" y="2498725"/>
            <a:ext cx="7491413" cy="596900"/>
          </a:xfrm>
        </p:spPr>
        <p:txBody>
          <a:bodyPr/>
          <a:lstStyle/>
          <a:p>
            <a:r>
              <a:rPr lang="hu-HU" sz="1800" b="0"/>
              <a:t>A hullámelhajlás kísérleti bizonyítása a POISSON féle fehér folt:</a:t>
            </a:r>
          </a:p>
        </p:txBody>
      </p:sp>
      <p:graphicFrame>
        <p:nvGraphicFramePr>
          <p:cNvPr id="105477" name="Object 5"/>
          <p:cNvGraphicFramePr>
            <a:graphicFrameLocks noChangeAspect="1"/>
          </p:cNvGraphicFramePr>
          <p:nvPr/>
        </p:nvGraphicFramePr>
        <p:xfrm>
          <a:off x="803275" y="2868613"/>
          <a:ext cx="7553325" cy="3381375"/>
        </p:xfrm>
        <a:graphic>
          <a:graphicData uri="http://schemas.openxmlformats.org/presentationml/2006/ole">
            <p:oleObj spid="_x0000_s105477" name="Kép" r:id="rId5" imgW="3809880" imgH="181944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ATT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utoUpdateAnimBg="0"/>
      <p:bldP spid="105476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/>
              <a:t>HUYGENS elv</a:t>
            </a:r>
            <a:endParaRPr lang="hu-HU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788" y="876300"/>
            <a:ext cx="7791450" cy="1638300"/>
          </a:xfrm>
        </p:spPr>
        <p:txBody>
          <a:bodyPr/>
          <a:lstStyle/>
          <a:p>
            <a:r>
              <a:rPr lang="hu-HU" b="0"/>
              <a:t>Huygens feltételezte, hogy a fény a t=t</a:t>
            </a:r>
            <a:r>
              <a:rPr lang="hu-HU" b="0" baseline="-25000"/>
              <a:t>0 </a:t>
            </a:r>
            <a:r>
              <a:rPr lang="hu-HU" b="0"/>
              <a:t>időpillanatban</a:t>
            </a:r>
            <a:r>
              <a:rPr lang="hu-HU" b="0" baseline="-25000"/>
              <a:t> </a:t>
            </a:r>
            <a:r>
              <a:rPr lang="hu-HU" b="0"/>
              <a:t>egy pontszerű</a:t>
            </a:r>
            <a:r>
              <a:rPr lang="hu-HU" b="0" baseline="-25000"/>
              <a:t> </a:t>
            </a:r>
            <a:r>
              <a:rPr lang="hu-HU" b="0"/>
              <a:t>forrásból kiindulva gömb-szimmetrikusan terjedve, c véges terjedési sebességgel eljut a t=t’</a:t>
            </a:r>
            <a:r>
              <a:rPr lang="hu-HU" b="0" baseline="-25000"/>
              <a:t> </a:t>
            </a:r>
            <a:r>
              <a:rPr lang="hu-HU" b="0"/>
              <a:t>időpillanatban egy gömbfelületig, amelynek sugara c(t’-t</a:t>
            </a:r>
            <a:r>
              <a:rPr lang="hu-HU" b="0" baseline="-25000"/>
              <a:t>0</a:t>
            </a:r>
            <a:r>
              <a:rPr lang="hu-HU" b="0"/>
              <a:t>).</a:t>
            </a:r>
            <a:r>
              <a:rPr lang="hu-HU" b="0" baseline="-25000"/>
              <a:t>  </a:t>
            </a:r>
            <a:r>
              <a:rPr lang="hu-HU" b="0"/>
              <a:t>Ez a gömbfelület a rajzon az AB ív.</a:t>
            </a:r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585788" y="2603500"/>
            <a:ext cx="4692650" cy="4000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800">
                <a:latin typeface="Arial" pitchFamily="34" charset="0"/>
              </a:rPr>
              <a:t>Ezen gömbfelület minden pontjából szekunder hullámok indulnak ki, amelyek szintén gömb-szimmetrikusan terjednek. További t=t</a:t>
            </a:r>
            <a:r>
              <a:rPr lang="hu-HU" sz="1800" baseline="-25000">
                <a:latin typeface="Arial" pitchFamily="34" charset="0"/>
              </a:rPr>
              <a:t>1 </a:t>
            </a:r>
            <a:r>
              <a:rPr lang="hu-HU" sz="1800">
                <a:latin typeface="Arial" pitchFamily="34" charset="0"/>
              </a:rPr>
              <a:t>időpillanatban a hullámfelületet a</a:t>
            </a:r>
            <a:r>
              <a:rPr lang="hu-HU" sz="1800" baseline="-25000">
                <a:latin typeface="Arial" pitchFamily="34" charset="0"/>
              </a:rPr>
              <a:t>  </a:t>
            </a:r>
            <a:r>
              <a:rPr lang="hu-HU" sz="1800">
                <a:latin typeface="Arial" pitchFamily="34" charset="0"/>
              </a:rPr>
              <a:t>c(t</a:t>
            </a:r>
            <a:r>
              <a:rPr lang="hu-HU" sz="1800" baseline="-25000">
                <a:latin typeface="Arial" pitchFamily="34" charset="0"/>
              </a:rPr>
              <a:t>1</a:t>
            </a:r>
            <a:r>
              <a:rPr lang="hu-HU" sz="1800">
                <a:latin typeface="Arial" pitchFamily="34" charset="0"/>
              </a:rPr>
              <a:t>-t’) sugarú gömbfelületek CD ívvel jellemzett burkolója adja, amely gömbök középpontjai a c(t’-t</a:t>
            </a:r>
            <a:r>
              <a:rPr lang="hu-HU" sz="1800" baseline="-25000">
                <a:latin typeface="Arial" pitchFamily="34" charset="0"/>
              </a:rPr>
              <a:t>0</a:t>
            </a:r>
            <a:r>
              <a:rPr lang="hu-HU" sz="1800">
                <a:latin typeface="Arial" pitchFamily="34" charset="0"/>
              </a:rPr>
              <a:t>) gömbfelületen vannak.</a:t>
            </a:r>
          </a:p>
        </p:txBody>
      </p:sp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5918200" y="5224463"/>
            <a:ext cx="6096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>
                <a:solidFill>
                  <a:schemeClr val="bg1"/>
                </a:solidFill>
              </a:rPr>
              <a:t>t</a:t>
            </a:r>
            <a:r>
              <a:rPr lang="hu-HU" sz="1800" baseline="-25000">
                <a:solidFill>
                  <a:schemeClr val="bg1"/>
                </a:solidFill>
              </a:rPr>
              <a:t>0</a:t>
            </a:r>
            <a:endParaRPr lang="hu-HU" sz="1800">
              <a:solidFill>
                <a:schemeClr val="bg1"/>
              </a:solidFill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8124825" y="5224463"/>
            <a:ext cx="4905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>
                <a:solidFill>
                  <a:schemeClr val="bg1"/>
                </a:solidFill>
              </a:rPr>
              <a:t>t</a:t>
            </a:r>
            <a:r>
              <a:rPr lang="hu-HU" sz="1800" baseline="-25000">
                <a:solidFill>
                  <a:schemeClr val="bg1"/>
                </a:solidFill>
              </a:rPr>
              <a:t>1</a:t>
            </a:r>
            <a:endParaRPr lang="hu-HU" sz="1800">
              <a:solidFill>
                <a:schemeClr val="bg1"/>
              </a:solidFill>
            </a:endParaRP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7391400" y="4911725"/>
            <a:ext cx="7334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000">
                <a:solidFill>
                  <a:schemeClr val="bg1"/>
                </a:solidFill>
              </a:rPr>
              <a:t>c(t</a:t>
            </a:r>
            <a:r>
              <a:rPr lang="hu-HU" sz="1000" baseline="-25000">
                <a:solidFill>
                  <a:schemeClr val="bg1"/>
                </a:solidFill>
              </a:rPr>
              <a:t>1</a:t>
            </a:r>
            <a:r>
              <a:rPr lang="hu-HU" sz="1000">
                <a:solidFill>
                  <a:schemeClr val="bg1"/>
                </a:solidFill>
              </a:rPr>
              <a:t>-t’)</a:t>
            </a:r>
          </a:p>
        </p:txBody>
      </p:sp>
      <p:sp>
        <p:nvSpPr>
          <p:cNvPr id="140308" name="Rectangle 20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40307" name="Object 19"/>
          <p:cNvGraphicFramePr>
            <a:graphicFrameLocks noChangeAspect="1"/>
          </p:cNvGraphicFramePr>
          <p:nvPr/>
        </p:nvGraphicFramePr>
        <p:xfrm>
          <a:off x="4953000" y="2144713"/>
          <a:ext cx="3924300" cy="3819525"/>
        </p:xfrm>
        <a:graphic>
          <a:graphicData uri="http://schemas.openxmlformats.org/presentationml/2006/ole">
            <p:oleObj spid="_x0000_s140307" name="Kép" r:id="rId4" imgW="2886075" imgH="2809875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60" name="Object 24"/>
          <p:cNvGraphicFramePr>
            <a:graphicFrameLocks noChangeAspect="1"/>
          </p:cNvGraphicFramePr>
          <p:nvPr/>
        </p:nvGraphicFramePr>
        <p:xfrm>
          <a:off x="0" y="3951288"/>
          <a:ext cx="4073525" cy="2401887"/>
        </p:xfrm>
        <a:graphic>
          <a:graphicData uri="http://schemas.openxmlformats.org/presentationml/2006/ole">
            <p:oleObj spid="_x0000_s142360" name="Picture" r:id="rId4" imgW="4619625" imgH="2724150" progId="Word.Picture.8">
              <p:embed/>
            </p:oleObj>
          </a:graphicData>
        </a:graphic>
      </p:graphicFrame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7187"/>
          </a:xfrm>
        </p:spPr>
        <p:txBody>
          <a:bodyPr/>
          <a:lstStyle/>
          <a:p>
            <a:r>
              <a:rPr lang="hu-HU" sz="2400"/>
              <a:t>Hullámelhajlás terepakadályoknál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2100" y="901700"/>
            <a:ext cx="7815263" cy="622300"/>
          </a:xfrm>
        </p:spPr>
        <p:txBody>
          <a:bodyPr/>
          <a:lstStyle/>
          <a:p>
            <a:r>
              <a:rPr lang="hu-HU" sz="1600"/>
              <a:t>Az adó az S pontban, a vevő a P pontban helyezkedik el. A két pontot összekötő egyenest egy h magasságú, késélszerű akadály szakítja meg: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85750" y="1601788"/>
            <a:ext cx="3432175" cy="1463675"/>
          </a:xfrm>
        </p:spPr>
        <p:txBody>
          <a:bodyPr/>
          <a:lstStyle/>
          <a:p>
            <a:r>
              <a:rPr lang="hu-HU" sz="1600"/>
              <a:t>Az EM hullámok  a késélszerű akadályon létrejövő hullámelhajlás következtében az árnyékolt tartományban is megjelennek.</a:t>
            </a:r>
          </a:p>
        </p:txBody>
      </p:sp>
      <p:sp>
        <p:nvSpPr>
          <p:cNvPr id="142353" name="Rectangle 17"/>
          <p:cNvSpPr>
            <a:spLocks noChangeArrowheads="1"/>
          </p:cNvSpPr>
          <p:nvPr/>
        </p:nvSpPr>
        <p:spPr bwMode="auto">
          <a:xfrm>
            <a:off x="4518025" y="4587875"/>
            <a:ext cx="3121025" cy="151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 </a:t>
            </a:r>
            <a:r>
              <a:rPr lang="hu-HU" sz="1600">
                <a:latin typeface="Arial" pitchFamily="34" charset="0"/>
              </a:rPr>
              <a:t>A közvetlen és az elhajlított hullám térerősségének viszonya a h takarási távolság függvényében.</a:t>
            </a:r>
          </a:p>
        </p:txBody>
      </p:sp>
      <p:sp>
        <p:nvSpPr>
          <p:cNvPr id="142357" name="Rectangle 21"/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42356" name="Object 20"/>
          <p:cNvGraphicFramePr>
            <a:graphicFrameLocks noChangeAspect="1"/>
          </p:cNvGraphicFramePr>
          <p:nvPr/>
        </p:nvGraphicFramePr>
        <p:xfrm>
          <a:off x="3708400" y="1427163"/>
          <a:ext cx="5264150" cy="2930525"/>
        </p:xfrm>
        <a:graphic>
          <a:graphicData uri="http://schemas.openxmlformats.org/presentationml/2006/ole">
            <p:oleObj spid="_x0000_s142356" name="Kép" r:id="rId5" imgW="5050536" imgH="2822448" progId="Word.Picture.8">
              <p:embed/>
            </p:oleObj>
          </a:graphicData>
        </a:graphic>
      </p:graphicFrame>
      <p:sp>
        <p:nvSpPr>
          <p:cNvPr id="142359" name="Rectangle 23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42358" name="Object 22"/>
          <p:cNvGraphicFramePr>
            <a:graphicFrameLocks noChangeAspect="1"/>
          </p:cNvGraphicFramePr>
          <p:nvPr/>
        </p:nvGraphicFramePr>
        <p:xfrm>
          <a:off x="2413000" y="4792663"/>
          <a:ext cx="1671638" cy="676275"/>
        </p:xfrm>
        <a:graphic>
          <a:graphicData uri="http://schemas.openxmlformats.org/presentationml/2006/ole">
            <p:oleObj spid="_x0000_s142358" name="Equation" r:id="rId6" imgW="1295400" imgH="520700" progId="Equation.3">
              <p:embed/>
            </p:oleObj>
          </a:graphicData>
        </a:graphic>
      </p:graphicFrame>
      <p:sp>
        <p:nvSpPr>
          <p:cNvPr id="142361" name="Rectangle 25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9" grpId="0" build="p" autoUpdateAnimBg="0"/>
      <p:bldP spid="142340" grpId="0" build="p" autoUpdateAnimBg="0"/>
      <p:bldP spid="142353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7187"/>
          </a:xfrm>
        </p:spPr>
        <p:txBody>
          <a:bodyPr/>
          <a:lstStyle/>
          <a:p>
            <a:r>
              <a:rPr lang="hu-HU" sz="2400"/>
              <a:t>FRESNEL zónák I.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420813"/>
            <a:ext cx="3740150" cy="619125"/>
          </a:xfrm>
        </p:spPr>
        <p:txBody>
          <a:bodyPr/>
          <a:lstStyle/>
          <a:p>
            <a:r>
              <a:rPr lang="hu-HU" sz="1600"/>
              <a:t>Az SE, SPE sugarak közötti útkülönbség </a:t>
            </a:r>
            <a:r>
              <a:rPr lang="hu-HU" sz="1600">
                <a:sym typeface="Symbol" pitchFamily="18" charset="2"/>
              </a:rPr>
              <a:t>r.</a:t>
            </a:r>
            <a:endParaRPr lang="hu-HU" sz="1600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635000"/>
            <a:ext cx="8075612" cy="774700"/>
          </a:xfrm>
          <a:noFill/>
          <a:ln/>
        </p:spPr>
        <p:txBody>
          <a:bodyPr/>
          <a:lstStyle/>
          <a:p>
            <a:r>
              <a:rPr lang="hu-HU" sz="1600"/>
              <a:t>Tegyük fel, hogy a P pont környezetében reflexió jön létre és a beesési szögektől eltérő szögek alatt is eljut a hullám az E pontba (elhajlással).</a:t>
            </a:r>
          </a:p>
        </p:txBody>
      </p:sp>
      <p:sp>
        <p:nvSpPr>
          <p:cNvPr id="143372" name="Rectangle 12"/>
          <p:cNvSpPr>
            <a:spLocks noChangeArrowheads="1"/>
          </p:cNvSpPr>
          <p:nvPr/>
        </p:nvSpPr>
        <p:spPr bwMode="auto">
          <a:xfrm>
            <a:off x="354013" y="2120900"/>
            <a:ext cx="3311525" cy="176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Azon pontok mértani helye, melyekre nézve a 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r</a:t>
            </a:r>
            <a:r>
              <a:rPr lang="hu-HU" sz="1600" b="1">
                <a:latin typeface="Arial" pitchFamily="34" charset="0"/>
              </a:rPr>
              <a:t> útkülönbség állandó, egy ellipszis, amelynek a fókuszában helyezkedik el az S és az E pont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.</a:t>
            </a:r>
          </a:p>
        </p:txBody>
      </p:sp>
      <p:sp>
        <p:nvSpPr>
          <p:cNvPr id="143373" name="Rectangle 13"/>
          <p:cNvSpPr>
            <a:spLocks noChangeArrowheads="1"/>
          </p:cNvSpPr>
          <p:nvPr/>
        </p:nvSpPr>
        <p:spPr bwMode="auto">
          <a:xfrm>
            <a:off x="379413" y="3924300"/>
            <a:ext cx="8002587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  <a:sym typeface="Symbol" pitchFamily="18" charset="2"/>
              </a:rPr>
              <a:t>Vízszintesen polarizált hullámokat és tökéletesen vezet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 talajt feltételezve az ered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 térer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sség a r útkülönbség függvényében:</a:t>
            </a:r>
          </a:p>
        </p:txBody>
      </p:sp>
      <p:graphicFrame>
        <p:nvGraphicFramePr>
          <p:cNvPr id="143374" name="Object 14"/>
          <p:cNvGraphicFramePr>
            <a:graphicFrameLocks noChangeAspect="1"/>
          </p:cNvGraphicFramePr>
          <p:nvPr/>
        </p:nvGraphicFramePr>
        <p:xfrm>
          <a:off x="2755900" y="4565650"/>
          <a:ext cx="2244725" cy="608013"/>
        </p:xfrm>
        <a:graphic>
          <a:graphicData uri="http://schemas.openxmlformats.org/presentationml/2006/ole">
            <p:oleObj spid="_x0000_s143374" name="Egyenlet" r:id="rId4" imgW="1447560" imgH="393480" progId="Equation.3">
              <p:embed/>
            </p:oleObj>
          </a:graphicData>
        </a:graphic>
      </p:graphicFrame>
      <p:sp>
        <p:nvSpPr>
          <p:cNvPr id="143375" name="Rectangle 15"/>
          <p:cNvSpPr>
            <a:spLocks noChangeArrowheads="1"/>
          </p:cNvSpPr>
          <p:nvPr/>
        </p:nvSpPr>
        <p:spPr bwMode="auto">
          <a:xfrm>
            <a:off x="455613" y="5105400"/>
            <a:ext cx="4243387" cy="444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  <a:sym typeface="Symbol" pitchFamily="18" charset="2"/>
              </a:rPr>
              <a:t>Az ered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 térer</a:t>
            </a:r>
            <a:r>
              <a:rPr lang="hu-HU" sz="1600" b="1">
                <a:latin typeface="Arial" pitchFamily="34" charset="0"/>
              </a:rPr>
              <a:t>őss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ég maximális, ha:</a:t>
            </a:r>
          </a:p>
        </p:txBody>
      </p:sp>
      <p:graphicFrame>
        <p:nvGraphicFramePr>
          <p:cNvPr id="143376" name="Object 16"/>
          <p:cNvGraphicFramePr>
            <a:graphicFrameLocks noChangeAspect="1"/>
          </p:cNvGraphicFramePr>
          <p:nvPr/>
        </p:nvGraphicFramePr>
        <p:xfrm>
          <a:off x="3079750" y="5445125"/>
          <a:ext cx="1557338" cy="739775"/>
        </p:xfrm>
        <a:graphic>
          <a:graphicData uri="http://schemas.openxmlformats.org/presentationml/2006/ole">
            <p:oleObj spid="_x0000_s143376" name="Egyenlet" r:id="rId5" imgW="825480" imgH="393480" progId="Equation.3">
              <p:embed/>
            </p:oleObj>
          </a:graphicData>
        </a:graphic>
      </p:graphicFrame>
      <p:sp>
        <p:nvSpPr>
          <p:cNvPr id="143377" name="Rectangle 17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sp>
        <p:nvSpPr>
          <p:cNvPr id="148501" name="Rectangle 1045"/>
          <p:cNvSpPr>
            <a:spLocks noChangeArrowheads="1"/>
          </p:cNvSpPr>
          <p:nvPr/>
        </p:nvSpPr>
        <p:spPr bwMode="auto">
          <a:xfrm>
            <a:off x="0" y="18859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48500" name="Object 1044"/>
          <p:cNvGraphicFramePr>
            <a:graphicFrameLocks noChangeAspect="1"/>
          </p:cNvGraphicFramePr>
          <p:nvPr/>
        </p:nvGraphicFramePr>
        <p:xfrm>
          <a:off x="4025900" y="908050"/>
          <a:ext cx="4591050" cy="3084513"/>
        </p:xfrm>
        <a:graphic>
          <a:graphicData uri="http://schemas.openxmlformats.org/presentationml/2006/ole">
            <p:oleObj spid="_x0000_s148500" name="Kép" r:id="rId6" imgW="4591080" imgH="3084120" progId="Word.Picture.8">
              <p:embed/>
            </p:oleObj>
          </a:graphicData>
        </a:graphic>
      </p:graphicFrame>
      <p:sp>
        <p:nvSpPr>
          <p:cNvPr id="148502" name="Rectangle 1046"/>
          <p:cNvSpPr>
            <a:spLocks noChangeArrowheads="1"/>
          </p:cNvSpPr>
          <p:nvPr/>
        </p:nvSpPr>
        <p:spPr bwMode="auto">
          <a:xfrm>
            <a:off x="0" y="49720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7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4" grpId="0" build="p" autoUpdateAnimBg="0"/>
      <p:bldP spid="143372" grpId="0" autoUpdateAnimBg="0"/>
      <p:bldP spid="143373" grpId="0" autoUpdateAnimBg="0"/>
      <p:bldP spid="143375" grpId="0" autoUpdateAnimBg="0"/>
      <p:bldP spid="14337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357187"/>
          </a:xfrm>
        </p:spPr>
        <p:txBody>
          <a:bodyPr/>
          <a:lstStyle/>
          <a:p>
            <a:r>
              <a:rPr lang="hu-HU" sz="2400"/>
              <a:t>FRESNEL zónák II.</a:t>
            </a: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5588" y="876300"/>
            <a:ext cx="8075612" cy="393700"/>
          </a:xfrm>
          <a:noFill/>
          <a:ln/>
        </p:spPr>
        <p:txBody>
          <a:bodyPr/>
          <a:lstStyle/>
          <a:p>
            <a:r>
              <a:rPr lang="hu-HU" sz="1600"/>
              <a:t>A térerősség maximumok létrejöttéhez szükséges </a:t>
            </a:r>
            <a:r>
              <a:rPr lang="hu-HU" sz="1600">
                <a:sym typeface="Symbol" pitchFamily="18" charset="2"/>
              </a:rPr>
              <a:t>r útkülönbség:</a:t>
            </a:r>
            <a:endParaRPr lang="hu-HU" sz="1600"/>
          </a:p>
        </p:txBody>
      </p:sp>
      <p:sp>
        <p:nvSpPr>
          <p:cNvPr id="148489" name="Rectangle 9"/>
          <p:cNvSpPr>
            <a:spLocks noChangeArrowheads="1"/>
          </p:cNvSpPr>
          <p:nvPr/>
        </p:nvSpPr>
        <p:spPr bwMode="auto">
          <a:xfrm>
            <a:off x="239713" y="1841500"/>
            <a:ext cx="2549525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Ahhoz tehát, hogy az elhajló sugár a közvetlen sugarat ne oltsa ki, első közelítésben: útkülönbségre van szükség.                    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hu-HU" sz="1600" b="1">
              <a:latin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hu-HU" sz="1600" b="1">
              <a:latin typeface="Arial" pitchFamily="34" charset="0"/>
            </a:endParaRPr>
          </a:p>
        </p:txBody>
      </p:sp>
      <p:sp>
        <p:nvSpPr>
          <p:cNvPr id="148490" name="Rectangle 10"/>
          <p:cNvSpPr>
            <a:spLocks noChangeArrowheads="1"/>
          </p:cNvSpPr>
          <p:nvPr/>
        </p:nvSpPr>
        <p:spPr bwMode="auto">
          <a:xfrm>
            <a:off x="227013" y="3835400"/>
            <a:ext cx="3036887" cy="119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Az ehhez tartozó takarási távolság: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endParaRPr lang="hu-HU" sz="1600" b="1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8492" name="Rectangle 12"/>
          <p:cNvSpPr>
            <a:spLocks noChangeArrowheads="1"/>
          </p:cNvSpPr>
          <p:nvPr/>
        </p:nvSpPr>
        <p:spPr bwMode="auto">
          <a:xfrm>
            <a:off x="3541713" y="4406900"/>
            <a:ext cx="5411787" cy="127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  <a:sym typeface="Symbol" pitchFamily="18" charset="2"/>
              </a:rPr>
              <a:t>Az ellipszis síkja tetsz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leges lehet, a feltételek ezért az SE tengely körüli forgás-ellipszoidra vonatkoznak. Ezt a forgástestet FRESNEL féle els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 ellipszoidnak nevezzük.</a:t>
            </a:r>
            <a:r>
              <a:rPr lang="hu-HU" sz="1600" b="1">
                <a:sym typeface="Symbol" pitchFamily="18" charset="2"/>
              </a:rPr>
              <a:t> </a:t>
            </a:r>
          </a:p>
        </p:txBody>
      </p:sp>
      <p:graphicFrame>
        <p:nvGraphicFramePr>
          <p:cNvPr id="150551" name="Object 23"/>
          <p:cNvGraphicFramePr>
            <a:graphicFrameLocks noChangeAspect="1"/>
          </p:cNvGraphicFramePr>
          <p:nvPr/>
        </p:nvGraphicFramePr>
        <p:xfrm>
          <a:off x="1930400" y="1289050"/>
          <a:ext cx="884238" cy="595313"/>
        </p:xfrm>
        <a:graphic>
          <a:graphicData uri="http://schemas.openxmlformats.org/presentationml/2006/ole">
            <p:oleObj spid="_x0000_s150551" name="Egyenlet" r:id="rId4" imgW="583920" imgH="393480" progId="Equation.3">
              <p:embed/>
            </p:oleObj>
          </a:graphicData>
        </a:graphic>
      </p:graphicFrame>
      <p:sp>
        <p:nvSpPr>
          <p:cNvPr id="148494" name="Rectangle 14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graphicFrame>
        <p:nvGraphicFramePr>
          <p:cNvPr id="150552" name="Object 24"/>
          <p:cNvGraphicFramePr>
            <a:graphicFrameLocks noChangeAspect="1"/>
          </p:cNvGraphicFramePr>
          <p:nvPr/>
        </p:nvGraphicFramePr>
        <p:xfrm>
          <a:off x="3213100" y="1409700"/>
          <a:ext cx="1090613" cy="303213"/>
        </p:xfrm>
        <a:graphic>
          <a:graphicData uri="http://schemas.openxmlformats.org/presentationml/2006/ole">
            <p:oleObj spid="_x0000_s150552" name="Equation" r:id="rId5" imgW="723600" imgH="203040" progId="Equation.3">
              <p:embed/>
            </p:oleObj>
          </a:graphicData>
        </a:graphic>
      </p:graphicFrame>
      <p:graphicFrame>
        <p:nvGraphicFramePr>
          <p:cNvPr id="150553" name="Object 25"/>
          <p:cNvGraphicFramePr>
            <a:graphicFrameLocks noChangeAspect="1"/>
          </p:cNvGraphicFramePr>
          <p:nvPr/>
        </p:nvGraphicFramePr>
        <p:xfrm>
          <a:off x="2947988" y="2628900"/>
          <a:ext cx="838200" cy="674688"/>
        </p:xfrm>
        <a:graphic>
          <a:graphicData uri="http://schemas.openxmlformats.org/presentationml/2006/ole">
            <p:oleObj spid="_x0000_s150553" name="Egyenlet" r:id="rId6" imgW="469800" imgH="406080" progId="Equation.3">
              <p:embed/>
            </p:oleObj>
          </a:graphicData>
        </a:graphic>
      </p:graphicFrame>
      <p:graphicFrame>
        <p:nvGraphicFramePr>
          <p:cNvPr id="150554" name="Object 26"/>
          <p:cNvGraphicFramePr>
            <a:graphicFrameLocks noChangeAspect="1"/>
          </p:cNvGraphicFramePr>
          <p:nvPr/>
        </p:nvGraphicFramePr>
        <p:xfrm>
          <a:off x="1562100" y="4635500"/>
          <a:ext cx="1546225" cy="836613"/>
        </p:xfrm>
        <a:graphic>
          <a:graphicData uri="http://schemas.openxmlformats.org/presentationml/2006/ole">
            <p:oleObj spid="_x0000_s150554" name="Egyenlet" r:id="rId7" imgW="888840" imgH="482400" progId="Equation.3">
              <p:embed/>
            </p:oleObj>
          </a:graphicData>
        </a:graphic>
      </p:graphicFrame>
      <p:sp>
        <p:nvSpPr>
          <p:cNvPr id="148498" name="Rectangle 18"/>
          <p:cNvSpPr>
            <a:spLocks noChangeArrowheads="1"/>
          </p:cNvSpPr>
          <p:nvPr/>
        </p:nvSpPr>
        <p:spPr bwMode="auto">
          <a:xfrm>
            <a:off x="1281113" y="5702300"/>
            <a:ext cx="7685087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  <a:sym typeface="Symbol" pitchFamily="18" charset="2"/>
              </a:rPr>
              <a:t>Ha a vizsgálatot                   útkülönbségekre is kiterjesztjük, ahol n tetszés szerinti 1,3,5,.. egész szám, a FRESNEL féle ellipszoidokat kapjuk.</a:t>
            </a:r>
          </a:p>
        </p:txBody>
      </p:sp>
      <p:graphicFrame>
        <p:nvGraphicFramePr>
          <p:cNvPr id="150555" name="Object 27"/>
          <p:cNvGraphicFramePr>
            <a:graphicFrameLocks noChangeAspect="1"/>
          </p:cNvGraphicFramePr>
          <p:nvPr/>
        </p:nvGraphicFramePr>
        <p:xfrm>
          <a:off x="3429000" y="5632450"/>
          <a:ext cx="771525" cy="519113"/>
        </p:xfrm>
        <a:graphic>
          <a:graphicData uri="http://schemas.openxmlformats.org/presentationml/2006/ole">
            <p:oleObj spid="_x0000_s150555" name="Egyenlet" r:id="rId8" imgW="583920" imgH="393480" progId="Equation.3">
              <p:embed/>
            </p:oleObj>
          </a:graphicData>
        </a:graphic>
      </p:graphicFrame>
      <p:sp>
        <p:nvSpPr>
          <p:cNvPr id="150548" name="Rectangle 20"/>
          <p:cNvSpPr>
            <a:spLocks noChangeArrowheads="1"/>
          </p:cNvSpPr>
          <p:nvPr/>
        </p:nvSpPr>
        <p:spPr bwMode="auto">
          <a:xfrm>
            <a:off x="0" y="18859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50547" name="Object 19"/>
          <p:cNvGraphicFramePr>
            <a:graphicFrameLocks noChangeAspect="1"/>
          </p:cNvGraphicFramePr>
          <p:nvPr/>
        </p:nvGraphicFramePr>
        <p:xfrm>
          <a:off x="4343400" y="1276350"/>
          <a:ext cx="4591050" cy="3086100"/>
        </p:xfrm>
        <a:graphic>
          <a:graphicData uri="http://schemas.openxmlformats.org/presentationml/2006/ole">
            <p:oleObj spid="_x0000_s150547" name="Kép" r:id="rId9" imgW="4591050" imgH="3086100" progId="Word.Picture.8">
              <p:embed/>
            </p:oleObj>
          </a:graphicData>
        </a:graphic>
      </p:graphicFrame>
      <p:sp>
        <p:nvSpPr>
          <p:cNvPr id="150549" name="Rectangle 21"/>
          <p:cNvSpPr>
            <a:spLocks noChangeArrowheads="1"/>
          </p:cNvSpPr>
          <p:nvPr/>
        </p:nvSpPr>
        <p:spPr bwMode="auto">
          <a:xfrm>
            <a:off x="0" y="49720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50550" name="AutoShape 22"/>
          <p:cNvSpPr>
            <a:spLocks noChangeArrowheads="1"/>
          </p:cNvSpPr>
          <p:nvPr/>
        </p:nvSpPr>
        <p:spPr bwMode="auto">
          <a:xfrm>
            <a:off x="2133600" y="2895600"/>
            <a:ext cx="660400" cy="2032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5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8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5" grpId="0" build="p" autoUpdateAnimBg="0"/>
      <p:bldP spid="148489" grpId="0" autoUpdateAnimBg="0"/>
      <p:bldP spid="148490" grpId="0" autoUpdateAnimBg="0"/>
      <p:bldP spid="148492" grpId="0" autoUpdateAnimBg="0"/>
      <p:bldP spid="148494" grpId="0" autoUpdateAnimBg="0"/>
      <p:bldP spid="14849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ctr"/>
          <a:lstStyle/>
          <a:p>
            <a:r>
              <a:rPr lang="hu-HU">
                <a:solidFill>
                  <a:schemeClr val="tx1"/>
                </a:solidFill>
              </a:rPr>
              <a:t>ELEKTROMÁGNESES HULLÁMOK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1524000"/>
            <a:ext cx="7681912" cy="4800600"/>
          </a:xfrm>
          <a:noFill/>
          <a:ln/>
        </p:spPr>
        <p:txBody>
          <a:bodyPr/>
          <a:lstStyle/>
          <a:p>
            <a:r>
              <a:rPr lang="hu-HU"/>
              <a:t>A tér állapotát a MAXVELL EGYENLETEK írják le:</a:t>
            </a:r>
          </a:p>
          <a:p>
            <a:endParaRPr lang="hu-HU"/>
          </a:p>
          <a:p>
            <a:pPr lvl="1"/>
            <a:r>
              <a:rPr lang="hu-HU"/>
              <a:t>Gerjesztési törvény :</a:t>
            </a:r>
          </a:p>
          <a:p>
            <a:pPr lvl="1"/>
            <a:endParaRPr lang="hu-HU"/>
          </a:p>
          <a:p>
            <a:pPr lvl="1"/>
            <a:endParaRPr lang="hu-HU"/>
          </a:p>
          <a:p>
            <a:pPr lvl="1"/>
            <a:r>
              <a:rPr lang="hu-HU"/>
              <a:t>Indukció törvény:</a:t>
            </a:r>
          </a:p>
          <a:p>
            <a:pPr lvl="1"/>
            <a:endParaRPr lang="hu-HU"/>
          </a:p>
          <a:p>
            <a:pPr lvl="1"/>
            <a:endParaRPr lang="hu-HU"/>
          </a:p>
          <a:p>
            <a:pPr lvl="1"/>
            <a:r>
              <a:rPr lang="hu-HU"/>
              <a:t>Fluxusmegmaradás törvénye:</a:t>
            </a:r>
          </a:p>
          <a:p>
            <a:pPr lvl="1"/>
            <a:endParaRPr lang="hu-HU" sz="800"/>
          </a:p>
          <a:p>
            <a:pPr lvl="1"/>
            <a:endParaRPr lang="hu-HU"/>
          </a:p>
          <a:p>
            <a:pPr lvl="1"/>
            <a:endParaRPr lang="hu-HU"/>
          </a:p>
          <a:p>
            <a:pPr lvl="1"/>
            <a:r>
              <a:rPr lang="hu-HU"/>
              <a:t>Az elektrosztatika Gauss tétele:</a:t>
            </a:r>
          </a:p>
          <a:p>
            <a:endParaRPr lang="hu-HU"/>
          </a:p>
          <a:p>
            <a:endParaRPr lang="hu-HU"/>
          </a:p>
        </p:txBody>
      </p:sp>
      <p:graphicFrame>
        <p:nvGraphicFramePr>
          <p:cNvPr id="79887" name="Object 15"/>
          <p:cNvGraphicFramePr>
            <a:graphicFrameLocks noChangeAspect="1"/>
          </p:cNvGraphicFramePr>
          <p:nvPr/>
        </p:nvGraphicFramePr>
        <p:xfrm>
          <a:off x="6324600" y="2171700"/>
          <a:ext cx="1600200" cy="661988"/>
        </p:xfrm>
        <a:graphic>
          <a:graphicData uri="http://schemas.openxmlformats.org/presentationml/2006/ole">
            <p:oleObj spid="_x0000_s79887" name="Egyenlet" r:id="rId4" imgW="977760" imgH="406080" progId="Equation.3">
              <p:embed/>
            </p:oleObj>
          </a:graphicData>
        </a:graphic>
      </p:graphicFrame>
      <p:graphicFrame>
        <p:nvGraphicFramePr>
          <p:cNvPr id="79888" name="Object 16"/>
          <p:cNvGraphicFramePr>
            <a:graphicFrameLocks noChangeAspect="1"/>
          </p:cNvGraphicFramePr>
          <p:nvPr/>
        </p:nvGraphicFramePr>
        <p:xfrm>
          <a:off x="6324600" y="3200400"/>
          <a:ext cx="1371600" cy="1066800"/>
        </p:xfrm>
        <a:graphic>
          <a:graphicData uri="http://schemas.openxmlformats.org/presentationml/2006/ole">
            <p:oleObj spid="_x0000_s79888" name="Egyenlet" r:id="rId5" imgW="799920" imgH="672840" progId="Equation.3">
              <p:embed/>
            </p:oleObj>
          </a:graphicData>
        </a:graphic>
      </p:graphicFrame>
      <p:graphicFrame>
        <p:nvGraphicFramePr>
          <p:cNvPr id="79889" name="Object 17"/>
          <p:cNvGraphicFramePr>
            <a:graphicFrameLocks noChangeAspect="1"/>
          </p:cNvGraphicFramePr>
          <p:nvPr/>
        </p:nvGraphicFramePr>
        <p:xfrm>
          <a:off x="6324600" y="4191000"/>
          <a:ext cx="914400" cy="322263"/>
        </p:xfrm>
        <a:graphic>
          <a:graphicData uri="http://schemas.openxmlformats.org/presentationml/2006/ole">
            <p:oleObj spid="_x0000_s79889" name="Egyenlet" r:id="rId6" imgW="571320" imgH="203040" progId="Equation.3">
              <p:embed/>
            </p:oleObj>
          </a:graphicData>
        </a:graphic>
      </p:graphicFrame>
      <p:graphicFrame>
        <p:nvGraphicFramePr>
          <p:cNvPr id="79890" name="Object 18"/>
          <p:cNvGraphicFramePr>
            <a:graphicFrameLocks noChangeAspect="1"/>
          </p:cNvGraphicFramePr>
          <p:nvPr/>
        </p:nvGraphicFramePr>
        <p:xfrm>
          <a:off x="6413500" y="5067300"/>
          <a:ext cx="990600" cy="365125"/>
        </p:xfrm>
        <a:graphic>
          <a:graphicData uri="http://schemas.openxmlformats.org/presentationml/2006/ole">
            <p:oleObj spid="_x0000_s79890" name="Egyenlet" r:id="rId7" imgW="622080" imgH="228600" progId="Equation.3">
              <p:embed/>
            </p:oleObj>
          </a:graphicData>
        </a:graphic>
      </p:graphicFrame>
      <p:graphicFrame>
        <p:nvGraphicFramePr>
          <p:cNvPr id="79891" name="Object 19"/>
          <p:cNvGraphicFramePr>
            <a:graphicFrameLocks noChangeAspect="1"/>
          </p:cNvGraphicFramePr>
          <p:nvPr/>
        </p:nvGraphicFramePr>
        <p:xfrm>
          <a:off x="1790700" y="2501900"/>
          <a:ext cx="5981700" cy="295275"/>
        </p:xfrm>
        <a:graphic>
          <a:graphicData uri="http://schemas.openxmlformats.org/presentationml/2006/ole">
            <p:oleObj spid="_x0000_s79891" name="Dokumentum" r:id="rId8" imgW="5763633" imgH="292165" progId="Word.Document.8">
              <p:embed/>
            </p:oleObj>
          </a:graphicData>
        </a:graphic>
      </p:graphicFrame>
      <p:graphicFrame>
        <p:nvGraphicFramePr>
          <p:cNvPr id="79892" name="Object 20"/>
          <p:cNvGraphicFramePr>
            <a:graphicFrameLocks noChangeAspect="1"/>
          </p:cNvGraphicFramePr>
          <p:nvPr/>
        </p:nvGraphicFramePr>
        <p:xfrm>
          <a:off x="1651000" y="3543300"/>
          <a:ext cx="8915400" cy="152400"/>
        </p:xfrm>
        <a:graphic>
          <a:graphicData uri="http://schemas.openxmlformats.org/presentationml/2006/ole">
            <p:oleObj spid="_x0000_s79892" name="Dokumentum" r:id="rId9" imgW="5972760" imgH="146160" progId="Word.Document.8">
              <p:embed/>
            </p:oleObj>
          </a:graphicData>
        </a:graphic>
      </p:graphicFrame>
      <p:graphicFrame>
        <p:nvGraphicFramePr>
          <p:cNvPr id="79893" name="Object 21"/>
          <p:cNvGraphicFramePr>
            <a:graphicFrameLocks noChangeAspect="1"/>
          </p:cNvGraphicFramePr>
          <p:nvPr/>
        </p:nvGraphicFramePr>
        <p:xfrm>
          <a:off x="1549400" y="4584700"/>
          <a:ext cx="5962650" cy="142875"/>
        </p:xfrm>
        <a:graphic>
          <a:graphicData uri="http://schemas.openxmlformats.org/presentationml/2006/ole">
            <p:oleObj spid="_x0000_s79893" name="Dokumentum" r:id="rId10" imgW="5966428" imgH="146083" progId="Word.Document.8">
              <p:embed/>
            </p:oleObj>
          </a:graphicData>
        </a:graphic>
      </p:graphicFrame>
      <p:graphicFrame>
        <p:nvGraphicFramePr>
          <p:cNvPr id="79894" name="Object 22"/>
          <p:cNvGraphicFramePr>
            <a:graphicFrameLocks noChangeAspect="1"/>
          </p:cNvGraphicFramePr>
          <p:nvPr/>
        </p:nvGraphicFramePr>
        <p:xfrm>
          <a:off x="1587500" y="5270500"/>
          <a:ext cx="5973763" cy="304800"/>
        </p:xfrm>
        <a:graphic>
          <a:graphicData uri="http://schemas.openxmlformats.org/presentationml/2006/ole">
            <p:oleObj spid="_x0000_s79894" name="Dokumentum" r:id="rId11" imgW="5972760" imgH="291960" progId="Word.Documen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9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9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9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5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71487"/>
          </a:xfrm>
        </p:spPr>
        <p:txBody>
          <a:bodyPr/>
          <a:lstStyle/>
          <a:p>
            <a:r>
              <a:rPr lang="hu-HU" sz="2400"/>
              <a:t>FRESNEL zónák III:</a:t>
            </a: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pic>
        <p:nvPicPr>
          <p:cNvPr id="150542" name="Picture 14" descr="38AB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3" y="803275"/>
            <a:ext cx="8034337" cy="3257550"/>
          </a:xfrm>
          <a:prstGeom prst="rect">
            <a:avLst/>
          </a:prstGeom>
          <a:noFill/>
        </p:spPr>
      </p:pic>
      <p:sp>
        <p:nvSpPr>
          <p:cNvPr id="150546" name="Rectangle 18"/>
          <p:cNvSpPr>
            <a:spLocks noGrp="1" noChangeArrowheads="1"/>
          </p:cNvSpPr>
          <p:nvPr>
            <p:ph type="body" sz="half" idx="1"/>
          </p:nvPr>
        </p:nvSpPr>
        <p:spPr>
          <a:xfrm>
            <a:off x="600075" y="3975100"/>
            <a:ext cx="7718425" cy="2159000"/>
          </a:xfrm>
          <a:noFill/>
          <a:ln/>
        </p:spPr>
        <p:txBody>
          <a:bodyPr/>
          <a:lstStyle/>
          <a:p>
            <a:endParaRPr lang="hu-HU" sz="1600"/>
          </a:p>
          <a:p>
            <a:r>
              <a:rPr lang="hu-HU" sz="1600" b="0">
                <a:sym typeface="Symbol" pitchFamily="18" charset="2"/>
              </a:rPr>
              <a:t>Bizonyos fokig önkényesen két esetet különböztethetünk meg:</a:t>
            </a:r>
          </a:p>
          <a:p>
            <a:pPr lvl="1"/>
            <a:r>
              <a:rPr lang="hu-HU" sz="1400" b="0">
                <a:sym typeface="Symbol" pitchFamily="18" charset="2"/>
              </a:rPr>
              <a:t> </a:t>
            </a:r>
            <a:r>
              <a:rPr lang="hu-HU" sz="1400">
                <a:sym typeface="Symbol" pitchFamily="18" charset="2"/>
              </a:rPr>
              <a:t>optikai a terjedési útvonal, amelynél az els</a:t>
            </a:r>
            <a:r>
              <a:rPr lang="hu-HU" sz="1400"/>
              <a:t>ő</a:t>
            </a:r>
            <a:r>
              <a:rPr lang="hu-HU" sz="1400">
                <a:sym typeface="Symbol" pitchFamily="18" charset="2"/>
              </a:rPr>
              <a:t> FRESNEL zóna terepakadályoktól mentes, </a:t>
            </a:r>
          </a:p>
          <a:p>
            <a:pPr lvl="1"/>
            <a:endParaRPr lang="hu-HU" sz="1400">
              <a:sym typeface="Symbol" pitchFamily="18" charset="2"/>
            </a:endParaRPr>
          </a:p>
          <a:p>
            <a:pPr lvl="1"/>
            <a:r>
              <a:rPr lang="hu-HU" sz="1400">
                <a:sym typeface="Symbol" pitchFamily="18" charset="2"/>
              </a:rPr>
              <a:t>nem optikai útvonal, amelynél a terepakadályok a FRESNEL féle els</a:t>
            </a:r>
            <a:r>
              <a:rPr lang="hu-HU" sz="1400"/>
              <a:t>ő</a:t>
            </a:r>
            <a:r>
              <a:rPr lang="hu-HU" sz="1400">
                <a:sym typeface="Symbol" pitchFamily="18" charset="2"/>
              </a:rPr>
              <a:t> ellipszoidba belelógnak. </a:t>
            </a:r>
          </a:p>
          <a:p>
            <a:endParaRPr lang="hu-HU" sz="1600"/>
          </a:p>
          <a:p>
            <a:endParaRPr lang="hu-HU" sz="1600"/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1536700" y="3390900"/>
            <a:ext cx="1600200" cy="495300"/>
          </a:xfrm>
          <a:prstGeom prst="wedgeRoundRectCallout">
            <a:avLst>
              <a:gd name="adj1" fmla="val 168949"/>
              <a:gd name="adj2" fmla="val -71153"/>
              <a:gd name="adj3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2540000" y="3771900"/>
            <a:ext cx="1409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6681" name="Text Box 9"/>
          <p:cNvSpPr txBox="1">
            <a:spLocks noChangeArrowheads="1"/>
          </p:cNvSpPr>
          <p:nvPr/>
        </p:nvSpPr>
        <p:spPr bwMode="auto">
          <a:xfrm>
            <a:off x="1549400" y="34925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FRESNEL ZÓNA</a:t>
            </a:r>
          </a:p>
        </p:txBody>
      </p:sp>
      <p:sp>
        <p:nvSpPr>
          <p:cNvPr id="156682" name="AutoShape 10"/>
          <p:cNvSpPr>
            <a:spLocks noChangeArrowheads="1"/>
          </p:cNvSpPr>
          <p:nvPr/>
        </p:nvSpPr>
        <p:spPr bwMode="auto">
          <a:xfrm>
            <a:off x="5956300" y="3733800"/>
            <a:ext cx="2311400" cy="381000"/>
          </a:xfrm>
          <a:prstGeom prst="wedgeRoundRectCallout">
            <a:avLst>
              <a:gd name="adj1" fmla="val -66278"/>
              <a:gd name="adj2" fmla="val -130833"/>
              <a:gd name="adj3" fmla="val 16667"/>
            </a:avLst>
          </a:prstGeom>
          <a:solidFill>
            <a:srgbClr val="F6FA44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hu-HU" sz="1400"/>
              <a:t>FRESNEL ELLIPSZOID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7" grpId="0" autoUpdateAnimBg="0"/>
      <p:bldP spid="150546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71487"/>
          </a:xfrm>
        </p:spPr>
        <p:txBody>
          <a:bodyPr/>
          <a:lstStyle/>
          <a:p>
            <a:r>
              <a:rPr lang="hu-HU" sz="2400"/>
              <a:t>FRESNEL zónák IV:</a:t>
            </a:r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6875" y="1003300"/>
            <a:ext cx="7718425" cy="990600"/>
          </a:xfrm>
          <a:noFill/>
          <a:ln/>
        </p:spPr>
        <p:txBody>
          <a:bodyPr/>
          <a:lstStyle/>
          <a:p>
            <a:r>
              <a:rPr lang="hu-HU" sz="1600"/>
              <a:t>Összeköttetések tervezésénél alap-követelmény a tiszta optikai terjedési útvonal biztosítása, ehhez az első FRESNEL ZÓNA tisztasága szükséges:</a:t>
            </a:r>
          </a:p>
        </p:txBody>
      </p:sp>
      <p:pic>
        <p:nvPicPr>
          <p:cNvPr id="156678" name="Picture 6" descr="TEREPM~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313" y="1612900"/>
            <a:ext cx="6548437" cy="4578350"/>
          </a:xfrm>
          <a:prstGeom prst="rect">
            <a:avLst/>
          </a:prstGeom>
          <a:noFill/>
        </p:spPr>
      </p:pic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3556000" y="3975100"/>
            <a:ext cx="215900" cy="1143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autoUpdateAnimBg="0"/>
      <p:bldP spid="156677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71487"/>
          </a:xfrm>
        </p:spPr>
        <p:txBody>
          <a:bodyPr/>
          <a:lstStyle/>
          <a:p>
            <a:r>
              <a:rPr lang="hu-HU" sz="2400"/>
              <a:t>FRESNEL zónák V/1:</a:t>
            </a: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09575" y="1003300"/>
            <a:ext cx="7718425" cy="990600"/>
          </a:xfrm>
          <a:noFill/>
          <a:ln/>
        </p:spPr>
        <p:txBody>
          <a:bodyPr/>
          <a:lstStyle/>
          <a:p>
            <a:r>
              <a:rPr lang="hu-HU" sz="1600"/>
              <a:t>Összeköttetések tervezésénél alap követelmény a tiszta optikai terjedési útvonal biztosítása, ehhez az első FRESNEL ZÓNA tisztasága szükséges. Ennek megoldása egy valós példán keresztül:</a:t>
            </a:r>
          </a:p>
        </p:txBody>
      </p:sp>
      <p:pic>
        <p:nvPicPr>
          <p:cNvPr id="158726" name="Picture 6" descr="lagy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300" y="1958975"/>
            <a:ext cx="6853238" cy="441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utoUpdateAnimBg="0"/>
      <p:bldP spid="158724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71487"/>
          </a:xfrm>
        </p:spPr>
        <p:txBody>
          <a:bodyPr/>
          <a:lstStyle/>
          <a:p>
            <a:r>
              <a:rPr lang="hu-HU" sz="2400"/>
              <a:t>FRESNEL zónák V/2:</a:t>
            </a:r>
          </a:p>
        </p:txBody>
      </p:sp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73075" y="1016000"/>
            <a:ext cx="7718425" cy="990600"/>
          </a:xfrm>
          <a:noFill/>
          <a:ln/>
        </p:spPr>
        <p:txBody>
          <a:bodyPr/>
          <a:lstStyle/>
          <a:p>
            <a:r>
              <a:rPr lang="hu-HU" sz="1600"/>
              <a:t>Összeköttetések tervezésénél alap követelmény a tiszta optikai terjedési útvonal biztosítása, ehhez az első FRESNEL ZÓNA tisztasága szükséges. Ennek megoldása lehet az antennák emelése:</a:t>
            </a:r>
          </a:p>
        </p:txBody>
      </p:sp>
      <p:pic>
        <p:nvPicPr>
          <p:cNvPr id="160774" name="Picture 6" descr="lagym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75" y="1787525"/>
            <a:ext cx="6958013" cy="454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autoUpdateAnimBg="0"/>
      <p:bldP spid="160772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71487"/>
          </a:xfrm>
        </p:spPr>
        <p:txBody>
          <a:bodyPr/>
          <a:lstStyle/>
          <a:p>
            <a:r>
              <a:rPr lang="hu-HU" sz="2400"/>
              <a:t>FRESNEL zónák V/3:</a:t>
            </a:r>
          </a:p>
        </p:txBody>
      </p:sp>
      <p:sp>
        <p:nvSpPr>
          <p:cNvPr id="162819" name="Rectangle 1027"/>
          <p:cNvSpPr>
            <a:spLocks noChangeArrowheads="1"/>
          </p:cNvSpPr>
          <p:nvPr/>
        </p:nvSpPr>
        <p:spPr bwMode="auto">
          <a:xfrm>
            <a:off x="7148513" y="6451600"/>
            <a:ext cx="1411287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700" b="1">
                <a:latin typeface="Arial" pitchFamily="34" charset="0"/>
                <a:sym typeface="Symbol" pitchFamily="18" charset="2"/>
              </a:rPr>
              <a:t>Folyt. Köv.</a:t>
            </a:r>
          </a:p>
        </p:txBody>
      </p:sp>
      <p:sp>
        <p:nvSpPr>
          <p:cNvPr id="162820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447675" y="977900"/>
            <a:ext cx="7718425" cy="990600"/>
          </a:xfrm>
          <a:noFill/>
          <a:ln/>
        </p:spPr>
        <p:txBody>
          <a:bodyPr/>
          <a:lstStyle/>
          <a:p>
            <a:r>
              <a:rPr lang="hu-HU" sz="1600"/>
              <a:t>Összeköttetések tervezésénél alap követelmény a tiszta optikai terjedési útvonal biztosítása, ehhez az első FRESNEL ZÓNA tisztasága szükséges. Másik megoldása lehet a  frekvencia növelése:</a:t>
            </a:r>
          </a:p>
        </p:txBody>
      </p:sp>
      <p:pic>
        <p:nvPicPr>
          <p:cNvPr id="162822" name="Picture 1030" descr="lagym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8125" y="1895475"/>
            <a:ext cx="7081838" cy="448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autoUpdateAnimBg="0"/>
      <p:bldP spid="162820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Szóródás a terep egyenetlenségein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888" y="1358900"/>
            <a:ext cx="7915275" cy="16192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1600"/>
              <a:t>Eddig nem vettük figyelembe, hogy a talaj felszíne nem sima (felületi kiemelkedések, mezőgazdasági kultúrák, építmények, hullámzó vízfelület, stb.). Ezek hatására a vételi pontban a visszavert hullámok különböző útkülönbséggel, illetve fáziskülönbséggel érkeznek a vevőantennára.</a:t>
            </a:r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r>
              <a:rPr lang="hu-HU" sz="1600"/>
              <a:t>Az útkülönbségből eredő fáziskülönbség:</a:t>
            </a:r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endParaRPr lang="hu-HU" sz="1600"/>
          </a:p>
        </p:txBody>
      </p:sp>
      <p:sp>
        <p:nvSpPr>
          <p:cNvPr id="231429" name="Rectangle 5"/>
          <p:cNvSpPr>
            <a:spLocks noChangeArrowheads="1"/>
          </p:cNvSpPr>
          <p:nvPr/>
        </p:nvSpPr>
        <p:spPr bwMode="auto">
          <a:xfrm>
            <a:off x="0" y="19335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31428" name="Object 4"/>
          <p:cNvGraphicFramePr>
            <a:graphicFrameLocks noChangeAspect="1"/>
          </p:cNvGraphicFramePr>
          <p:nvPr/>
        </p:nvGraphicFramePr>
        <p:xfrm>
          <a:off x="3444875" y="1903413"/>
          <a:ext cx="5280025" cy="3368675"/>
        </p:xfrm>
        <a:graphic>
          <a:graphicData uri="http://schemas.openxmlformats.org/presentationml/2006/ole">
            <p:oleObj spid="_x0000_s231428" name="Kép" r:id="rId3" imgW="4688280" imgH="2994840" progId="Word.Picture.8">
              <p:embed/>
            </p:oleObj>
          </a:graphicData>
        </a:graphic>
      </p:graphicFrame>
      <p:sp>
        <p:nvSpPr>
          <p:cNvPr id="2314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314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314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314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31436" name="Object 12"/>
          <p:cNvGraphicFramePr>
            <a:graphicFrameLocks noChangeAspect="1"/>
          </p:cNvGraphicFramePr>
          <p:nvPr/>
        </p:nvGraphicFramePr>
        <p:xfrm>
          <a:off x="2847975" y="5400675"/>
          <a:ext cx="3214688" cy="828675"/>
        </p:xfrm>
        <a:graphic>
          <a:graphicData uri="http://schemas.openxmlformats.org/presentationml/2006/ole">
            <p:oleObj spid="_x0000_s231436" name="Equation" r:id="rId4" imgW="1511300" imgH="393700" progId="Equation.3">
              <p:embed/>
            </p:oleObj>
          </a:graphicData>
        </a:graphic>
      </p:graphicFrame>
      <p:sp>
        <p:nvSpPr>
          <p:cNvPr id="23143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31438" name="Object 14"/>
          <p:cNvGraphicFramePr>
            <a:graphicFrameLocks noChangeAspect="1"/>
          </p:cNvGraphicFramePr>
          <p:nvPr/>
        </p:nvGraphicFramePr>
        <p:xfrm>
          <a:off x="1412875" y="3016250"/>
          <a:ext cx="1876425" cy="447675"/>
        </p:xfrm>
        <a:graphic>
          <a:graphicData uri="http://schemas.openxmlformats.org/presentationml/2006/ole">
            <p:oleObj spid="_x0000_s231438" name="Equation" r:id="rId5" imgW="837836" imgH="203112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163513"/>
            <a:ext cx="7772400" cy="600075"/>
          </a:xfrm>
        </p:spPr>
        <p:txBody>
          <a:bodyPr/>
          <a:lstStyle/>
          <a:p>
            <a:r>
              <a:rPr lang="hu-HU" sz="2400"/>
              <a:t>Szóródás a terep egyenetlenségein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923925"/>
            <a:ext cx="7791450" cy="5286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/>
              <a:t>Ennek vannak szélsőértékei:</a:t>
            </a:r>
          </a:p>
          <a:p>
            <a:pPr>
              <a:lnSpc>
                <a:spcPct val="90000"/>
              </a:lnSpc>
            </a:pPr>
            <a:r>
              <a:rPr lang="hu-HU" sz="1600"/>
              <a:t> </a:t>
            </a:r>
            <a:r>
              <a:rPr lang="hu-HU" sz="1600" i="1"/>
              <a:t>h=0</a:t>
            </a:r>
            <a:r>
              <a:rPr lang="hu-HU" sz="1600"/>
              <a:t> és               </a:t>
            </a:r>
            <a:r>
              <a:rPr lang="hu-HU" sz="1600">
                <a:sym typeface="Symbol" pitchFamily="18" charset="2"/>
              </a:rPr>
              <a:t></a:t>
            </a:r>
            <a:r>
              <a:rPr lang="hu-HU" sz="1600"/>
              <a:t>        azonos fázisúak a sugarak, sima a felület </a:t>
            </a:r>
            <a:endParaRPr lang="hu-HU" sz="1600" i="1"/>
          </a:p>
          <a:p>
            <a:pPr>
              <a:lnSpc>
                <a:spcPct val="90000"/>
              </a:lnSpc>
            </a:pPr>
            <a:r>
              <a:rPr lang="hu-HU" sz="1600" i="1"/>
              <a:t>h </a:t>
            </a:r>
            <a:r>
              <a:rPr lang="hu-HU" sz="1600" i="1">
                <a:sym typeface="Symbol" pitchFamily="18" charset="2"/>
              </a:rPr>
              <a:t></a:t>
            </a:r>
            <a:r>
              <a:rPr lang="hu-HU" sz="1600" i="1"/>
              <a:t> 0</a:t>
            </a:r>
            <a:r>
              <a:rPr lang="hu-HU" sz="1600"/>
              <a:t> és 	    </a:t>
            </a:r>
            <a:r>
              <a:rPr lang="hu-HU" sz="1600">
                <a:sym typeface="Symbol" pitchFamily="18" charset="2"/>
              </a:rPr>
              <a:t></a:t>
            </a:r>
            <a:r>
              <a:rPr lang="hu-HU" sz="1600"/>
              <a:t>	ellenfázisúak a sugarak és kioltják egymást</a:t>
            </a:r>
          </a:p>
          <a:p>
            <a:pPr>
              <a:lnSpc>
                <a:spcPct val="90000"/>
              </a:lnSpc>
            </a:pPr>
            <a:endParaRPr lang="hu-HU" sz="1600"/>
          </a:p>
          <a:p>
            <a:pPr>
              <a:lnSpc>
                <a:spcPct val="90000"/>
              </a:lnSpc>
            </a:pPr>
            <a:r>
              <a:rPr lang="hu-HU" sz="1600"/>
              <a:t>A két szélső érték között célszerű megállapítani egy olyan fáziskülönbséget, amelynek alapján eldönthető, hogy érdes, vagy sima felülettel van-e dolgunk. Ha önkényesen </a:t>
            </a:r>
            <a:r>
              <a:rPr lang="el-GR" sz="1600">
                <a:solidFill>
                  <a:schemeClr val="tx2"/>
                </a:solidFill>
                <a:cs typeface="Arial" pitchFamily="34" charset="0"/>
              </a:rPr>
              <a:t>ΔΦ</a:t>
            </a:r>
            <a:r>
              <a:rPr lang="hu-HU" sz="1600">
                <a:solidFill>
                  <a:schemeClr val="tx2"/>
                </a:solidFill>
                <a:cs typeface="Arial" pitchFamily="34" charset="0"/>
              </a:rPr>
              <a:t>=</a:t>
            </a:r>
            <a:r>
              <a:rPr lang="el-GR" sz="1600">
                <a:solidFill>
                  <a:schemeClr val="tx2"/>
                </a:solidFill>
                <a:cs typeface="Arial" pitchFamily="34" charset="0"/>
              </a:rPr>
              <a:t>π</a:t>
            </a:r>
            <a:r>
              <a:rPr lang="hu-HU" sz="1600">
                <a:solidFill>
                  <a:schemeClr val="tx2"/>
                </a:solidFill>
                <a:cs typeface="Arial" pitchFamily="34" charset="0"/>
              </a:rPr>
              <a:t>/2</a:t>
            </a:r>
            <a:r>
              <a:rPr lang="hu-HU" sz="1600">
                <a:cs typeface="Arial" pitchFamily="34" charset="0"/>
              </a:rPr>
              <a:t> </a:t>
            </a:r>
            <a:r>
              <a:rPr lang="hu-HU" sz="1600"/>
              <a:t>fáziskülönbséget engedünk meg, kifejezhető az ehhez tartozó felületi egyenetlenség:</a:t>
            </a:r>
          </a:p>
          <a:p>
            <a:pPr>
              <a:lnSpc>
                <a:spcPct val="90000"/>
              </a:lnSpc>
            </a:pPr>
            <a:endParaRPr lang="hu-HU" sz="1600"/>
          </a:p>
          <a:p>
            <a:pPr>
              <a:lnSpc>
                <a:spcPct val="90000"/>
              </a:lnSpc>
            </a:pPr>
            <a:endParaRPr lang="hu-HU" sz="1600"/>
          </a:p>
          <a:p>
            <a:pPr>
              <a:lnSpc>
                <a:spcPct val="90000"/>
              </a:lnSpc>
            </a:pPr>
            <a:r>
              <a:rPr lang="hu-HU"/>
              <a:t>	</a:t>
            </a:r>
          </a:p>
          <a:p>
            <a:pPr>
              <a:lnSpc>
                <a:spcPct val="90000"/>
              </a:lnSpc>
            </a:pPr>
            <a:r>
              <a:rPr lang="hu-HU" sz="1600"/>
              <a:t>Ha tovább szigorítjuk a feltételt, pl. </a:t>
            </a:r>
            <a:r>
              <a:rPr lang="el-GR" sz="1600">
                <a:solidFill>
                  <a:schemeClr val="tx2"/>
                </a:solidFill>
                <a:cs typeface="Arial" pitchFamily="34" charset="0"/>
              </a:rPr>
              <a:t>ΔΦ</a:t>
            </a:r>
            <a:r>
              <a:rPr lang="hu-HU" sz="1600">
                <a:solidFill>
                  <a:schemeClr val="tx2"/>
                </a:solidFill>
                <a:cs typeface="Arial" pitchFamily="34" charset="0"/>
              </a:rPr>
              <a:t>=</a:t>
            </a:r>
            <a:r>
              <a:rPr lang="el-GR" sz="1600">
                <a:solidFill>
                  <a:schemeClr val="tx2"/>
                </a:solidFill>
                <a:cs typeface="Arial" pitchFamily="34" charset="0"/>
              </a:rPr>
              <a:t>π</a:t>
            </a:r>
            <a:r>
              <a:rPr lang="hu-HU" sz="1600">
                <a:solidFill>
                  <a:schemeClr val="tx2"/>
                </a:solidFill>
                <a:cs typeface="Arial" pitchFamily="34" charset="0"/>
              </a:rPr>
              <a:t>/4</a:t>
            </a:r>
            <a:r>
              <a:rPr lang="hu-HU" sz="1600">
                <a:cs typeface="Arial" pitchFamily="34" charset="0"/>
              </a:rPr>
              <a:t> </a:t>
            </a:r>
            <a:r>
              <a:rPr lang="hu-HU" sz="1600"/>
              <a:t>határértékre, akkor ehhez </a:t>
            </a:r>
            <a:r>
              <a:rPr lang="el-GR" sz="1600">
                <a:solidFill>
                  <a:schemeClr val="tx2"/>
                </a:solidFill>
                <a:cs typeface="Arial" pitchFamily="34" charset="0"/>
              </a:rPr>
              <a:t>Δ</a:t>
            </a:r>
            <a:r>
              <a:rPr lang="hu-HU" sz="1600">
                <a:solidFill>
                  <a:schemeClr val="tx2"/>
                </a:solidFill>
                <a:cs typeface="Arial" pitchFamily="34" charset="0"/>
              </a:rPr>
              <a:t>r=</a:t>
            </a:r>
            <a:r>
              <a:rPr lang="el-GR" sz="1600">
                <a:solidFill>
                  <a:schemeClr val="tx2"/>
                </a:solidFill>
                <a:cs typeface="Arial" pitchFamily="34" charset="0"/>
              </a:rPr>
              <a:t>λ</a:t>
            </a:r>
            <a:r>
              <a:rPr lang="hu-HU" sz="1600">
                <a:solidFill>
                  <a:schemeClr val="tx2"/>
                </a:solidFill>
                <a:cs typeface="Arial" pitchFamily="34" charset="0"/>
              </a:rPr>
              <a:t>/8</a:t>
            </a:r>
            <a:r>
              <a:rPr lang="hu-HU" sz="1600"/>
              <a:t>  útkülönbség tartozik. Ez az a kompromisszum, amelynél megkapjuk az úgynevezett felület egyenetlenségi </a:t>
            </a:r>
            <a:r>
              <a:rPr lang="hu-HU" sz="1600" i="1">
                <a:solidFill>
                  <a:schemeClr val="tx2"/>
                </a:solidFill>
              </a:rPr>
              <a:t>Rayleigh-kritérium</a:t>
            </a:r>
            <a:r>
              <a:rPr lang="hu-HU" sz="1600" i="1"/>
              <a:t>ot</a:t>
            </a:r>
            <a:r>
              <a:rPr lang="hu-HU" sz="1600"/>
              <a:t>. Ekkor az elméleti reflexiós tényezővel számolhatunk:</a:t>
            </a:r>
          </a:p>
          <a:p>
            <a:pPr>
              <a:lnSpc>
                <a:spcPct val="90000"/>
              </a:lnSpc>
            </a:pPr>
            <a:endParaRPr lang="hu-HU" sz="1600"/>
          </a:p>
        </p:txBody>
      </p:sp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257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57030" name="Object 6"/>
          <p:cNvGraphicFramePr>
            <a:graphicFrameLocks noChangeAspect="1"/>
          </p:cNvGraphicFramePr>
          <p:nvPr/>
        </p:nvGraphicFramePr>
        <p:xfrm>
          <a:off x="1655763" y="1260475"/>
          <a:ext cx="671512" cy="276225"/>
        </p:xfrm>
        <a:graphic>
          <a:graphicData uri="http://schemas.openxmlformats.org/presentationml/2006/ole">
            <p:oleObj spid="_x0000_s257030" name="Equation" r:id="rId3" imgW="482391" imgH="203112" progId="Equation.3">
              <p:embed/>
            </p:oleObj>
          </a:graphicData>
        </a:graphic>
      </p:graphicFrame>
      <p:sp>
        <p:nvSpPr>
          <p:cNvPr id="257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57032" name="Object 8"/>
          <p:cNvGraphicFramePr>
            <a:graphicFrameLocks noChangeAspect="1"/>
          </p:cNvGraphicFramePr>
          <p:nvPr/>
        </p:nvGraphicFramePr>
        <p:xfrm>
          <a:off x="1736725" y="1524000"/>
          <a:ext cx="625475" cy="247650"/>
        </p:xfrm>
        <a:graphic>
          <a:graphicData uri="http://schemas.openxmlformats.org/presentationml/2006/ole">
            <p:oleObj spid="_x0000_s257032" name="Equation" r:id="rId4" imgW="507780" imgH="203112" progId="Equation.3">
              <p:embed/>
            </p:oleObj>
          </a:graphicData>
        </a:graphic>
      </p:graphicFrame>
      <p:sp>
        <p:nvSpPr>
          <p:cNvPr id="257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57034" name="Object 10"/>
          <p:cNvGraphicFramePr>
            <a:graphicFrameLocks noChangeAspect="1"/>
          </p:cNvGraphicFramePr>
          <p:nvPr/>
        </p:nvGraphicFramePr>
        <p:xfrm>
          <a:off x="3203575" y="3008313"/>
          <a:ext cx="1123950" cy="677862"/>
        </p:xfrm>
        <a:graphic>
          <a:graphicData uri="http://schemas.openxmlformats.org/presentationml/2006/ole">
            <p:oleObj spid="_x0000_s257034" name="Equation" r:id="rId5" imgW="698500" imgH="419100" progId="Equation.3">
              <p:embed/>
            </p:oleObj>
          </a:graphicData>
        </a:graphic>
      </p:graphicFrame>
      <p:sp>
        <p:nvSpPr>
          <p:cNvPr id="257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57036" name="Object 12"/>
          <p:cNvGraphicFramePr>
            <a:graphicFrameLocks noChangeAspect="1"/>
          </p:cNvGraphicFramePr>
          <p:nvPr/>
        </p:nvGraphicFramePr>
        <p:xfrm>
          <a:off x="3198813" y="4905375"/>
          <a:ext cx="1279525" cy="695325"/>
        </p:xfrm>
        <a:graphic>
          <a:graphicData uri="http://schemas.openxmlformats.org/presentationml/2006/ole">
            <p:oleObj spid="_x0000_s257036" name="Equation" r:id="rId6" imgW="774364" imgH="418918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7. A véges talajvezetőképesség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9188" y="3733800"/>
            <a:ext cx="7791450" cy="2616200"/>
          </a:xfrm>
        </p:spPr>
        <p:txBody>
          <a:bodyPr/>
          <a:lstStyle/>
          <a:p>
            <a:r>
              <a:rPr lang="hu-HU" sz="1400"/>
              <a:t>A  talaj dielektromos jellemzője a valóságban komplex szám, a fajlagos vezetőképessége pedig véges érték, ezért a visszavert és a beeső térerősségek viszonya komplex szám, így a reflexiós tényező is komplex.</a:t>
            </a:r>
          </a:p>
          <a:p>
            <a:r>
              <a:rPr lang="hu-HU" sz="1400"/>
              <a:t>Véges talajvezetőképesség esetén (a valóságban) </a:t>
            </a:r>
            <a:r>
              <a:rPr lang="hu-HU" sz="1400">
                <a:solidFill>
                  <a:schemeClr val="tx2"/>
                </a:solidFill>
              </a:rPr>
              <a:t>vízszintes polarizációnál</a:t>
            </a:r>
            <a:r>
              <a:rPr lang="hu-HU" sz="1400"/>
              <a:t> </a:t>
            </a:r>
            <a:r>
              <a:rPr lang="hu-HU" sz="1400">
                <a:solidFill>
                  <a:schemeClr val="tx2"/>
                </a:solidFill>
              </a:rPr>
              <a:t>a reflexiós tényező abszolút értéke folyamatosan</a:t>
            </a:r>
            <a:r>
              <a:rPr lang="hu-HU" sz="1400"/>
              <a:t> változik a beesési szög függvényében.</a:t>
            </a:r>
          </a:p>
          <a:p>
            <a:r>
              <a:rPr lang="hu-HU" sz="1400">
                <a:solidFill>
                  <a:schemeClr val="tx2"/>
                </a:solidFill>
              </a:rPr>
              <a:t>Függőleges polarizációnál a reflexiós tényező abszolút értékének</a:t>
            </a:r>
            <a:r>
              <a:rPr lang="hu-HU" sz="1400"/>
              <a:t> (modulusának) egy meghatározott beesési szögnél </a:t>
            </a:r>
            <a:r>
              <a:rPr lang="hu-HU" sz="1400">
                <a:solidFill>
                  <a:schemeClr val="tx2"/>
                </a:solidFill>
              </a:rPr>
              <a:t>minimuma</a:t>
            </a:r>
            <a:r>
              <a:rPr lang="hu-HU" sz="1400"/>
              <a:t> van.Ezt a szöget pszeudó BREWSTRER SZÖG-nek nevezzük. (BREWSTER SZÖG az a szög amely mellett a függőlegesen polarizált hullám a levegő és az ideális dielektrikum határáról nem verődik vissza.</a:t>
            </a:r>
          </a:p>
          <a:p>
            <a:endParaRPr lang="hu-HU" sz="1400"/>
          </a:p>
        </p:txBody>
      </p:sp>
      <p:pic>
        <p:nvPicPr>
          <p:cNvPr id="154628" name="Picture 4" descr="refabs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875" y="769938"/>
            <a:ext cx="3462338" cy="2768600"/>
          </a:xfrm>
          <a:prstGeom prst="rect">
            <a:avLst/>
          </a:prstGeom>
          <a:noFill/>
        </p:spPr>
      </p:pic>
      <p:pic>
        <p:nvPicPr>
          <p:cNvPr id="154629" name="Picture 5" descr="reffaz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500" y="719138"/>
            <a:ext cx="3595688" cy="2798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428625"/>
          </a:xfrm>
        </p:spPr>
        <p:txBody>
          <a:bodyPr/>
          <a:lstStyle/>
          <a:p>
            <a:r>
              <a:rPr lang="hu-HU" sz="2400"/>
              <a:t>8. A troposzféra anomáliái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454900" y="6489700"/>
            <a:ext cx="1079500" cy="215900"/>
          </a:xfrm>
        </p:spPr>
        <p:txBody>
          <a:bodyPr/>
          <a:lstStyle/>
          <a:p>
            <a:r>
              <a:rPr lang="hu-HU" sz="700"/>
              <a:t>Folyt. Köv.</a:t>
            </a:r>
          </a:p>
          <a:p>
            <a:pPr lvl="1"/>
            <a:endParaRPr lang="hu-HU" sz="1200"/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362200" y="1219200"/>
            <a:ext cx="6324600" cy="72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hu-HU" sz="1600" b="1">
                <a:latin typeface="Arial" pitchFamily="34" charset="0"/>
              </a:rPr>
              <a:t> k&gt;1 a sugárpálya felülről nézve konvex (az ekvivalens 	   földsugár nagyobb, mint a tényleges).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1422400" y="1917700"/>
            <a:ext cx="73025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            k=1  esetén homogén törés nélküli atmoszféra.</a:t>
            </a:r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1384300" y="2654300"/>
            <a:ext cx="7302500" cy="71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            k&lt;1 a sugárpálya felülről nézve konkáv.(Negatív törés)</a:t>
            </a:r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1422400" y="3479800"/>
            <a:ext cx="72898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</a:rPr>
              <a:t>             k=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   az ekvivalens földsugár végtelen, az elhajlított               	   sugárpálya középpontja a föld középpontjában van, a 	   sugár a föld felszínével párhuzamos.</a:t>
            </a:r>
            <a:endParaRPr lang="hu-HU" sz="1600" b="1">
              <a:latin typeface="Arial" pitchFamily="34" charset="0"/>
            </a:endParaRPr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1397000" y="4610100"/>
            <a:ext cx="72898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l"/>
            </a:pPr>
            <a:r>
              <a:rPr lang="hu-HU" sz="1600" b="1">
                <a:latin typeface="Arial" pitchFamily="34" charset="0"/>
                <a:sym typeface="Symbol" pitchFamily="18" charset="2"/>
              </a:rPr>
              <a:t>            A sugárpálya görbületi sugara kisebb, mint a földfelület     	   görbületi sugara, el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áll a hullámvezet</a:t>
            </a:r>
            <a:r>
              <a:rPr lang="hu-HU" sz="1600" b="1">
                <a:latin typeface="Arial" pitchFamily="34" charset="0"/>
              </a:rPr>
              <a:t>ő</a:t>
            </a:r>
            <a:r>
              <a:rPr lang="hu-HU" sz="1600" b="1">
                <a:latin typeface="Arial" pitchFamily="34" charset="0"/>
                <a:sym typeface="Symbol" pitchFamily="18" charset="2"/>
              </a:rPr>
              <a:t> csatorna esete. Ezt 	   DUCT-nak nevezzük.</a:t>
            </a:r>
          </a:p>
        </p:txBody>
      </p:sp>
      <p:graphicFrame>
        <p:nvGraphicFramePr>
          <p:cNvPr id="107530" name="Object 10"/>
          <p:cNvGraphicFramePr>
            <a:graphicFrameLocks noChangeAspect="1"/>
          </p:cNvGraphicFramePr>
          <p:nvPr/>
        </p:nvGraphicFramePr>
        <p:xfrm>
          <a:off x="1866900" y="1270000"/>
          <a:ext cx="466725" cy="493713"/>
        </p:xfrm>
        <a:graphic>
          <a:graphicData uri="http://schemas.openxmlformats.org/presentationml/2006/ole">
            <p:oleObj spid="_x0000_s107530" name="Egyenlet" r:id="rId3" imgW="380880" imgH="431640" progId="Equation.3">
              <p:embed/>
            </p:oleObj>
          </a:graphicData>
        </a:graphic>
      </p:graphicFrame>
      <p:graphicFrame>
        <p:nvGraphicFramePr>
          <p:cNvPr id="107531" name="Object 11"/>
          <p:cNvGraphicFramePr>
            <a:graphicFrameLocks noChangeAspect="1"/>
          </p:cNvGraphicFramePr>
          <p:nvPr/>
        </p:nvGraphicFramePr>
        <p:xfrm>
          <a:off x="1809750" y="2019300"/>
          <a:ext cx="596900" cy="546100"/>
        </p:xfrm>
        <a:graphic>
          <a:graphicData uri="http://schemas.openxmlformats.org/presentationml/2006/ole">
            <p:oleObj spid="_x0000_s107531" name="Egyenlet" r:id="rId4" imgW="469800" imgH="431640" progId="Equation.3">
              <p:embed/>
            </p:oleObj>
          </a:graphicData>
        </a:graphic>
      </p:graphicFrame>
      <p:graphicFrame>
        <p:nvGraphicFramePr>
          <p:cNvPr id="107532" name="Object 12"/>
          <p:cNvGraphicFramePr>
            <a:graphicFrameLocks noChangeAspect="1"/>
          </p:cNvGraphicFramePr>
          <p:nvPr/>
        </p:nvGraphicFramePr>
        <p:xfrm>
          <a:off x="1758950" y="2806700"/>
          <a:ext cx="647700" cy="520700"/>
        </p:xfrm>
        <a:graphic>
          <a:graphicData uri="http://schemas.openxmlformats.org/presentationml/2006/ole">
            <p:oleObj spid="_x0000_s107532" name="Egyenlet" r:id="rId5" imgW="368280" imgH="431640" progId="Equation.3">
              <p:embed/>
            </p:oleObj>
          </a:graphicData>
        </a:graphic>
      </p:graphicFrame>
      <p:graphicFrame>
        <p:nvGraphicFramePr>
          <p:cNvPr id="107533" name="Object 13"/>
          <p:cNvGraphicFramePr>
            <a:graphicFrameLocks noChangeAspect="1"/>
          </p:cNvGraphicFramePr>
          <p:nvPr/>
        </p:nvGraphicFramePr>
        <p:xfrm>
          <a:off x="1797050" y="3581400"/>
          <a:ext cx="698500" cy="506413"/>
        </p:xfrm>
        <a:graphic>
          <a:graphicData uri="http://schemas.openxmlformats.org/presentationml/2006/ole">
            <p:oleObj spid="_x0000_s107533" name="Egyenlet" r:id="rId6" imgW="698400" imgH="431640" progId="Equation.3">
              <p:embed/>
            </p:oleObj>
          </a:graphicData>
        </a:graphic>
      </p:graphicFrame>
      <p:graphicFrame>
        <p:nvGraphicFramePr>
          <p:cNvPr id="107534" name="Object 14"/>
          <p:cNvGraphicFramePr>
            <a:graphicFrameLocks noChangeAspect="1"/>
          </p:cNvGraphicFramePr>
          <p:nvPr/>
        </p:nvGraphicFramePr>
        <p:xfrm>
          <a:off x="1752600" y="4699000"/>
          <a:ext cx="609600" cy="736600"/>
        </p:xfrm>
        <a:graphic>
          <a:graphicData uri="http://schemas.openxmlformats.org/presentationml/2006/ole">
            <p:oleObj spid="_x0000_s107534" name="Egyenlet" r:id="rId7" imgW="609480" imgH="660240" progId="Equation.3">
              <p:embed/>
            </p:oleObj>
          </a:graphicData>
        </a:graphic>
      </p:graphicFrame>
      <p:pic>
        <p:nvPicPr>
          <p:cNvPr id="107535" name="Picture 15" descr="DU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60913"/>
            <a:ext cx="1381125" cy="1317625"/>
          </a:xfrm>
          <a:prstGeom prst="rect">
            <a:avLst/>
          </a:prstGeom>
          <a:noFill/>
        </p:spPr>
      </p:pic>
      <p:sp>
        <p:nvSpPr>
          <p:cNvPr id="107537" name="Rectangle 17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07536" name="Object 16"/>
          <p:cNvGraphicFramePr>
            <a:graphicFrameLocks noChangeAspect="1"/>
          </p:cNvGraphicFramePr>
          <p:nvPr/>
        </p:nvGraphicFramePr>
        <p:xfrm>
          <a:off x="3122613" y="534988"/>
          <a:ext cx="1998662" cy="720725"/>
        </p:xfrm>
        <a:graphic>
          <a:graphicData uri="http://schemas.openxmlformats.org/presentationml/2006/ole">
            <p:oleObj spid="_x0000_s107536" name="Equation" r:id="rId9" imgW="1397000" imgH="508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7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7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7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75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012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build="p" autoUpdateAnimBg="0"/>
      <p:bldP spid="107525" grpId="0" build="p" autoUpdateAnimBg="0"/>
      <p:bldP spid="107526" grpId="0" build="p" autoUpdateAnimBg="0"/>
      <p:bldP spid="107527" grpId="0" build="p" autoUpdateAnimBg="0"/>
      <p:bldP spid="107528" grpId="0" build="p" autoUpdateAnimBg="0"/>
      <p:bldP spid="107529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63587"/>
          </a:xfrm>
        </p:spPr>
        <p:txBody>
          <a:bodyPr/>
          <a:lstStyle/>
          <a:p>
            <a:r>
              <a:rPr lang="hu-HU" sz="2400"/>
              <a:t>A troposzféra anomáliái</a:t>
            </a:r>
            <a:br>
              <a:rPr lang="hu-HU" sz="2400"/>
            </a:br>
            <a:endParaRPr lang="hu-HU" sz="2400"/>
          </a:p>
        </p:txBody>
      </p:sp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60100" name="Object 4"/>
          <p:cNvGraphicFramePr>
            <a:graphicFrameLocks noChangeAspect="1"/>
          </p:cNvGraphicFramePr>
          <p:nvPr/>
        </p:nvGraphicFramePr>
        <p:xfrm>
          <a:off x="708025" y="1847850"/>
          <a:ext cx="8226425" cy="4098925"/>
        </p:xfrm>
        <a:graphic>
          <a:graphicData uri="http://schemas.openxmlformats.org/presentationml/2006/ole">
            <p:oleObj spid="_x0000_s260100" name="Dokumentum" r:id="rId3" imgW="5370576" imgH="268528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609600"/>
            <a:ext cx="7791450" cy="4572000"/>
          </a:xfrm>
        </p:spPr>
        <p:txBody>
          <a:bodyPr/>
          <a:lstStyle/>
          <a:p>
            <a:r>
              <a:rPr lang="hu-HU"/>
              <a:t>EM hullám a tér elektromos és mágneses  állapotának “v” sebességgel terjedő változása</a:t>
            </a:r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  <a:p>
            <a:endParaRPr lang="hu-HU"/>
          </a:p>
        </p:txBody>
      </p:sp>
      <p:graphicFrame>
        <p:nvGraphicFramePr>
          <p:cNvPr id="97292" name="Object 12"/>
          <p:cNvGraphicFramePr>
            <a:graphicFrameLocks noChangeAspect="1"/>
          </p:cNvGraphicFramePr>
          <p:nvPr/>
        </p:nvGraphicFramePr>
        <p:xfrm>
          <a:off x="1720850" y="1423988"/>
          <a:ext cx="7081838" cy="4694237"/>
        </p:xfrm>
        <a:graphic>
          <a:graphicData uri="http://schemas.openxmlformats.org/presentationml/2006/ole">
            <p:oleObj spid="_x0000_s97292" name="Dokumentum" r:id="rId4" imgW="5972760" imgH="395928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29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7B63B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Duct</a:t>
            </a:r>
            <a:endParaRPr lang="en-US"/>
          </a:p>
        </p:txBody>
      </p:sp>
      <p:sp>
        <p:nvSpPr>
          <p:cNvPr id="302085" name="Rectangle 5"/>
          <p:cNvSpPr>
            <a:spLocks noChangeArrowheads="1"/>
          </p:cNvSpPr>
          <p:nvPr/>
        </p:nvSpPr>
        <p:spPr bwMode="auto">
          <a:xfrm>
            <a:off x="0" y="19764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02084" name="Object 4"/>
          <p:cNvGraphicFramePr>
            <a:graphicFrameLocks noChangeAspect="1"/>
          </p:cNvGraphicFramePr>
          <p:nvPr/>
        </p:nvGraphicFramePr>
        <p:xfrm>
          <a:off x="533400" y="1925638"/>
          <a:ext cx="8043863" cy="4048125"/>
        </p:xfrm>
        <a:graphic>
          <a:graphicData uri="http://schemas.openxmlformats.org/presentationml/2006/ole">
            <p:oleObj spid="_x0000_s302084" name="Picture" r:id="rId3" imgW="5772150" imgH="2905125" progId="Word.Picture.8">
              <p:embed/>
            </p:oleObj>
          </a:graphicData>
        </a:graphic>
      </p:graphicFrame>
      <p:sp>
        <p:nvSpPr>
          <p:cNvPr id="302087" name="Rectangle 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02086" name="Object 6"/>
          <p:cNvGraphicFramePr>
            <a:graphicFrameLocks noChangeAspect="1"/>
          </p:cNvGraphicFramePr>
          <p:nvPr/>
        </p:nvGraphicFramePr>
        <p:xfrm>
          <a:off x="7188200" y="1747838"/>
          <a:ext cx="1762125" cy="454025"/>
        </p:xfrm>
        <a:graphic>
          <a:graphicData uri="http://schemas.openxmlformats.org/presentationml/2006/ole">
            <p:oleObj spid="_x0000_s302086" name="Equation" r:id="rId4" imgW="927100" imgH="2413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39775"/>
          </a:xfrm>
        </p:spPr>
        <p:txBody>
          <a:bodyPr/>
          <a:lstStyle/>
          <a:p>
            <a:r>
              <a:rPr lang="hu-HU" sz="2400"/>
              <a:t>A troposzféra anomáliái következtében előállható esetek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92650" y="981075"/>
            <a:ext cx="4200525" cy="5111750"/>
          </a:xfrm>
        </p:spPr>
        <p:txBody>
          <a:bodyPr/>
          <a:lstStyle/>
          <a:p>
            <a:endParaRPr lang="en-US" sz="1600"/>
          </a:p>
        </p:txBody>
      </p:sp>
      <p:pic>
        <p:nvPicPr>
          <p:cNvPr id="164869" name="Picture 5" descr="DUCTF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9025" y="1016000"/>
            <a:ext cx="3811588" cy="2711450"/>
          </a:xfrm>
          <a:prstGeom prst="rect">
            <a:avLst/>
          </a:prstGeom>
          <a:noFill/>
        </p:spPr>
      </p:pic>
      <p:pic>
        <p:nvPicPr>
          <p:cNvPr id="164870" name="Picture 6" descr="CSILLF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13" y="1041400"/>
            <a:ext cx="3889375" cy="2670175"/>
          </a:xfrm>
          <a:prstGeom prst="rect">
            <a:avLst/>
          </a:prstGeom>
          <a:noFill/>
        </p:spPr>
      </p:pic>
      <p:pic>
        <p:nvPicPr>
          <p:cNvPr id="164871" name="Picture 7" descr="FADIN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675" y="3741738"/>
            <a:ext cx="3816350" cy="2330450"/>
          </a:xfrm>
          <a:prstGeom prst="rect">
            <a:avLst/>
          </a:prstGeom>
          <a:noFill/>
        </p:spPr>
      </p:pic>
      <p:pic>
        <p:nvPicPr>
          <p:cNvPr id="164872" name="Picture 8" descr="DUCTFA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0150" y="3714750"/>
            <a:ext cx="3887788" cy="236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Duct</a:t>
            </a:r>
            <a:endParaRPr lang="hu-HU" dirty="0"/>
          </a:p>
        </p:txBody>
      </p:sp>
      <p:pic>
        <p:nvPicPr>
          <p:cNvPr id="5" name="Kép 4" descr="20120629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2294" y="736129"/>
            <a:ext cx="7353909" cy="5515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Duct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23850" y="981075"/>
            <a:ext cx="8487641" cy="5111750"/>
          </a:xfrm>
        </p:spPr>
        <p:txBody>
          <a:bodyPr/>
          <a:lstStyle/>
          <a:p>
            <a:pPr>
              <a:buNone/>
            </a:pPr>
            <a:r>
              <a:rPr lang="hu-HU" dirty="0" smtClean="0">
                <a:hlinkClick r:id="rId3" action="ppaction://hlinkfile"/>
              </a:rPr>
              <a:t>C:\Users\Public\Pictures\20120629007.mp4</a:t>
            </a:r>
            <a:endParaRPr lang="hu-HU" dirty="0"/>
          </a:p>
        </p:txBody>
      </p:sp>
      <p:graphicFrame>
        <p:nvGraphicFramePr>
          <p:cNvPr id="390146" name="Object 2"/>
          <p:cNvGraphicFramePr>
            <a:graphicFrameLocks noChangeAspect="1"/>
          </p:cNvGraphicFramePr>
          <p:nvPr/>
        </p:nvGraphicFramePr>
        <p:xfrm>
          <a:off x="1697986" y="1983097"/>
          <a:ext cx="2108200" cy="685800"/>
        </p:xfrm>
        <a:graphic>
          <a:graphicData uri="http://schemas.openxmlformats.org/presentationml/2006/ole">
            <p:oleObj spid="_x0000_s390146" name="Csomagoló programhéj-objektum" showAsIcon="1" r:id="rId4" imgW="210852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Duct</a:t>
            </a:r>
            <a:endParaRPr lang="hu-HU" dirty="0"/>
          </a:p>
        </p:txBody>
      </p:sp>
      <p:pic>
        <p:nvPicPr>
          <p:cNvPr id="389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288" y="1425657"/>
            <a:ext cx="88296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11200"/>
          </a:xfrm>
        </p:spPr>
        <p:txBody>
          <a:bodyPr/>
          <a:lstStyle/>
          <a:p>
            <a:r>
              <a:rPr lang="hu-HU"/>
              <a:t>Ellátottság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8138" y="1109663"/>
            <a:ext cx="4200525" cy="2981325"/>
          </a:xfrm>
        </p:spPr>
        <p:txBody>
          <a:bodyPr/>
          <a:lstStyle/>
          <a:p>
            <a:r>
              <a:rPr lang="hu-HU" sz="1600"/>
              <a:t>Használható térerősség</a:t>
            </a:r>
          </a:p>
          <a:p>
            <a:r>
              <a:rPr lang="hu-HU" sz="1600"/>
              <a:t>Névleges használható térerősség</a:t>
            </a:r>
          </a:p>
          <a:p>
            <a:r>
              <a:rPr lang="hu-HU" sz="1600"/>
              <a:t>Minimális használható térerősség</a:t>
            </a:r>
          </a:p>
          <a:p>
            <a:r>
              <a:rPr lang="hu-HU" sz="1600"/>
              <a:t>Ellátott terület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78363" y="1081088"/>
            <a:ext cx="4200525" cy="1887537"/>
          </a:xfrm>
        </p:spPr>
        <p:txBody>
          <a:bodyPr/>
          <a:lstStyle/>
          <a:p>
            <a:r>
              <a:rPr lang="hu-HU" sz="1600"/>
              <a:t>Térerősségnyomaték</a:t>
            </a:r>
          </a:p>
          <a:p>
            <a:r>
              <a:rPr lang="hu-HU" sz="1600"/>
              <a:t>Effektiv kisugárzott teljesítmény</a:t>
            </a:r>
          </a:p>
          <a:p>
            <a:r>
              <a:rPr lang="hu-HU" sz="1600"/>
              <a:t>Védelmi viszonyok</a:t>
            </a:r>
          </a:p>
          <a:p>
            <a:endParaRPr lang="hu-H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Fading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8505825" cy="26860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600"/>
              <a:t>Úgy definiáljuk, mint a vett rádiójel</a:t>
            </a:r>
            <a:r>
              <a:rPr lang="hu-HU" sz="1600" i="1"/>
              <a:t> relatív fázisának, polarizációjának és/vagy a szintjének időbeli változása, amelyet a terjedés jellemzőinek időbeli megváltozása okoz.</a:t>
            </a:r>
            <a:r>
              <a:rPr lang="hu-HU" sz="1600"/>
              <a:t> </a:t>
            </a:r>
          </a:p>
          <a:p>
            <a:pPr>
              <a:lnSpc>
                <a:spcPct val="90000"/>
              </a:lnSpc>
            </a:pPr>
            <a:r>
              <a:rPr lang="hu-HU" sz="1600"/>
              <a:t> A fadinget alapvetően a rádióhullám terjedési mechanizmusának jellemzőivel határozhatjuk meg, úgy mint:</a:t>
            </a:r>
          </a:p>
          <a:p>
            <a:pPr lvl="1">
              <a:lnSpc>
                <a:spcPct val="90000"/>
              </a:lnSpc>
            </a:pPr>
            <a:r>
              <a:rPr lang="hu-HU" sz="1600"/>
              <a:t> refrakció (optikai inhomogenitás miatti hullámelhajlás), </a:t>
            </a:r>
          </a:p>
          <a:p>
            <a:pPr lvl="1">
              <a:lnSpc>
                <a:spcPct val="90000"/>
              </a:lnSpc>
            </a:pPr>
            <a:r>
              <a:rPr lang="hu-HU" sz="1600"/>
              <a:t>diffrakció (hullámelhajlás késélszerű akadályokon),</a:t>
            </a:r>
          </a:p>
          <a:p>
            <a:pPr lvl="1">
              <a:lnSpc>
                <a:spcPct val="90000"/>
              </a:lnSpc>
            </a:pPr>
            <a:r>
              <a:rPr lang="hu-HU" sz="1600"/>
              <a:t>visszaverődés (reflexió), </a:t>
            </a:r>
          </a:p>
          <a:p>
            <a:pPr lvl="1">
              <a:lnSpc>
                <a:spcPct val="90000"/>
              </a:lnSpc>
            </a:pPr>
            <a:r>
              <a:rPr lang="hu-HU" sz="1600"/>
              <a:t>szórás (reflexió inhomogén visszaverő közegről) és a</a:t>
            </a:r>
          </a:p>
          <a:p>
            <a:pPr lvl="1">
              <a:lnSpc>
                <a:spcPct val="90000"/>
              </a:lnSpc>
            </a:pPr>
            <a:r>
              <a:rPr lang="hu-HU" sz="1600"/>
              <a:t> hullám vezetése (duct). 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8150" y="3787775"/>
            <a:ext cx="8455025" cy="2012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600"/>
              <a:t>A fading hatására csökken a vett jelszint.</a:t>
            </a:r>
          </a:p>
          <a:p>
            <a:pPr>
              <a:lnSpc>
                <a:spcPct val="90000"/>
              </a:lnSpc>
            </a:pPr>
            <a:r>
              <a:rPr lang="hu-HU" sz="1600"/>
              <a:t> A rádiócsatornában terjedő hullámok az átviteli közeg folytonos, térbeni és időbeni változásai miatt változó csillapítással érkeznek, az adótól a vevőig, rendszerint  többféle úton (különféle útvonalakon) és többféle módon (például a polarizációjuk is módosulhat). Ennek következtében a        vevőantennánál az eredő térerősség (a különböző utakon és módon terjedő elektromágneses hullámok eredője:) ingadozik,  időben fluktuál.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A FADING TIPUSAI.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704975"/>
            <a:ext cx="8569325" cy="3244850"/>
          </a:xfrm>
        </p:spPr>
        <p:txBody>
          <a:bodyPr/>
          <a:lstStyle/>
          <a:p>
            <a:r>
              <a:rPr lang="hu-HU"/>
              <a:t>Többutas terjedés, vagy interferencia fading,</a:t>
            </a:r>
          </a:p>
          <a:p>
            <a:endParaRPr lang="hu-HU"/>
          </a:p>
          <a:p>
            <a:r>
              <a:rPr lang="hu-HU"/>
              <a:t>Csillapítás fading,</a:t>
            </a:r>
          </a:p>
          <a:p>
            <a:endParaRPr lang="hu-HU"/>
          </a:p>
          <a:p>
            <a:r>
              <a:rPr lang="hu-HU"/>
              <a:t>Polarizációs fading.</a:t>
            </a: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-1387475" y="3744913"/>
            <a:ext cx="1133475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20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hu-HU" sz="1100">
                <a:latin typeface="Times New Roman" pitchFamily="18" charset="0"/>
              </a:rPr>
              <a:t> </a:t>
            </a:r>
            <a:endParaRPr lang="hu-H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Rádió összeköttetések jellemzése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971675"/>
            <a:ext cx="8569325" cy="3016250"/>
          </a:xfrm>
        </p:spPr>
        <p:txBody>
          <a:bodyPr/>
          <a:lstStyle/>
          <a:p>
            <a:r>
              <a:rPr lang="hu-HU"/>
              <a:t>FADING ARÁNY: az időegység alatti jelszint változások,</a:t>
            </a:r>
          </a:p>
          <a:p>
            <a:endParaRPr lang="hu-HU"/>
          </a:p>
          <a:p>
            <a:r>
              <a:rPr lang="hu-HU"/>
              <a:t>FADING MÉLYSÉG: a ténylegesen vett jel szintjének a szabadtéri terjedéssel érkező jel szintjétől való eltérése, általában dB-ben.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Interferencia fading</a:t>
            </a:r>
          </a:p>
        </p:txBody>
      </p:sp>
      <p:sp>
        <p:nvSpPr>
          <p:cNvPr id="20582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200525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400"/>
              <a:t>A törésmutató gradiensének változásával többutas fading keletkezik. Interferencia  jön létre a </a:t>
            </a:r>
            <a:r>
              <a:rPr lang="hu-HU" sz="1400" b="0" i="1">
                <a:solidFill>
                  <a:schemeClr val="accent1"/>
                </a:solidFill>
              </a:rPr>
              <a:t>közvetlen hullám</a:t>
            </a:r>
            <a:r>
              <a:rPr lang="hu-HU" sz="1400"/>
              <a:t> és:</a:t>
            </a:r>
          </a:p>
          <a:p>
            <a:pPr>
              <a:lnSpc>
                <a:spcPct val="90000"/>
              </a:lnSpc>
            </a:pPr>
            <a:endParaRPr lang="hu-HU" sz="1400"/>
          </a:p>
          <a:p>
            <a:pPr lvl="1">
              <a:lnSpc>
                <a:spcPct val="90000"/>
              </a:lnSpc>
            </a:pPr>
            <a:r>
              <a:rPr lang="hu-HU" sz="1200"/>
              <a:t>a </a:t>
            </a:r>
            <a:r>
              <a:rPr lang="hu-HU" sz="1400" b="0" i="1">
                <a:solidFill>
                  <a:schemeClr val="accent1"/>
                </a:solidFill>
              </a:rPr>
              <a:t>földfelszínről visszavert hullám</a:t>
            </a:r>
          </a:p>
          <a:p>
            <a:pPr lvl="1">
              <a:lnSpc>
                <a:spcPct val="90000"/>
              </a:lnSpc>
            </a:pPr>
            <a:endParaRPr lang="hu-HU" sz="1400" b="0" i="1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</a:pPr>
            <a:endParaRPr lang="hu-HU" sz="140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</a:pPr>
            <a:r>
              <a:rPr lang="hu-HU" sz="1200"/>
              <a:t>az </a:t>
            </a:r>
            <a:r>
              <a:rPr lang="hu-HU" sz="1400" b="0" i="1">
                <a:solidFill>
                  <a:schemeClr val="accent1"/>
                </a:solidFill>
              </a:rPr>
              <a:t>atmoszférikus rétegekről érkező hullám</a:t>
            </a:r>
          </a:p>
          <a:p>
            <a:pPr lvl="1">
              <a:lnSpc>
                <a:spcPct val="90000"/>
              </a:lnSpc>
            </a:pPr>
            <a:endParaRPr lang="hu-HU" sz="1400" b="0" i="1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</a:pPr>
            <a:endParaRPr lang="hu-HU" sz="1200" b="0" i="1"/>
          </a:p>
          <a:p>
            <a:pPr lvl="1">
              <a:lnSpc>
                <a:spcPct val="90000"/>
              </a:lnSpc>
            </a:pPr>
            <a:endParaRPr lang="hu-HU" sz="1200" i="1"/>
          </a:p>
          <a:p>
            <a:pPr lvl="1">
              <a:lnSpc>
                <a:spcPct val="90000"/>
              </a:lnSpc>
            </a:pPr>
            <a:r>
              <a:rPr lang="hu-HU" sz="1400" b="0" i="1">
                <a:solidFill>
                  <a:schemeClr val="accent1"/>
                </a:solidFill>
              </a:rPr>
              <a:t>más egyenesen terjedő hullámok</a:t>
            </a:r>
            <a:r>
              <a:rPr lang="hu-HU" sz="1200"/>
              <a:t> (azaz a nem reflektált hullámok) között </a:t>
            </a:r>
            <a:br>
              <a:rPr lang="hu-HU" sz="1200"/>
            </a:br>
            <a:endParaRPr lang="hu-HU" sz="1200"/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05831" name="Object 7"/>
          <p:cNvGraphicFramePr>
            <a:graphicFrameLocks noChangeAspect="1"/>
          </p:cNvGraphicFramePr>
          <p:nvPr/>
        </p:nvGraphicFramePr>
        <p:xfrm>
          <a:off x="4584700" y="1460500"/>
          <a:ext cx="4292600" cy="4565650"/>
        </p:xfrm>
        <a:graphic>
          <a:graphicData uri="http://schemas.openxmlformats.org/presentationml/2006/ole">
            <p:oleObj spid="_x0000_s205831" name="Kép" r:id="rId3" imgW="5753890" imgH="4363328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1838325" y="495300"/>
            <a:ext cx="51339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Speciális megoldás a SÍKHULLÁMOK</a:t>
            </a:r>
            <a:endParaRPr lang="hu-HU">
              <a:latin typeface="Times New Roman" pitchFamily="18" charset="0"/>
            </a:endParaRPr>
          </a:p>
        </p:txBody>
      </p:sp>
      <p:graphicFrame>
        <p:nvGraphicFramePr>
          <p:cNvPr id="304131" name="Object 3"/>
          <p:cNvGraphicFramePr>
            <a:graphicFrameLocks noChangeAspect="1"/>
          </p:cNvGraphicFramePr>
          <p:nvPr/>
        </p:nvGraphicFramePr>
        <p:xfrm>
          <a:off x="800100" y="1333500"/>
          <a:ext cx="7543800" cy="1219200"/>
        </p:xfrm>
        <a:graphic>
          <a:graphicData uri="http://schemas.openxmlformats.org/presentationml/2006/ole">
            <p:oleObj spid="_x0000_s304131" name="Document" r:id="rId4" imgW="5951837" imgH="920011" progId="Word.Document.8">
              <p:embed/>
            </p:oleObj>
          </a:graphicData>
        </a:graphic>
      </p:graphicFrame>
      <p:sp>
        <p:nvSpPr>
          <p:cNvPr id="304132" name="Rectangle 4"/>
          <p:cNvSpPr>
            <a:spLocks noChangeArrowheads="1"/>
          </p:cNvSpPr>
          <p:nvPr/>
        </p:nvSpPr>
        <p:spPr bwMode="auto">
          <a:xfrm>
            <a:off x="0" y="15763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304133" name="Object 5"/>
          <p:cNvGraphicFramePr>
            <a:graphicFrameLocks noChangeAspect="1"/>
          </p:cNvGraphicFramePr>
          <p:nvPr/>
        </p:nvGraphicFramePr>
        <p:xfrm>
          <a:off x="2298700" y="2528888"/>
          <a:ext cx="4562475" cy="3705225"/>
        </p:xfrm>
        <a:graphic>
          <a:graphicData uri="http://schemas.openxmlformats.org/presentationml/2006/ole">
            <p:oleObj spid="_x0000_s304133" name="Picture" r:id="rId5" imgW="4565904" imgH="347472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EL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0"/>
              <a:t>Az interferencia fading jellegzetes fajtái: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200525" cy="5111750"/>
          </a:xfrm>
        </p:spPr>
        <p:txBody>
          <a:bodyPr/>
          <a:lstStyle/>
          <a:p>
            <a:r>
              <a:rPr lang="hu-HU" sz="1600"/>
              <a:t>1. Szelektív fading</a:t>
            </a:r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pPr lvl="1"/>
            <a:r>
              <a:rPr lang="hu-HU" sz="1400"/>
              <a:t>Mélyfading:</a:t>
            </a:r>
          </a:p>
          <a:p>
            <a:endParaRPr lang="hu-HU" sz="1600"/>
          </a:p>
          <a:p>
            <a:endParaRPr lang="hu-HU" sz="1600"/>
          </a:p>
          <a:p>
            <a:endParaRPr lang="hu-HU" sz="1600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99684" name="Object 4"/>
          <p:cNvGraphicFramePr>
            <a:graphicFrameLocks noChangeAspect="1"/>
          </p:cNvGraphicFramePr>
          <p:nvPr/>
        </p:nvGraphicFramePr>
        <p:xfrm>
          <a:off x="3111500" y="1638300"/>
          <a:ext cx="5773738" cy="2905125"/>
        </p:xfrm>
        <a:graphic>
          <a:graphicData uri="http://schemas.openxmlformats.org/presentationml/2006/ole">
            <p:oleObj spid="_x0000_s199684" name="Kép" r:id="rId4" imgW="5768280" imgH="2904480" progId="Word.Picture.8">
              <p:embed/>
            </p:oleObj>
          </a:graphicData>
        </a:graphic>
      </p:graphicFrame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99686" name="Object 6"/>
          <p:cNvGraphicFramePr>
            <a:graphicFrameLocks noChangeAspect="1"/>
          </p:cNvGraphicFramePr>
          <p:nvPr/>
        </p:nvGraphicFramePr>
        <p:xfrm>
          <a:off x="1320800" y="2705100"/>
          <a:ext cx="2790825" cy="444500"/>
        </p:xfrm>
        <a:graphic>
          <a:graphicData uri="http://schemas.openxmlformats.org/presentationml/2006/ole">
            <p:oleObj spid="_x0000_s199686" name="Egyenlet" r:id="rId5" imgW="1955800" imgH="228600" progId="Equation.3">
              <p:embed/>
            </p:oleObj>
          </a:graphicData>
        </a:graphic>
      </p:graphicFrame>
      <p:sp>
        <p:nvSpPr>
          <p:cNvPr id="199689" name="Rectangle 9"/>
          <p:cNvSpPr>
            <a:spLocks noChangeArrowheads="1"/>
          </p:cNvSpPr>
          <p:nvPr/>
        </p:nvSpPr>
        <p:spPr bwMode="auto">
          <a:xfrm>
            <a:off x="0" y="22907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99688" name="Object 8"/>
          <p:cNvGraphicFramePr>
            <a:graphicFrameLocks noChangeAspect="1"/>
          </p:cNvGraphicFramePr>
          <p:nvPr/>
        </p:nvGraphicFramePr>
        <p:xfrm>
          <a:off x="5283200" y="4222750"/>
          <a:ext cx="2743200" cy="2273300"/>
        </p:xfrm>
        <a:graphic>
          <a:graphicData uri="http://schemas.openxmlformats.org/presentationml/2006/ole">
            <p:oleObj spid="_x0000_s199688" name="Kép" r:id="rId6" imgW="2743200" imgH="2273760" progId="Word.Picture.8">
              <p:embed/>
            </p:oleObj>
          </a:graphicData>
        </a:graphic>
      </p:graphicFrame>
      <p:sp>
        <p:nvSpPr>
          <p:cNvPr id="19969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99690" name="Object 10"/>
          <p:cNvGraphicFramePr>
            <a:graphicFrameLocks noChangeAspect="1"/>
          </p:cNvGraphicFramePr>
          <p:nvPr/>
        </p:nvGraphicFramePr>
        <p:xfrm>
          <a:off x="2425700" y="4800600"/>
          <a:ext cx="1000125" cy="469900"/>
        </p:xfrm>
        <a:graphic>
          <a:graphicData uri="http://schemas.openxmlformats.org/presentationml/2006/ole">
            <p:oleObj spid="_x0000_s199690" name="Egyenlet" r:id="rId7" imgW="469696" imgH="215806" progId="Equation.3">
              <p:embed/>
            </p:oleObj>
          </a:graphicData>
        </a:graphic>
      </p:graphicFrame>
      <p:sp>
        <p:nvSpPr>
          <p:cNvPr id="19969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99694" name="Object 14"/>
          <p:cNvGraphicFramePr>
            <a:graphicFrameLocks noChangeAspect="1"/>
          </p:cNvGraphicFramePr>
          <p:nvPr/>
        </p:nvGraphicFramePr>
        <p:xfrm>
          <a:off x="1825625" y="5435600"/>
          <a:ext cx="2670175" cy="755650"/>
        </p:xfrm>
        <a:graphic>
          <a:graphicData uri="http://schemas.openxmlformats.org/presentationml/2006/ole">
            <p:oleObj spid="_x0000_s199694" name="Egyenlet" r:id="rId8" imgW="1384300" imgH="393700" progId="Equation.3">
              <p:embed/>
            </p:oleObj>
          </a:graphicData>
        </a:graphic>
      </p:graphicFrame>
      <p:graphicFrame>
        <p:nvGraphicFramePr>
          <p:cNvPr id="199696" name="Object 16"/>
          <p:cNvGraphicFramePr>
            <a:graphicFrameLocks noChangeAspect="1"/>
          </p:cNvGraphicFramePr>
          <p:nvPr>
            <p:ph sz="half" idx="2"/>
          </p:nvPr>
        </p:nvGraphicFramePr>
        <p:xfrm>
          <a:off x="6527800" y="3416300"/>
          <a:ext cx="530225" cy="241300"/>
        </p:xfrm>
        <a:graphic>
          <a:graphicData uri="http://schemas.openxmlformats.org/presentationml/2006/ole">
            <p:oleObj spid="_x0000_s199696" name="Egyenlet" r:id="rId9" imgW="48240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0"/>
              <a:t>Az interferencia fading jellegzetes fajtái:</a:t>
            </a:r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5151438" cy="5111750"/>
          </a:xfrm>
        </p:spPr>
        <p:txBody>
          <a:bodyPr/>
          <a:lstStyle/>
          <a:p>
            <a:r>
              <a:rPr lang="hu-HU" sz="1600"/>
              <a:t>2. Szélessávú fading:</a:t>
            </a:r>
          </a:p>
          <a:p>
            <a:pPr lvl="1"/>
            <a:r>
              <a:rPr lang="hu-HU" sz="1400"/>
              <a:t>a</a:t>
            </a:r>
            <a:r>
              <a:rPr lang="hu-HU" sz="1400" baseline="-25000"/>
              <a:t>1</a:t>
            </a:r>
            <a:r>
              <a:rPr lang="hu-HU" sz="1400"/>
              <a:t>, a</a:t>
            </a:r>
            <a:r>
              <a:rPr lang="hu-HU" sz="1400" baseline="-25000"/>
              <a:t>2</a:t>
            </a:r>
            <a:r>
              <a:rPr lang="hu-HU" sz="1400"/>
              <a:t> ,… a</a:t>
            </a:r>
            <a:r>
              <a:rPr lang="hu-HU" sz="1400" baseline="-25000"/>
              <a:t>n</a:t>
            </a:r>
            <a:r>
              <a:rPr lang="hu-HU" sz="1400"/>
              <a:t>, valamint </a:t>
            </a:r>
            <a:r>
              <a:rPr lang="el-GR" sz="140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hu-HU" sz="1400" baseline="-25000">
                <a:cs typeface="Arial" pitchFamily="34" charset="0"/>
              </a:rPr>
              <a:t>1</a:t>
            </a:r>
            <a:r>
              <a:rPr lang="hu-HU" sz="1400">
                <a:cs typeface="Arial" pitchFamily="34" charset="0"/>
              </a:rPr>
              <a:t>, </a:t>
            </a:r>
            <a:r>
              <a:rPr lang="el-GR" sz="140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hu-HU" sz="1400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hu-HU" sz="1400">
                <a:latin typeface="Times New Roman" pitchFamily="18" charset="0"/>
                <a:cs typeface="Times New Roman" pitchFamily="18" charset="0"/>
              </a:rPr>
              <a:t>, …</a:t>
            </a:r>
            <a:r>
              <a:rPr lang="el-GR" sz="1400">
                <a:latin typeface="Times New Roman" pitchFamily="18" charset="0"/>
                <a:cs typeface="Times New Roman" pitchFamily="18" charset="0"/>
              </a:rPr>
              <a:t>τ</a:t>
            </a:r>
            <a:r>
              <a:rPr lang="hu-HU" sz="1400" baseline="-2500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hu-HU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400">
                <a:cs typeface="Times New Roman" pitchFamily="18" charset="0"/>
              </a:rPr>
              <a:t>széles frekvenciasávban közel azonos értékű</a:t>
            </a:r>
          </a:p>
          <a:p>
            <a:pPr lvl="1"/>
            <a:r>
              <a:rPr lang="hu-HU" sz="1400">
                <a:cs typeface="Times New Roman" pitchFamily="18" charset="0"/>
              </a:rPr>
              <a:t>mélysége 25-30 dB, akár órákra is</a:t>
            </a:r>
            <a:endParaRPr lang="el-GR" sz="1400">
              <a:cs typeface="Times New Roman" pitchFamily="18" charset="0"/>
            </a:endParaRPr>
          </a:p>
          <a:p>
            <a:endParaRPr lang="hu-HU" sz="1600"/>
          </a:p>
          <a:p>
            <a:endParaRPr lang="hu-HU" sz="1600"/>
          </a:p>
          <a:p>
            <a:endParaRPr lang="hu-HU" sz="1600"/>
          </a:p>
          <a:p>
            <a:r>
              <a:rPr lang="hu-HU" sz="1600"/>
              <a:t>3. Doppler fading:</a:t>
            </a:r>
          </a:p>
          <a:p>
            <a:pPr lvl="1"/>
            <a:r>
              <a:rPr lang="hu-HU" sz="1400"/>
              <a:t>a visszaverő közeg mozog</a:t>
            </a:r>
          </a:p>
          <a:p>
            <a:endParaRPr lang="hu-HU" sz="1600"/>
          </a:p>
        </p:txBody>
      </p:sp>
      <p:graphicFrame>
        <p:nvGraphicFramePr>
          <p:cNvPr id="209927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3048000" y="2322513"/>
          <a:ext cx="6083300" cy="3062287"/>
        </p:xfrm>
        <a:graphic>
          <a:graphicData uri="http://schemas.openxmlformats.org/presentationml/2006/ole">
            <p:oleObj spid="_x0000_s209927" name="Kép" r:id="rId3" imgW="5768280" imgH="290448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Csillapítás fading</a:t>
            </a:r>
          </a:p>
        </p:txBody>
      </p:sp>
      <p:sp>
        <p:nvSpPr>
          <p:cNvPr id="21197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3306763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/>
              <a:t>Lehetséges okok:</a:t>
            </a:r>
          </a:p>
          <a:p>
            <a:pPr lvl="1">
              <a:lnSpc>
                <a:spcPct val="90000"/>
              </a:lnSpc>
            </a:pPr>
            <a:r>
              <a:rPr lang="hu-HU" sz="1400"/>
              <a:t>Felszíni terepakadály</a:t>
            </a:r>
          </a:p>
          <a:p>
            <a:pPr lvl="1">
              <a:lnSpc>
                <a:spcPct val="90000"/>
              </a:lnSpc>
            </a:pPr>
            <a:endParaRPr lang="hu-HU" sz="1400"/>
          </a:p>
          <a:p>
            <a:pPr lvl="1">
              <a:lnSpc>
                <a:spcPct val="90000"/>
              </a:lnSpc>
            </a:pPr>
            <a:r>
              <a:rPr lang="hu-HU" sz="1400"/>
              <a:t>A törésmutató gradiensének változása (dn/dh pozitív, szubrefraktív)                 20-30 dB</a:t>
            </a:r>
          </a:p>
          <a:p>
            <a:pPr lvl="1">
              <a:lnSpc>
                <a:spcPct val="90000"/>
              </a:lnSpc>
            </a:pPr>
            <a:endParaRPr lang="hu-HU" sz="1400"/>
          </a:p>
          <a:p>
            <a:pPr lvl="1">
              <a:lnSpc>
                <a:spcPct val="90000"/>
              </a:lnSpc>
            </a:pPr>
            <a:r>
              <a:rPr lang="hu-HU" sz="1400"/>
              <a:t>A sugárnyaláb részlegesen visszaverődik az útjába kerülő felszálló légrétegről</a:t>
            </a:r>
          </a:p>
          <a:p>
            <a:pPr lvl="1">
              <a:lnSpc>
                <a:spcPct val="90000"/>
              </a:lnSpc>
            </a:pPr>
            <a:endParaRPr lang="hu-HU" sz="1400"/>
          </a:p>
          <a:p>
            <a:pPr lvl="1">
              <a:lnSpc>
                <a:spcPct val="90000"/>
              </a:lnSpc>
            </a:pPr>
            <a:r>
              <a:rPr lang="hu-HU" sz="1400"/>
              <a:t>Duct alakul ki a vevőantenna környezetében</a:t>
            </a:r>
          </a:p>
          <a:p>
            <a:pPr lvl="1">
              <a:lnSpc>
                <a:spcPct val="90000"/>
              </a:lnSpc>
            </a:pPr>
            <a:endParaRPr lang="hu-HU" sz="1400"/>
          </a:p>
          <a:p>
            <a:pPr lvl="1">
              <a:lnSpc>
                <a:spcPct val="90000"/>
              </a:lnSpc>
            </a:pPr>
            <a:r>
              <a:rPr lang="hu-HU" sz="1400"/>
              <a:t>Csapadékképződés a terjedési útvonalon</a:t>
            </a:r>
          </a:p>
          <a:p>
            <a:pPr lvl="1">
              <a:lnSpc>
                <a:spcPct val="90000"/>
              </a:lnSpc>
            </a:pPr>
            <a:endParaRPr lang="hu-HU" sz="1400"/>
          </a:p>
        </p:txBody>
      </p:sp>
      <p:sp>
        <p:nvSpPr>
          <p:cNvPr id="21197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92650" y="981075"/>
            <a:ext cx="4200525" cy="51117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1200"/>
          </a:p>
        </p:txBody>
      </p:sp>
      <p:sp>
        <p:nvSpPr>
          <p:cNvPr id="2119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211975" name="Object 7"/>
          <p:cNvGraphicFramePr>
            <a:graphicFrameLocks noChangeAspect="1"/>
          </p:cNvGraphicFramePr>
          <p:nvPr/>
        </p:nvGraphicFramePr>
        <p:xfrm>
          <a:off x="3984625" y="889000"/>
          <a:ext cx="4994275" cy="3676650"/>
        </p:xfrm>
        <a:graphic>
          <a:graphicData uri="http://schemas.openxmlformats.org/presentationml/2006/ole">
            <p:oleObj spid="_x0000_s211975" name="Kép" r:id="rId3" imgW="5744038" imgH="3677419" progId="Word.Picture.8">
              <p:embed/>
            </p:oleObj>
          </a:graphicData>
        </a:graphic>
      </p:graphicFrame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4495800" y="4737100"/>
            <a:ext cx="4495800" cy="1328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>
                <a:solidFill>
                  <a:srgbClr val="FC0128"/>
                </a:solidFill>
              </a:rPr>
              <a:t>Antennatorony magasságának megfelelő megválasztása.</a:t>
            </a:r>
          </a:p>
          <a:p>
            <a:pPr algn="ctr">
              <a:spcBef>
                <a:spcPct val="50000"/>
              </a:spcBef>
            </a:pPr>
            <a:r>
              <a:rPr lang="hu-HU" sz="1800">
                <a:solidFill>
                  <a:srgbClr val="FC0128"/>
                </a:solidFill>
              </a:rPr>
              <a:t>Második, harmadik FRESNEL zóna is tiszta legyen.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1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1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1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1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1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1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19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1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1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19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19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19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19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19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19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  <p:bldP spid="211973" grpId="0" build="p"/>
      <p:bldP spid="21197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Polarizációs fading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Maximális a vételi teljesítmény, ha a vevőantenna polarizációja megegyezik a beeső síkhullám polarizációjával. </a:t>
            </a:r>
          </a:p>
          <a:p>
            <a:r>
              <a:rPr lang="hu-HU"/>
              <a:t>A hullámterjedés közben keletkező reflexiók, a hullámelhajlás, a földmágnesesség, stb. hatására azonban megváltozik a síkhullám polarizációja. </a:t>
            </a:r>
          </a:p>
          <a:p>
            <a:r>
              <a:rPr lang="hu-HU"/>
              <a:t>A polarizáció változását előidéző hatások változása kis sebességű és az ebből eredő fading5 – 10 dB nagyságrendű lehet.</a:t>
            </a:r>
          </a:p>
          <a:p>
            <a:r>
              <a:rPr lang="hu-HU"/>
              <a:t> A polarizáció változásból eredő hatás kiküszöbölésére a polarizáció diverziti ad hatékony megoldást.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fading hatásának csökkentése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7588" y="990600"/>
            <a:ext cx="779145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hu-HU" sz="1400" b="0"/>
          </a:p>
          <a:p>
            <a:pPr>
              <a:lnSpc>
                <a:spcPct val="80000"/>
              </a:lnSpc>
            </a:pPr>
            <a:r>
              <a:rPr lang="hu-HU" sz="1600">
                <a:solidFill>
                  <a:schemeClr val="accent1"/>
                </a:solidFill>
              </a:rPr>
              <a:t>FADING TARTALÉK</a:t>
            </a:r>
            <a:r>
              <a:rPr lang="hu-HU" sz="1600"/>
              <a:t>, az a többlet jelszint, amely ahhoz szükséges, hogy az összeköttetésben a rádiófrekvenciás ( vagy ahogyan gyakran jelöljük: a C/N) viszony egy meghatározott időtartamban a szükséges érték  felett maradjon.</a:t>
            </a:r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r>
              <a:rPr lang="hu-HU" sz="1600">
                <a:solidFill>
                  <a:schemeClr val="accent1"/>
                </a:solidFill>
              </a:rPr>
              <a:t>IDŐBENI RENDELKEZÉSRE ÁLLÁS</a:t>
            </a:r>
            <a:r>
              <a:rPr lang="hu-HU" sz="1600"/>
              <a:t> az az időtartam, amely alatt egy meghatározott fading esemény hatása kiegyenlített, vagy meghaladott. Az időbeli rendelkezésre állást terjedési megbízhatóságnak isnevezik. Rádióösszeköttetéseknél az időbeli rendelkezésre állást általában az idő 0,99-ad részétől a 0,99999-ed részéig, vagy másképp 99%-ától 99,999%-ig tartó intervallumban adják meg.</a:t>
            </a:r>
          </a:p>
          <a:p>
            <a:pPr>
              <a:lnSpc>
                <a:spcPct val="80000"/>
              </a:lnSpc>
            </a:pPr>
            <a:endParaRPr lang="hu-HU" sz="1600"/>
          </a:p>
          <a:p>
            <a:pPr>
              <a:lnSpc>
                <a:spcPct val="80000"/>
              </a:lnSpc>
            </a:pPr>
            <a:r>
              <a:rPr lang="hu-HU" sz="1600"/>
              <a:t>Alapvetően három módja van a fading csökkentésének, ezeket alkalmazásuk gyakorisága szerinti sorrendben adjuk meg:</a:t>
            </a:r>
          </a:p>
          <a:p>
            <a:pPr lvl="1">
              <a:lnSpc>
                <a:spcPct val="80000"/>
              </a:lnSpc>
            </a:pPr>
            <a:r>
              <a:rPr lang="hu-HU" b="0"/>
              <a:t>Az összeköttetés </a:t>
            </a:r>
            <a:r>
              <a:rPr lang="hu-HU" b="0">
                <a:solidFill>
                  <a:schemeClr val="accent1"/>
                </a:solidFill>
              </a:rPr>
              <a:t>túltervezése</a:t>
            </a:r>
            <a:r>
              <a:rPr lang="hu-HU"/>
              <a:t>:</a:t>
            </a:r>
          </a:p>
          <a:p>
            <a:pPr lvl="2">
              <a:lnSpc>
                <a:spcPct val="80000"/>
              </a:lnSpc>
            </a:pPr>
            <a:r>
              <a:rPr lang="hu-HU"/>
              <a:t>nagyobb nyalábszélességű antennák alkalmazásával,</a:t>
            </a:r>
          </a:p>
          <a:p>
            <a:pPr lvl="2">
              <a:lnSpc>
                <a:spcPct val="80000"/>
              </a:lnSpc>
            </a:pPr>
            <a:r>
              <a:rPr lang="hu-HU"/>
              <a:t>a vevő zajtényezőjének megjavításával (zajteljesítményének csökkentésével),</a:t>
            </a:r>
          </a:p>
          <a:p>
            <a:pPr lvl="2">
              <a:lnSpc>
                <a:spcPct val="80000"/>
              </a:lnSpc>
            </a:pPr>
            <a:r>
              <a:rPr lang="hu-HU"/>
              <a:t>nagyobb kimenő adó teljesítménnyel.</a:t>
            </a:r>
          </a:p>
          <a:p>
            <a:pPr lvl="1">
              <a:lnSpc>
                <a:spcPct val="80000"/>
              </a:lnSpc>
            </a:pPr>
            <a:r>
              <a:rPr lang="hu-HU">
                <a:solidFill>
                  <a:schemeClr val="accent1"/>
                </a:solidFill>
              </a:rPr>
              <a:t>Diverziti </a:t>
            </a:r>
            <a:r>
              <a:rPr lang="hu-HU" b="0"/>
              <a:t>használata</a:t>
            </a:r>
            <a:r>
              <a:rPr lang="hu-HU"/>
              <a:t>.</a:t>
            </a:r>
          </a:p>
          <a:p>
            <a:pPr lvl="1">
              <a:lnSpc>
                <a:spcPct val="80000"/>
              </a:lnSpc>
            </a:pPr>
            <a:r>
              <a:rPr lang="hu-HU" b="0"/>
              <a:t>Állomások </a:t>
            </a:r>
            <a:r>
              <a:rPr lang="hu-HU">
                <a:solidFill>
                  <a:schemeClr val="accent1"/>
                </a:solidFill>
              </a:rPr>
              <a:t>áthelyezése</a:t>
            </a:r>
            <a:r>
              <a:rPr lang="hu-HU" b="0"/>
              <a:t>, vagy a közöttük levő távolság csökkentése.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A fading tartalék kiszámítása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1028700"/>
            <a:ext cx="7791450" cy="50673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hu-HU" sz="1600"/>
              <a:t>A fadinget a többutas terjedés következményének tekintjük, ennek megfelelően a legrosszabb esetbeli jelszint ingadozás leírható a Rayleigh féle valószínűség eloszlással.</a:t>
            </a:r>
          </a:p>
          <a:p>
            <a:pPr>
              <a:lnSpc>
                <a:spcPct val="90000"/>
              </a:lnSpc>
            </a:pPr>
            <a:r>
              <a:rPr lang="hu-HU" sz="1600"/>
              <a:t> A Rayleigh fading esetén a 82. oldali táblázat megadja, hogy egy összeköttetésnél a kívánt időbeli rendelkezésre álláshoz (megbízhatósághoz) milyen jelszint tartalék szükséges. </a:t>
            </a:r>
          </a:p>
          <a:p>
            <a:pPr>
              <a:lnSpc>
                <a:spcPct val="90000"/>
              </a:lnSpc>
            </a:pPr>
            <a:r>
              <a:rPr lang="hu-HU" sz="1600"/>
              <a:t>Egy olyan összeköttetéshez, amely 99,95%-os megbízhatóságot kíván, 33 dB-es fading tartalékra lesz szükség. </a:t>
            </a:r>
          </a:p>
          <a:p>
            <a:pPr>
              <a:lnSpc>
                <a:spcPct val="90000"/>
              </a:lnSpc>
            </a:pPr>
            <a:r>
              <a:rPr lang="hu-HU" sz="1600"/>
              <a:t>Ha az összeköttetés számára meghatározott C/N fadingmentes esetre minimum 20 dB, akkor a fadinges összeköttetés jelszint igénye 20 dB + 33 dB, vagyis a C/N = 53 dB.</a:t>
            </a:r>
          </a:p>
          <a:p>
            <a:pPr>
              <a:lnSpc>
                <a:spcPct val="90000"/>
              </a:lnSpc>
            </a:pPr>
            <a:r>
              <a:rPr lang="hu-HU" sz="1600"/>
              <a:t> Ekkora vivő/zaj viszony szükséges tehát ahhoz, hogy az összeköttetés megfeleljen a 99,95%-os időbeli megbízhatóságnak.</a:t>
            </a:r>
          </a:p>
          <a:p>
            <a:pPr>
              <a:lnSpc>
                <a:spcPct val="90000"/>
              </a:lnSpc>
            </a:pPr>
            <a:r>
              <a:rPr lang="hu-HU" sz="1600"/>
              <a:t> Feltételezve, hogy a fadingeloszlás Rayleigh féle eloszlás, az összeköttetés elérhetetlensége (megszakadása) 1 – 0.9995 vagyis 0,0005. Egy évben 8760 óra van, ami 8760 * 60 perc. Tehát egy évben a  teljes időtartam, mialatt a C/N kevesebb 20 dB-nél, 0,0005 * 8760 * 60 = 262,8 perc lesz.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RAYLEIGH FADING</a:t>
            </a:r>
          </a:p>
        </p:txBody>
      </p:sp>
      <p:graphicFrame>
        <p:nvGraphicFramePr>
          <p:cNvPr id="221238" name="Group 54"/>
          <p:cNvGraphicFramePr>
            <a:graphicFrameLocks noGrp="1"/>
          </p:cNvGraphicFramePr>
          <p:nvPr>
            <p:ph idx="1"/>
          </p:nvPr>
        </p:nvGraphicFramePr>
        <p:xfrm>
          <a:off x="323850" y="981075"/>
          <a:ext cx="8569325" cy="5111752"/>
        </p:xfrm>
        <a:graphic>
          <a:graphicData uri="http://schemas.openxmlformats.org/drawingml/2006/table">
            <a:tbl>
              <a:tblPr/>
              <a:tblGrid>
                <a:gridCol w="4284663"/>
                <a:gridCol w="4284662"/>
              </a:tblGrid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Rendelkezésre állási idő [%]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Fading tartalék [dB]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99,999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0" 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DIVERZITI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A diverziti alapja, hogy külön terjedési utak biztosítják az információ redundáns átvitelét. </a:t>
            </a:r>
          </a:p>
          <a:p>
            <a:r>
              <a:rPr lang="hu-HU"/>
              <a:t>A diverziti lehet:</a:t>
            </a:r>
          </a:p>
          <a:p>
            <a:pPr lvl="1"/>
            <a:r>
              <a:rPr lang="hu-HU"/>
              <a:t> </a:t>
            </a:r>
            <a:r>
              <a:rPr lang="hu-HU" i="1">
                <a:solidFill>
                  <a:schemeClr val="accent1"/>
                </a:solidFill>
              </a:rPr>
              <a:t>frekvencia -</a:t>
            </a:r>
            <a:r>
              <a:rPr lang="hu-HU">
                <a:solidFill>
                  <a:schemeClr val="accent1"/>
                </a:solidFill>
              </a:rPr>
              <a:t>,</a:t>
            </a:r>
          </a:p>
          <a:p>
            <a:pPr lvl="1"/>
            <a:r>
              <a:rPr lang="hu-HU">
                <a:solidFill>
                  <a:schemeClr val="accent1"/>
                </a:solidFill>
              </a:rPr>
              <a:t> </a:t>
            </a:r>
            <a:r>
              <a:rPr lang="hu-HU" i="1">
                <a:solidFill>
                  <a:schemeClr val="accent1"/>
                </a:solidFill>
              </a:rPr>
              <a:t>tér -,</a:t>
            </a:r>
            <a:endParaRPr lang="hu-HU">
              <a:solidFill>
                <a:schemeClr val="accent1"/>
              </a:solidFill>
            </a:endParaRPr>
          </a:p>
          <a:p>
            <a:pPr lvl="1"/>
            <a:r>
              <a:rPr lang="hu-HU" i="1">
                <a:solidFill>
                  <a:schemeClr val="accent1"/>
                </a:solidFill>
              </a:rPr>
              <a:t>idő-diverziti</a:t>
            </a:r>
            <a:r>
              <a:rPr lang="hu-HU"/>
              <a:t>.</a:t>
            </a:r>
          </a:p>
          <a:p>
            <a:r>
              <a:rPr lang="hu-HU"/>
              <a:t> Az ötlet lényegében az, hogy t</a:t>
            </a:r>
            <a:r>
              <a:rPr lang="hu-HU" baseline="-25000"/>
              <a:t>a</a:t>
            </a:r>
            <a:r>
              <a:rPr lang="hu-HU"/>
              <a:t> időben az egyik redundáns útvonalon előforduló csillapítás nem fordul elő semelyik másik útvonalon. Annak a lehetősége, hogy csökkentsük a fading hatásait diverziti vétellel, a redundáns útvonalak jeleinek korrelációs együtthatóitól függ. Minél kisebb a korreláció, annál hatékonyabb a diverziti. Általában amikor a korrelációs együttható kisebb 0,6-nél, elérhető a teljes a diverziti nyereség.</a:t>
            </a:r>
          </a:p>
          <a:p>
            <a:r>
              <a:rPr lang="hu-HU">
                <a:solidFill>
                  <a:schemeClr val="tx2"/>
                </a:solidFill>
              </a:rPr>
              <a:t>DIVERZITI NYERESÉG: a diverzitivel elérhető fadingcsökkenés mértéke:</a:t>
            </a:r>
          </a:p>
          <a:p>
            <a:pPr lvl="1"/>
            <a:r>
              <a:rPr lang="hu-HU">
                <a:solidFill>
                  <a:srgbClr val="072CA1"/>
                </a:solidFill>
              </a:rPr>
              <a:t>Diverziti nélküli jelszint ingadozás és a diverzitivel elérhető jelszint ingadozás különbsége dB-ben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/>
              <a:t>DIVERZITI</a:t>
            </a:r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81075"/>
            <a:ext cx="4200525" cy="5111750"/>
          </a:xfrm>
        </p:spPr>
        <p:txBody>
          <a:bodyPr/>
          <a:lstStyle/>
          <a:p>
            <a:r>
              <a:rPr lang="hu-HU" sz="1400"/>
              <a:t>Frekvencia diverziti</a:t>
            </a:r>
          </a:p>
          <a:p>
            <a:pPr lvl="1"/>
            <a:r>
              <a:rPr lang="hu-HU" sz="1400"/>
              <a:t>különböző frekvenciájú, egyidejű adás ugyanannak az információnak továbbítására. Előnye: egy teljesen redundáns terjedési utat is ad, amely a rendszer megbízhatóságát megnövekedett.</a:t>
            </a:r>
          </a:p>
          <a:p>
            <a:pPr lvl="1"/>
            <a:r>
              <a:rPr lang="hu-HU" sz="1400"/>
              <a:t>maximális csillapítási dekorreláció elérésére a két vivőfrekvencia távolságának 3 – 5 %-osnak kell lennie </a:t>
            </a:r>
          </a:p>
          <a:p>
            <a:r>
              <a:rPr lang="hu-HU" sz="1400"/>
              <a:t>Tér diverziti</a:t>
            </a:r>
          </a:p>
          <a:p>
            <a:pPr lvl="1"/>
            <a:r>
              <a:rPr lang="hu-HU" sz="1400"/>
              <a:t>ugyanazt a frekvenciát használjuk, de ugyanazon tornyon egymástól függőlegesen eltolva elhelyezett két vevőantenna veszi a térben a két különböző úton érkező információt.</a:t>
            </a:r>
          </a:p>
          <a:p>
            <a:pPr lvl="1"/>
            <a:r>
              <a:rPr lang="hu-HU" sz="1400"/>
              <a:t>a tapasztalat azt mutatja, hogy a tér diverzitinek jelentősen kisebb a korrelációs együtthatója és ennek megfelelően sokkal nagyobb a diverziti nyeresége, mint azt korábban hitték.</a:t>
            </a:r>
          </a:p>
        </p:txBody>
      </p:sp>
      <p:pic>
        <p:nvPicPr>
          <p:cNvPr id="226311" name="Picture 7" descr="93ab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33938" y="981075"/>
            <a:ext cx="3916362" cy="5111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26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6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6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6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6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6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6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6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6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6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6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26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9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TÉR DIVERZITI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Egy adott terjedési útvonalon a tér diverziti tervezésében alapvető az antennák függőleges távolságának értéke. A javasolt antenna  távolság </a:t>
            </a:r>
            <a:r>
              <a:rPr lang="hu-HU">
                <a:solidFill>
                  <a:srgbClr val="FC0128"/>
                </a:solidFill>
              </a:rPr>
              <a:t>200 </a:t>
            </a:r>
            <a:r>
              <a:rPr lang="hu-HU">
                <a:solidFill>
                  <a:srgbClr val="FC0128"/>
                </a:solidFill>
                <a:sym typeface="Symbol" pitchFamily="18" charset="2"/>
              </a:rPr>
              <a:t></a:t>
            </a:r>
            <a:r>
              <a:rPr lang="hu-HU"/>
              <a:t>, vagy annál nagyobb. Például 6 GHz-en a hullámhossz 5 cm. A kívánt távolság ekkor 5 </a:t>
            </a:r>
            <a:r>
              <a:rPr lang="en-US"/>
              <a:t>* </a:t>
            </a:r>
            <a:r>
              <a:rPr lang="hu-HU"/>
              <a:t>200 cm = 10 m.</a:t>
            </a:r>
          </a:p>
          <a:p>
            <a:r>
              <a:rPr lang="hu-HU"/>
              <a:t> A szakirodalom javaslata:</a:t>
            </a:r>
          </a:p>
          <a:p>
            <a:pPr lvl="1"/>
            <a:r>
              <a:rPr lang="hu-HU"/>
              <a:t> </a:t>
            </a:r>
            <a:r>
              <a:rPr lang="hu-HU" sz="1200"/>
              <a:t>2 GHz-en 18 m,</a:t>
            </a:r>
          </a:p>
          <a:p>
            <a:pPr lvl="1"/>
            <a:r>
              <a:rPr lang="hu-HU" sz="1200"/>
              <a:t> 4 GHz-en14 m,</a:t>
            </a:r>
          </a:p>
          <a:p>
            <a:pPr lvl="1"/>
            <a:r>
              <a:rPr lang="hu-HU" sz="1200"/>
              <a:t> 6 GHz-en 9 m és </a:t>
            </a:r>
          </a:p>
          <a:p>
            <a:pPr lvl="1"/>
            <a:r>
              <a:rPr lang="hu-HU" sz="1200"/>
              <a:t>12 GHz-en 5-6 m a diverziti antennák távolsága. </a:t>
            </a:r>
          </a:p>
          <a:p>
            <a:pPr lvl="1"/>
            <a:r>
              <a:rPr lang="hu-HU" sz="1200"/>
              <a:t>Jó, ha mindkét antenna eleget tesz a terjedési út profilját érintő kritériumoknak (például az első Fresnel zóna tisztasága), amelynek eredménye, hogy általában magasabb tornyokat kell alkalmaznunk.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28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theme/theme1.xml><?xml version="1.0" encoding="utf-8"?>
<a:theme xmlns:a="http://schemas.openxmlformats.org/drawingml/2006/main" name="SAJAT">
  <a:themeElements>
    <a:clrScheme name="">
      <a:dk1>
        <a:srgbClr val="0C0593"/>
      </a:dk1>
      <a:lt1>
        <a:srgbClr val="AAC2F2"/>
      </a:lt1>
      <a:dk2>
        <a:srgbClr val="FF3300"/>
      </a:dk2>
      <a:lt2>
        <a:srgbClr val="969696"/>
      </a:lt2>
      <a:accent1>
        <a:srgbClr val="FF6600"/>
      </a:accent1>
      <a:accent2>
        <a:srgbClr val="FC527A"/>
      </a:accent2>
      <a:accent3>
        <a:srgbClr val="D2DDF7"/>
      </a:accent3>
      <a:accent4>
        <a:srgbClr val="09037D"/>
      </a:accent4>
      <a:accent5>
        <a:srgbClr val="FFB8AA"/>
      </a:accent5>
      <a:accent6>
        <a:srgbClr val="E4496E"/>
      </a:accent6>
      <a:hlink>
        <a:srgbClr val="00CC00"/>
      </a:hlink>
      <a:folHlink>
        <a:srgbClr val="71FF71"/>
      </a:folHlink>
    </a:clrScheme>
    <a:fontScheme name="SAJ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E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CE" charset="-18"/>
          </a:defRPr>
        </a:defPPr>
      </a:lstStyle>
    </a:lnDef>
  </a:objectDefaults>
  <a:extraClrSchemeLst>
    <a:extraClrScheme>
      <a:clrScheme name="SAJ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JAT 13">
        <a:dk1>
          <a:srgbClr val="0C0593"/>
        </a:dk1>
        <a:lt1>
          <a:srgbClr val="AAC2F2"/>
        </a:lt1>
        <a:dk2>
          <a:srgbClr val="FF3300"/>
        </a:dk2>
        <a:lt2>
          <a:srgbClr val="969696"/>
        </a:lt2>
        <a:accent1>
          <a:srgbClr val="FFFFCC"/>
        </a:accent1>
        <a:accent2>
          <a:srgbClr val="8DC6FF"/>
        </a:accent2>
        <a:accent3>
          <a:srgbClr val="D2DDF7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14">
        <a:dk1>
          <a:srgbClr val="0C0593"/>
        </a:dk1>
        <a:lt1>
          <a:srgbClr val="AAC2F2"/>
        </a:lt1>
        <a:dk2>
          <a:srgbClr val="FF3300"/>
        </a:dk2>
        <a:lt2>
          <a:srgbClr val="B48678"/>
        </a:lt2>
        <a:accent1>
          <a:srgbClr val="FFFFCC"/>
        </a:accent1>
        <a:accent2>
          <a:srgbClr val="8DC6FF"/>
        </a:accent2>
        <a:accent3>
          <a:srgbClr val="D2DDF7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15">
        <a:dk1>
          <a:srgbClr val="0C0593"/>
        </a:dk1>
        <a:lt1>
          <a:srgbClr val="4157F9"/>
        </a:lt1>
        <a:dk2>
          <a:srgbClr val="FF3300"/>
        </a:dk2>
        <a:lt2>
          <a:srgbClr val="B48678"/>
        </a:lt2>
        <a:accent1>
          <a:srgbClr val="FFFFCC"/>
        </a:accent1>
        <a:accent2>
          <a:srgbClr val="8DC6FF"/>
        </a:accent2>
        <a:accent3>
          <a:srgbClr val="B0B4FB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JAT 16">
        <a:dk1>
          <a:srgbClr val="0C0593"/>
        </a:dk1>
        <a:lt1>
          <a:srgbClr val="BFC6FD"/>
        </a:lt1>
        <a:dk2>
          <a:srgbClr val="FF3300"/>
        </a:dk2>
        <a:lt2>
          <a:srgbClr val="B48678"/>
        </a:lt2>
        <a:accent1>
          <a:srgbClr val="FFFFCC"/>
        </a:accent1>
        <a:accent2>
          <a:srgbClr val="8DC6FF"/>
        </a:accent2>
        <a:accent3>
          <a:srgbClr val="DCDFFE"/>
        </a:accent3>
        <a:accent4>
          <a:srgbClr val="09037D"/>
        </a:accent4>
        <a:accent5>
          <a:srgbClr val="FFFFE2"/>
        </a:accent5>
        <a:accent6>
          <a:srgbClr val="7FB3E7"/>
        </a:accent6>
        <a:hlink>
          <a:srgbClr val="0066CC"/>
        </a:hlink>
        <a:folHlink>
          <a:srgbClr val="00E4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1_ANALÓG_JELEK</Template>
  <TotalTime>293</TotalTime>
  <Pages>30</Pages>
  <Words>4968</Words>
  <Application>Microsoft Office PowerPoint</Application>
  <PresentationFormat>Diavetítés a képernyőre (4:3 oldalarány)</PresentationFormat>
  <Paragraphs>699</Paragraphs>
  <Slides>103</Slides>
  <Notes>35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8</vt:i4>
      </vt:variant>
      <vt:variant>
        <vt:lpstr>Diacímek</vt:lpstr>
      </vt:variant>
      <vt:variant>
        <vt:i4>103</vt:i4>
      </vt:variant>
    </vt:vector>
  </HeadingPairs>
  <TitlesOfParts>
    <vt:vector size="112" baseType="lpstr">
      <vt:lpstr>SAJAT</vt:lpstr>
      <vt:lpstr>Klip</vt:lpstr>
      <vt:lpstr>Egyenlet</vt:lpstr>
      <vt:lpstr>Dokumentum</vt:lpstr>
      <vt:lpstr>Document</vt:lpstr>
      <vt:lpstr>Picture</vt:lpstr>
      <vt:lpstr>Kép</vt:lpstr>
      <vt:lpstr>Equation</vt:lpstr>
      <vt:lpstr>Csomagoló programhéj-objektum</vt:lpstr>
      <vt:lpstr>ANTENNÁK-HULLÁMTERJEDÉS I.  </vt:lpstr>
      <vt:lpstr>A  TÁVKÖZLŐ RENDSZEREK FELOSZTÁSA</vt:lpstr>
      <vt:lpstr>A MOBIL TÁVKÖZLŐ RENDSZER</vt:lpstr>
      <vt:lpstr>A MOBIL TÁVKÖZLŐ RENDSZER I.</vt:lpstr>
      <vt:lpstr>A MOBIL TÁVKÖZLŐ RENDSZER II.</vt:lpstr>
      <vt:lpstr>A RÁDIÓCSATORNA</vt:lpstr>
      <vt:lpstr>ELEKTROMÁGNESES HULLÁMOK</vt:lpstr>
      <vt:lpstr>8. dia</vt:lpstr>
      <vt:lpstr>9. dia</vt:lpstr>
      <vt:lpstr>SÍKHULLÁMOK</vt:lpstr>
      <vt:lpstr>SÍKHULLÁMOK POLARIZÁCIÓJA</vt:lpstr>
      <vt:lpstr>Lineáris polarizáció</vt:lpstr>
      <vt:lpstr>Az EM. hullám polarizációját aszerint  különböztetjük meg, hogy  az E vektor végpontja a hullám haladási irányára merőleges síkra milyen vetületet rajzol.</vt:lpstr>
      <vt:lpstr>Általános esetben:</vt:lpstr>
      <vt:lpstr>A POLARIZÁCIÓS ELLIPSZIS</vt:lpstr>
      <vt:lpstr>Cirkuláris polarizáció</vt:lpstr>
      <vt:lpstr>17. dia</vt:lpstr>
      <vt:lpstr>18. dia</vt:lpstr>
      <vt:lpstr>POLARIZÁCIÓ (összefoglaló)</vt:lpstr>
      <vt:lpstr>EM hullámok energiája</vt:lpstr>
      <vt:lpstr>Teljesítménysűrűség </vt:lpstr>
      <vt:lpstr>Elektromágneses hullámok gerjesztése</vt:lpstr>
      <vt:lpstr>23. dia</vt:lpstr>
      <vt:lpstr>SZABADTÉRBEN TERJEDŐ SÍKHULLÁMOK</vt:lpstr>
      <vt:lpstr>Breaking News (2011)</vt:lpstr>
      <vt:lpstr>A lassú fény</vt:lpstr>
      <vt:lpstr>27. dia</vt:lpstr>
      <vt:lpstr>Hullámellenállás</vt:lpstr>
      <vt:lpstr>ANTENNÁKKAL KAPCSOLATOS FONTOSABB FOGALMAK</vt:lpstr>
      <vt:lpstr>ANTENNANYERESÉG</vt:lpstr>
      <vt:lpstr>IRÁNYKARAKTERISZTIKA</vt:lpstr>
      <vt:lpstr>Iránykarakterisztika</vt:lpstr>
      <vt:lpstr>SUGÁRZÁSI ELLENÁLLÁS</vt:lpstr>
      <vt:lpstr>HATÁSOS FELÜLET</vt:lpstr>
      <vt:lpstr>HATÁSOS HOSSZ</vt:lpstr>
      <vt:lpstr>ANTENNA RECIPROCITÁS</vt:lpstr>
      <vt:lpstr> </vt:lpstr>
      <vt:lpstr>EGYÉB JELLEMZŐK:</vt:lpstr>
      <vt:lpstr>A MOBIL TÁVKÖLÉS FREKVENCIASÁVJAI I.</vt:lpstr>
      <vt:lpstr>Rádióspektrum</vt:lpstr>
      <vt:lpstr>Szolgálatok</vt:lpstr>
      <vt:lpstr>Spektrum</vt:lpstr>
      <vt:lpstr>A MOBIL TÁVKÖLÉS FREKVENCIASÁVJAI II.</vt:lpstr>
      <vt:lpstr>HULLÁMTERJEDÉSI SAJÁTOSSÁGOK I</vt:lpstr>
      <vt:lpstr>HULLÁMTERJEDÉSI SAJÁTOSSÁGOK II</vt:lpstr>
      <vt:lpstr>1.  Az átvitel a két antenna között a szabad térben történik</vt:lpstr>
      <vt:lpstr>Példa 1</vt:lpstr>
      <vt:lpstr>Példa 2</vt:lpstr>
      <vt:lpstr>Példa 2</vt:lpstr>
      <vt:lpstr>2. A vétel határa az optikai látóhatár</vt:lpstr>
      <vt:lpstr>3. Az atmoszféra hatása</vt:lpstr>
      <vt:lpstr>A Föld felszínének görbültségét figyelembe véve a hullámelhajlás meghatározására a Descartes- Snellius törvény görbült határfelületekre vonatkozó alakja alkalmazható:</vt:lpstr>
      <vt:lpstr>Hullámelhajlás a troposzférában</vt:lpstr>
      <vt:lpstr>A 4/3-os földsugár:</vt:lpstr>
      <vt:lpstr>4. Többutas hullámterjedés, talajreflexiók</vt:lpstr>
      <vt:lpstr>Vízszintes polarizációjú hullámok törése és visszaverődése</vt:lpstr>
      <vt:lpstr>Függőleges polarizációjú hullámok törése és visszaverődése</vt:lpstr>
      <vt:lpstr>Következtetések</vt:lpstr>
      <vt:lpstr>Reflexió sík földfelszín esetén</vt:lpstr>
      <vt:lpstr>Talajreflexió vízszintes polarizációnál</vt:lpstr>
      <vt:lpstr>Talajreflexió függőleges polarizációnál</vt:lpstr>
      <vt:lpstr>5. A Föld görbültségének hatása a reflexiós jelenségekre.</vt:lpstr>
      <vt:lpstr>Talajreflexió görbült síma földfelület esetén</vt:lpstr>
      <vt:lpstr>Talajreflexió görbült sima földfelület esetén</vt:lpstr>
      <vt:lpstr>6. A terepviszonyok hatása</vt:lpstr>
      <vt:lpstr>HUYGENS elv</vt:lpstr>
      <vt:lpstr>Hullámelhajlás terepakadályoknál</vt:lpstr>
      <vt:lpstr>FRESNEL zónák I.</vt:lpstr>
      <vt:lpstr>FRESNEL zónák II.</vt:lpstr>
      <vt:lpstr>FRESNEL zónák III:</vt:lpstr>
      <vt:lpstr>FRESNEL zónák IV:</vt:lpstr>
      <vt:lpstr>FRESNEL zónák V/1:</vt:lpstr>
      <vt:lpstr>FRESNEL zónák V/2:</vt:lpstr>
      <vt:lpstr>FRESNEL zónák V/3:</vt:lpstr>
      <vt:lpstr>Szóródás a terep egyenetlenségein</vt:lpstr>
      <vt:lpstr>Szóródás a terep egyenetlenségein</vt:lpstr>
      <vt:lpstr>7. A véges talajvezetőképesség</vt:lpstr>
      <vt:lpstr>8. A troposzféra anomáliái</vt:lpstr>
      <vt:lpstr>A troposzféra anomáliái </vt:lpstr>
      <vt:lpstr>Duct</vt:lpstr>
      <vt:lpstr>A troposzféra anomáliái következtében előállható esetek</vt:lpstr>
      <vt:lpstr>Duct</vt:lpstr>
      <vt:lpstr>Duct</vt:lpstr>
      <vt:lpstr>Duct</vt:lpstr>
      <vt:lpstr>Ellátottság</vt:lpstr>
      <vt:lpstr>Fading</vt:lpstr>
      <vt:lpstr>A FADING TIPUSAI.</vt:lpstr>
      <vt:lpstr>Rádió összeköttetések jellemzése</vt:lpstr>
      <vt:lpstr>Interferencia fading</vt:lpstr>
      <vt:lpstr>Az interferencia fading jellegzetes fajtái:</vt:lpstr>
      <vt:lpstr>Az interferencia fading jellegzetes fajtái:</vt:lpstr>
      <vt:lpstr>Csillapítás fading</vt:lpstr>
      <vt:lpstr>Polarizációs fading</vt:lpstr>
      <vt:lpstr>A fading hatásának csökkentése</vt:lpstr>
      <vt:lpstr>A fading tartalék kiszámítása</vt:lpstr>
      <vt:lpstr>RAYLEIGH FADING</vt:lpstr>
      <vt:lpstr>DIVERZITI</vt:lpstr>
      <vt:lpstr>DIVERZITI</vt:lpstr>
      <vt:lpstr>TÉR DIVERZITI</vt:lpstr>
      <vt:lpstr>TÉR DIVERZITI</vt:lpstr>
      <vt:lpstr>TÉR DIVERZITI</vt:lpstr>
      <vt:lpstr>TÉR-DIVERZITI NYERESÉG</vt:lpstr>
      <vt:lpstr>103.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 TÁVKÖZLÉS ANTENNA RENDSZEREI</dc:title>
  <dc:creator>HONFY</dc:creator>
  <cp:lastModifiedBy>Administrator</cp:lastModifiedBy>
  <cp:revision>98</cp:revision>
  <cp:lastPrinted>1601-01-01T00:00:00Z</cp:lastPrinted>
  <dcterms:created xsi:type="dcterms:W3CDTF">2001-03-25T19:09:54Z</dcterms:created>
  <dcterms:modified xsi:type="dcterms:W3CDTF">2012-09-21T21:34:46Z</dcterms:modified>
</cp:coreProperties>
</file>